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4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-55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C1AD5-2B65-4C5B-86E2-30F020D85463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CAD49B-7C89-4698-B5B9-C6E743B74B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2680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66FAE0-EEBC-45EA-806F-A4201985C222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2FCA2-0684-48AA-A957-88D546CB23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399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199CA-0732-4F17-B633-18E6A26754B4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311A2F-4445-4987-9DCC-75C3337C69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0671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F5551-BE8F-48A3-80FC-835187CD27D4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178CD3-05AA-4C2A-8EB5-D3FA813BF9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12756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/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91019-B0F8-42DB-93E7-F30491CE281E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3748F-E22B-4B00-B244-C6636F2180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1933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76B9B-E911-4886-A8CE-0CCCB6B87981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4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06A24-A3AE-4677-94BE-B4D2E6FA46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4916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53966-3403-43AF-A241-D36731378D2B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3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562CB4-EB32-45F4-B7BF-797B2DF0C6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214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490AEF-0682-4573-AA15-B95BF11123AD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8413B-621E-4B6E-8463-7F1CA07A63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6610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/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409406-37A5-4793-981C-FCEC978433D8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31D91-A51A-44B4-A2DD-FDE7F8E6D7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32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2EC26-1F70-4518-A04A-5530329AC6E6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F97B1D-C61B-4D75-A58C-5A59A9F713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2071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9F708B-DE5C-43DE-9BBE-4CDD5AE64094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612CC-8671-4809-BA74-28A80C08CF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1670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7A43E2-2036-4FC8-BF8C-29C67BB0FBD5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3C1CF6-490E-4344-869B-DE3936B34A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914400" y="2251075"/>
            <a:ext cx="10831513" cy="1800225"/>
          </a:xfrm>
          <a:prstGeom prst="rect">
            <a:avLst/>
          </a:prstGeom>
        </p:spPr>
        <p:txBody>
          <a:bodyPr anchor="b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altLang="ru-RU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Механизм приобретения статуса «Социально ориентированная некоммерческая организация – исполнитель общественно полезных услуг»</a:t>
            </a:r>
            <a:endParaRPr lang="ru-RU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bg1"/>
                </a:solidFill>
              </a:rPr>
              <a:t>Какая организация может быть признана исполнителем общественно полезных услуг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830263" y="1927225"/>
            <a:ext cx="10523537" cy="4249738"/>
          </a:xfrm>
          <a:solidFill>
            <a:schemeClr val="accent5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3000" dirty="0"/>
              <a:t>на протяжении одного года и более оказывает общественно полезные услуги надлежащего качества;</a:t>
            </a:r>
          </a:p>
          <a:p>
            <a:pPr marL="457200" lvl="1" indent="0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2600" dirty="0"/>
          </a:p>
          <a:p>
            <a:pPr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3000" dirty="0"/>
              <a:t>не является НКО, выполняющей функции иностранного агента;</a:t>
            </a:r>
          </a:p>
          <a:p>
            <a:pPr marL="457200" lvl="1" indent="0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2600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3000" dirty="0"/>
              <a:t>не имеет задолженности по налогам и сборам, иным, предусмотренным законодательством Российской Федерации, обязательным платежам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6550"/>
            <a:ext cx="10515600" cy="1325563"/>
          </a:xfrm>
          <a:solidFill>
            <a:schemeClr val="tx2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bg1"/>
                </a:solidFill>
              </a:rPr>
              <a:t>Что такое Реестр исполнителей общественно полезных услуг</a:t>
            </a:r>
            <a:endParaRPr lang="ru-RU" sz="3200" dirty="0"/>
          </a:p>
        </p:txBody>
      </p:sp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algn="ctr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1900" b="1" cap="all" dirty="0"/>
              <a:t>ПОСТАНОВЛЕНИЕ ПРАВИТЕЛЬСТВА РФ ОТ 26.01.2017 N 89 "О РЕЕСТРЕ НЕКОММЕРЧЕСКИХ ОРГАНИЗАЦИЙ - ИСПОЛНИТЕЛЕЙ ОБЩЕСТВЕННО ПОЛЕЗНЫХ УСЛУГ"</a:t>
            </a:r>
          </a:p>
          <a:p>
            <a:pPr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  <a:p>
            <a:pPr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/>
              <a:t>Правила принятия решения о признании социально ориентированной некоммерческой организации исполнителем общественно полезных услуг;</a:t>
            </a:r>
          </a:p>
          <a:p>
            <a:pPr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/>
              <a:t>Правила ведения реестра некоммерческих организаций - исполнителей общественно полезных услуг.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00063"/>
            <a:ext cx="10515600" cy="1325562"/>
          </a:xfrm>
          <a:solidFill>
            <a:schemeClr val="tx2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bg1"/>
                </a:solidFill>
              </a:rPr>
              <a:t>Какая информация об НКО – исполнителе общественно полезных услуг будет содержаться в Реестре</a:t>
            </a:r>
          </a:p>
        </p:txBody>
      </p:sp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3100" dirty="0"/>
              <a:t>а) . полное наименование;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3100" dirty="0"/>
              <a:t>б) . ОГРН;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3100" dirty="0"/>
              <a:t>в) . реестровый номер;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3100" dirty="0"/>
              <a:t>г) . адрес;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3100" dirty="0"/>
              <a:t>д) . ФИО руководителя;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3100" dirty="0"/>
              <a:t>е) . виды общественно полезных услуг, которые оказывает НКО;</a:t>
            </a:r>
          </a:p>
          <a:p>
            <a:pPr marL="0" indent="0" fontAlgn="auto">
              <a:lnSpc>
                <a:spcPct val="11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3100" dirty="0"/>
              <a:t>ж) . реквизиты решения Минюста о признании НКО-исполнителем           общественно полезных услуг</a:t>
            </a:r>
          </a:p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2600" dirty="0"/>
          </a:p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600" dirty="0"/>
              <a:t>Данная информация будет находиться в открытом доступе в сети интернет на сайте Министерства юстиции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bg1"/>
                </a:solidFill>
              </a:rPr>
              <a:t>Какое преимущество будет давать Реестр</a:t>
            </a:r>
          </a:p>
        </p:txBody>
      </p:sp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4400" dirty="0"/>
          </a:p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4400" dirty="0"/>
              <a:t>Приоритетное получение субсидии из федерального бюджета (бюджета субъекта РФ, муниципального бюджета) на конкурсной основе и мер имущественной поддержки на срок не менее двух лет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2263"/>
            <a:ext cx="10515600" cy="1325562"/>
          </a:xfrm>
          <a:solidFill>
            <a:schemeClr val="tx2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bg1"/>
                </a:solidFill>
              </a:rPr>
              <a:t>Какие документы нужно подготовить, чтобы попасть в Реестр исполнителей общественно полезных услуг</a:t>
            </a:r>
          </a:p>
        </p:txBody>
      </p:sp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3200" dirty="0"/>
              <a:t>заявление о признании НКО - исполнителем общественно полезных услуг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sz="3200" dirty="0"/>
              <a:t>заключение о соответствии качества оказываемых услуг на официальном бланке, подписанное уполномоченным лицом заинтересованного органа государственной власти в сфере такого вида общественно полезных услуг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 rtlCol="0"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3200" b="1" dirty="0"/>
              <a:t/>
            </a:r>
            <a:br>
              <a:rPr lang="en-US" sz="3200" b="1" dirty="0"/>
            </a:br>
            <a:r>
              <a:rPr lang="ru-RU" sz="3200" b="1" dirty="0">
                <a:solidFill>
                  <a:schemeClr val="bg1"/>
                </a:solidFill>
              </a:rPr>
              <a:t>По каким основаниям организации может быть отказано </a:t>
            </a:r>
            <a:r>
              <a:rPr lang="en-US" sz="3200" b="1" dirty="0">
                <a:solidFill>
                  <a:schemeClr val="bg1"/>
                </a:solidFill>
              </a:rPr>
              <a:t/>
            </a:r>
            <a:br>
              <a:rPr lang="en-US" sz="3200" b="1" dirty="0">
                <a:solidFill>
                  <a:schemeClr val="bg1"/>
                </a:solidFill>
              </a:rPr>
            </a:br>
            <a:r>
              <a:rPr lang="ru-RU" sz="3200" b="1" dirty="0">
                <a:solidFill>
                  <a:schemeClr val="bg1"/>
                </a:solidFill>
              </a:rPr>
              <a:t>в выдаче заключения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/>
              <a:t>несоответствие общественно полезной услуги установленным требованиям к ее содержанию (объем, сроки, качество предоставления);</a:t>
            </a:r>
          </a:p>
          <a:p>
            <a:pPr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/>
              <a:t>отсутствие у лиц, непосредственно задействованных в исполнении общественно полезной услуги, необходимой квалификации, недостаточное количество лиц, у которых есть необходимая квалификация;</a:t>
            </a:r>
          </a:p>
          <a:p>
            <a:pPr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/>
              <a:t>наличие в течение 2 лет, предшествующих выдаче заключения, жалоб на деятельность организации;</a:t>
            </a:r>
          </a:p>
          <a:p>
            <a:pPr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/>
              <a:t>несоответствие уровня открытости и доступности информации об организации установленным требованиям;</a:t>
            </a:r>
          </a:p>
          <a:p>
            <a:pPr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/>
              <a:t>наличие в течение 2 лет, предшествующих выдаче заключения, информации об организации в реестре недобросовестных поставщиков в рамках исполнения государственных контрактов;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ru-RU" dirty="0"/>
              <a:t>наличие задолженностей по налогам и сборам, иным обязательным платежам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50838"/>
            <a:ext cx="10515600" cy="1325562"/>
          </a:xfrm>
          <a:solidFill>
            <a:schemeClr val="tx2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dirty="0">
                <a:solidFill>
                  <a:schemeClr val="bg1"/>
                </a:solidFill>
              </a:rPr>
              <a:t>Критерии оценки качества оказания </a:t>
            </a:r>
            <a:br>
              <a:rPr lang="ru-RU" sz="3600" b="1" dirty="0">
                <a:solidFill>
                  <a:schemeClr val="bg1"/>
                </a:solidFill>
              </a:rPr>
            </a:br>
            <a:r>
              <a:rPr lang="ru-RU" sz="3600" b="1" dirty="0">
                <a:solidFill>
                  <a:schemeClr val="bg1"/>
                </a:solidFill>
              </a:rPr>
              <a:t>общественно полезных услуг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dirty="0"/>
              <a:t>соответствие общественно полезной услуги установленным нормативными правовыми актами Российской Федерации требованиям к ее содержанию (объем, сроки, качество предоставления);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dirty="0"/>
              <a:t>необходимая квалификация и достаточность количества лиц для оказания общественно полезной услуги некоммерческой организацией;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dirty="0"/>
              <a:t>удовлетворенность получателей общественно полезных услуг (отсутствие жалоб и судебных разбирательств) в течение последних двух лет перед подачей заявления на вступление в реестр исполнителей;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dirty="0"/>
              <a:t>открытость и доступность информации об НКО;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dirty="0"/>
              <a:t>отсутствие НКО в реестре недобросовестных поставщиков за последние два года перед подачей заявления.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ru-RU" dirty="0"/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600" b="1" dirty="0">
                <a:solidFill>
                  <a:schemeClr val="bg1"/>
                </a:solidFill>
              </a:rPr>
              <a:t>Пошаговый алгоритм вступления в Реестр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marL="514350" indent="-514350" fontAlgn="auto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endParaRPr lang="ru-RU" dirty="0"/>
          </a:p>
          <a:p>
            <a:pPr marL="514350" indent="-514350" fontAlgn="auto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ru-RU" dirty="0"/>
              <a:t>НКО принимает решение о вступлении в реестр исполнителей общественно полезных услуг;</a:t>
            </a:r>
          </a:p>
          <a:p>
            <a:pPr marL="514350" indent="-514350" fontAlgn="auto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ru-RU" dirty="0"/>
              <a:t>Руководитель НКО пишет заявление о выдаче заключения по установленной форме Постановлением Правительства Российской Федерации от 26.01.2017г. № 89 «О реестре некоммерческих организаций - исполнителей общественно полезных услуг»;</a:t>
            </a:r>
          </a:p>
          <a:p>
            <a:pPr marL="514350" indent="-514350" fontAlgn="auto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ru-RU" dirty="0"/>
              <a:t>Руководитель НКО подает данное заявление в Федеральный орган исполнительной власти (территориальный орган), можно с дополнительными документами; </a:t>
            </a:r>
          </a:p>
          <a:p>
            <a:pPr marL="514350" indent="-514350" fontAlgn="auto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ru-RU" dirty="0"/>
              <a:t>Руководитель НКО через 30 дней получает готовое заключение;</a:t>
            </a:r>
          </a:p>
          <a:p>
            <a:pPr marL="514350" indent="-514350" fontAlgn="auto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ru-RU" dirty="0"/>
              <a:t>Руководитель НКО подает заявление в Министерство юстиции РФ (напрямую или через территориальный орган Министерства юстиции), приложением к которому будет заключение органа исполнительной власти.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558</Words>
  <Application>Microsoft Office PowerPoint</Application>
  <PresentationFormat>Произвольный</PresentationFormat>
  <Paragraphs>50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Calibri</vt:lpstr>
      <vt:lpstr>Arial</vt:lpstr>
      <vt:lpstr>Calibri Light</vt:lpstr>
      <vt:lpstr>Times New Roman</vt:lpstr>
      <vt:lpstr>Тема Office</vt:lpstr>
      <vt:lpstr>Презентация PowerPoint</vt:lpstr>
      <vt:lpstr>Какая организация может быть признана исполнителем общественно полезных услуг</vt:lpstr>
      <vt:lpstr>Что такое Реестр исполнителей общественно полезных услуг</vt:lpstr>
      <vt:lpstr>Какая информация об НКО – исполнителе общественно полезных услуг будет содержаться в Реестре</vt:lpstr>
      <vt:lpstr>Какое преимущество будет давать Реестр</vt:lpstr>
      <vt:lpstr>Какие документы нужно подготовить, чтобы попасть в Реестр исполнителей общественно полезных услуг</vt:lpstr>
      <vt:lpstr> По каким основаниям организации может быть отказано  в выдаче заключения </vt:lpstr>
      <vt:lpstr>Критерии оценки качества оказания  общественно полезных услуг</vt:lpstr>
      <vt:lpstr>Пошаговый алгоритм вступления в Реестр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ГБУЗ «Республиканский центр медицинской профилактики  Министерства здравоохранения Республики Бурятия  им. В.Р. Бояновой»</dc:title>
  <dc:creator>ADMIN</dc:creator>
  <cp:lastModifiedBy>User</cp:lastModifiedBy>
  <cp:revision>20</cp:revision>
  <dcterms:created xsi:type="dcterms:W3CDTF">2017-08-04T23:03:51Z</dcterms:created>
  <dcterms:modified xsi:type="dcterms:W3CDTF">2019-08-07T08:47:54Z</dcterms:modified>
</cp:coreProperties>
</file>