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8"/>
  </p:notesMasterIdLst>
  <p:sldIdLst>
    <p:sldId id="257" r:id="rId2"/>
    <p:sldId id="285" r:id="rId3"/>
    <p:sldId id="269" r:id="rId4"/>
    <p:sldId id="265" r:id="rId5"/>
    <p:sldId id="275" r:id="rId6"/>
    <p:sldId id="263" r:id="rId7"/>
    <p:sldId id="287" r:id="rId8"/>
    <p:sldId id="289" r:id="rId9"/>
    <p:sldId id="290" r:id="rId10"/>
    <p:sldId id="291" r:id="rId11"/>
    <p:sldId id="292" r:id="rId12"/>
    <p:sldId id="293" r:id="rId13"/>
    <p:sldId id="294" r:id="rId14"/>
    <p:sldId id="295" r:id="rId15"/>
    <p:sldId id="268" r:id="rId16"/>
    <p:sldId id="283" r:id="rId1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D4141"/>
    <a:srgbClr val="000092"/>
    <a:srgbClr val="0033CC"/>
    <a:srgbClr val="172FDF"/>
    <a:srgbClr val="0000CC"/>
    <a:srgbClr val="6699FF"/>
    <a:srgbClr val="33CCFF"/>
    <a:srgbClr val="CCCCFF"/>
    <a:srgbClr val="FF5050"/>
    <a:srgbClr val="FF2D2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294" autoAdjust="0"/>
    <p:restoredTop sz="94660"/>
  </p:normalViewPr>
  <p:slideViewPr>
    <p:cSldViewPr>
      <p:cViewPr varScale="1">
        <p:scale>
          <a:sx n="111" d="100"/>
          <a:sy n="111" d="100"/>
        </p:scale>
        <p:origin x="1554" y="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699BA08-4DC4-478E-A113-25B5990006EF}" type="datetimeFigureOut">
              <a:rPr lang="ru-RU" smtClean="0"/>
              <a:pPr/>
              <a:t>22.04.2019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3C3AC7-B28E-43F5-99F2-8B3ED099C5B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4646832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CDA816-AAAC-4520-804B-DFAD8AAF6B0F}" type="datetimeFigureOut">
              <a:rPr lang="ru-RU" smtClean="0"/>
              <a:pPr/>
              <a:t>22.04.2019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9854A-61BF-4127-9A57-649A211056D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746520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CDA816-AAAC-4520-804B-DFAD8AAF6B0F}" type="datetimeFigureOut">
              <a:rPr lang="ru-RU" smtClean="0"/>
              <a:pPr/>
              <a:t>22.04.2019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9854A-61BF-4127-9A57-649A211056D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441102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CDA816-AAAC-4520-804B-DFAD8AAF6B0F}" type="datetimeFigureOut">
              <a:rPr lang="ru-RU" smtClean="0"/>
              <a:pPr/>
              <a:t>22.04.2019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9854A-61BF-4127-9A57-649A211056D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013417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CDA816-AAAC-4520-804B-DFAD8AAF6B0F}" type="datetimeFigureOut">
              <a:rPr lang="ru-RU" smtClean="0"/>
              <a:pPr/>
              <a:t>22.04.2019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9854A-61BF-4127-9A57-649A211056D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845345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CDA816-AAAC-4520-804B-DFAD8AAF6B0F}" type="datetimeFigureOut">
              <a:rPr lang="ru-RU" smtClean="0"/>
              <a:pPr/>
              <a:t>22.04.2019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9854A-61BF-4127-9A57-649A211056D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1022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CDA816-AAAC-4520-804B-DFAD8AAF6B0F}" type="datetimeFigureOut">
              <a:rPr lang="ru-RU" smtClean="0"/>
              <a:pPr/>
              <a:t>22.04.2019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9854A-61BF-4127-9A57-649A211056D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113685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CDA816-AAAC-4520-804B-DFAD8AAF6B0F}" type="datetimeFigureOut">
              <a:rPr lang="ru-RU" smtClean="0"/>
              <a:pPr/>
              <a:t>22.04.2019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9854A-61BF-4127-9A57-649A211056D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667750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CDA816-AAAC-4520-804B-DFAD8AAF6B0F}" type="datetimeFigureOut">
              <a:rPr lang="ru-RU" smtClean="0"/>
              <a:pPr/>
              <a:t>22.04.2019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9854A-61BF-4127-9A57-649A211056D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764496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CDA816-AAAC-4520-804B-DFAD8AAF6B0F}" type="datetimeFigureOut">
              <a:rPr lang="ru-RU" smtClean="0"/>
              <a:pPr/>
              <a:t>22.04.2019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9854A-61BF-4127-9A57-649A211056D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121314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CDA816-AAAC-4520-804B-DFAD8AAF6B0F}" type="datetimeFigureOut">
              <a:rPr lang="ru-RU" smtClean="0"/>
              <a:pPr/>
              <a:t>22.04.2019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9854A-61BF-4127-9A57-649A211056D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589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CDA816-AAAC-4520-804B-DFAD8AAF6B0F}" type="datetimeFigureOut">
              <a:rPr lang="ru-RU" smtClean="0"/>
              <a:pPr/>
              <a:t>22.04.2019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9854A-61BF-4127-9A57-649A211056D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233286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CDA816-AAAC-4520-804B-DFAD8AAF6B0F}" type="datetimeFigureOut">
              <a:rPr lang="ru-RU" smtClean="0"/>
              <a:pPr/>
              <a:t>22.04.2019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59854A-61BF-4127-9A57-649A211056D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208661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microsoft.com/office/2007/relationships/hdphoto" Target="../media/hdphoto1.wdp"/><Relationship Id="rId7" Type="http://schemas.openxmlformats.org/officeDocument/2006/relationships/image" Target="../media/image7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5" Type="http://schemas.openxmlformats.org/officeDocument/2006/relationships/image" Target="../media/image6.jpeg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g"/><Relationship Id="rId3" Type="http://schemas.microsoft.com/office/2007/relationships/hdphoto" Target="../media/hdphoto1.wdp"/><Relationship Id="rId7" Type="http://schemas.openxmlformats.org/officeDocument/2006/relationships/image" Target="../media/image10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microsoft.com/office/2007/relationships/hdphoto" Target="../media/hdphoto2.wdp"/><Relationship Id="rId5" Type="http://schemas.openxmlformats.org/officeDocument/2006/relationships/image" Target="../media/image9.png"/><Relationship Id="rId4" Type="http://schemas.openxmlformats.org/officeDocument/2006/relationships/image" Target="../media/image3.jpeg"/><Relationship Id="rId9" Type="http://schemas.openxmlformats.org/officeDocument/2006/relationships/image" Target="../media/image12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jpeg"/><Relationship Id="rId3" Type="http://schemas.microsoft.com/office/2007/relationships/hdphoto" Target="../media/hdphoto1.wdp"/><Relationship Id="rId7" Type="http://schemas.openxmlformats.org/officeDocument/2006/relationships/image" Target="../media/image15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3.jpeg"/><Relationship Id="rId9" Type="http://schemas.openxmlformats.org/officeDocument/2006/relationships/image" Target="../media/image16.jpeg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7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7.jpeg"/><Relationship Id="rId4" Type="http://schemas.openxmlformats.org/officeDocument/2006/relationships/image" Target="../media/image3.jpeg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png"/><Relationship Id="rId4" Type="http://schemas.openxmlformats.org/officeDocument/2006/relationships/image" Target="../media/image3.jpeg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8.jpg"/><Relationship Id="rId4" Type="http://schemas.openxmlformats.org/officeDocument/2006/relationships/image" Target="../media/image3.jpeg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9.jpg"/><Relationship Id="rId4" Type="http://schemas.openxmlformats.org/officeDocument/2006/relationships/image" Target="../media/image3.jpeg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0.jpg"/><Relationship Id="rId4" Type="http://schemas.openxmlformats.org/officeDocument/2006/relationships/image" Target="../media/image3.jpeg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2.jpg"/><Relationship Id="rId5" Type="http://schemas.openxmlformats.org/officeDocument/2006/relationships/image" Target="../media/image21.jpg"/><Relationship Id="rId4" Type="http://schemas.openxmlformats.org/officeDocument/2006/relationships/image" Target="../media/image3.jpeg"/></Relationships>
</file>

<file path=ppt/slides/_rels/slide1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4.jpg"/><Relationship Id="rId5" Type="http://schemas.openxmlformats.org/officeDocument/2006/relationships/image" Target="../media/image23.jpg"/><Relationship Id="rId4" Type="http://schemas.openxmlformats.org/officeDocument/2006/relationships/image" Target="../media/image3.jpeg"/></Relationships>
</file>

<file path=ppt/slides/_rels/slide1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7" Type="http://schemas.openxmlformats.org/officeDocument/2006/relationships/image" Target="../media/image27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6.jpg"/><Relationship Id="rId5" Type="http://schemas.openxmlformats.org/officeDocument/2006/relationships/image" Target="../media/image25.jpg"/><Relationship Id="rId4" Type="http://schemas.openxmlformats.org/officeDocument/2006/relationships/image" Target="../media/image3.jpe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microsoft.com/office/2007/relationships/hdphoto" Target="../media/hdphoto1.wdp"/><Relationship Id="rId7" Type="http://schemas.openxmlformats.org/officeDocument/2006/relationships/image" Target="../media/image30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9.jpeg"/><Relationship Id="rId5" Type="http://schemas.openxmlformats.org/officeDocument/2006/relationships/image" Target="../media/image28.jpg"/><Relationship Id="rId4" Type="http://schemas.openxmlformats.org/officeDocument/2006/relationships/image" Target="../media/image3.jpeg"/></Relationships>
</file>

<file path=ppt/slides/_rels/slide1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C:\Users\днс\Desktop\618b6fa5b9ac0e7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5300"/>
                    </a14:imgEffect>
                  </a14:imgLayer>
                </a14:imgProps>
              </a:ext>
            </a:extLst>
          </a:blip>
          <a:srcRect r="16667"/>
          <a:stretch>
            <a:fillRect/>
          </a:stretch>
        </p:blipFill>
        <p:spPr bwMode="auto">
          <a:xfrm>
            <a:off x="0" y="-24"/>
            <a:ext cx="9144001" cy="6858024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0" y="1617508"/>
            <a:ext cx="9144000" cy="2963620"/>
          </a:xfrm>
          <a:prstGeom prst="rect">
            <a:avLst/>
          </a:prstGeom>
          <a:solidFill>
            <a:srgbClr val="000092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Проведение </a:t>
            </a:r>
          </a:p>
          <a:p>
            <a:pPr algn="ctr"/>
            <a:r>
              <a:rPr lang="ru-RU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оценки </a:t>
            </a:r>
            <a:r>
              <a:rPr lang="ru-RU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регулирующего </a:t>
            </a:r>
            <a:r>
              <a:rPr lang="ru-RU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воздействия, экспертизы </a:t>
            </a:r>
          </a:p>
          <a:p>
            <a:pPr algn="ctr"/>
            <a:r>
              <a:rPr lang="ru-RU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и оценки фактического воздействия</a:t>
            </a:r>
          </a:p>
          <a:p>
            <a:pPr algn="ctr"/>
            <a:r>
              <a:rPr lang="ru-RU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в </a:t>
            </a:r>
            <a:r>
              <a:rPr lang="ru-RU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администрации города </a:t>
            </a:r>
            <a:r>
              <a:rPr lang="ru-RU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Нижневартовска</a:t>
            </a:r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>
            <a:off x="-8347" y="4365104"/>
            <a:ext cx="9144000" cy="1588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20" r="8420"/>
          <a:stretch/>
        </p:blipFill>
        <p:spPr>
          <a:xfrm>
            <a:off x="4184304" y="332492"/>
            <a:ext cx="792088" cy="9525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cxnSp>
        <p:nvCxnSpPr>
          <p:cNvPr id="10" name="Прямая соединительная линия 9"/>
          <p:cNvCxnSpPr/>
          <p:nvPr/>
        </p:nvCxnSpPr>
        <p:spPr>
          <a:xfrm>
            <a:off x="8348" y="1844824"/>
            <a:ext cx="9144000" cy="1588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3203848" y="5085184"/>
            <a:ext cx="5832648" cy="707886"/>
          </a:xfrm>
          <a:prstGeom prst="rect">
            <a:avLst/>
          </a:prstGeom>
          <a:noFill/>
          <a:effectLst>
            <a:outerShdw blurRad="50800" dist="38100" dir="9060000" algn="tr" rotWithShape="0">
              <a:prstClr val="black">
                <a:alpha val="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ru-RU" sz="2000" b="1" dirty="0">
                <a:solidFill>
                  <a:srgbClr val="000092"/>
                </a:solidFill>
                <a:effectLst>
                  <a:outerShdw blurRad="50800" dist="63500" dir="8100000" algn="tr" rotWithShape="0">
                    <a:schemeClr val="bg1">
                      <a:lumMod val="85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Заместитель главы города Нижневартовска </a:t>
            </a:r>
          </a:p>
          <a:p>
            <a:r>
              <a:rPr lang="ru-RU" sz="2000" b="1" dirty="0">
                <a:solidFill>
                  <a:srgbClr val="000092"/>
                </a:solidFill>
                <a:effectLst>
                  <a:outerShdw blurRad="50800" dist="63500" dir="8100000" algn="tr" rotWithShape="0">
                    <a:schemeClr val="bg1">
                      <a:lumMod val="85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по экономике и финансам Д.А. Кощенко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591545" y="6198660"/>
            <a:ext cx="1944216" cy="523220"/>
          </a:xfrm>
          <a:prstGeom prst="rect">
            <a:avLst/>
          </a:prstGeom>
          <a:noFill/>
          <a:effectLst>
            <a:outerShdw blurRad="50800" dist="12700" dir="8100000" algn="tr" rotWithShape="0">
              <a:prstClr val="black">
                <a:alpha val="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solidFill>
                  <a:srgbClr val="000092"/>
                </a:solidFill>
                <a:effectLst>
                  <a:outerShdw blurRad="50800" dist="50800" dir="5400000" algn="ctr" rotWithShape="0">
                    <a:schemeClr val="bg1">
                      <a:lumMod val="75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г. Нижневартовск</a:t>
            </a:r>
          </a:p>
          <a:p>
            <a:pPr algn="ctr"/>
            <a:r>
              <a:rPr lang="ru-RU" sz="1400" b="1" dirty="0" smtClean="0">
                <a:solidFill>
                  <a:srgbClr val="000092"/>
                </a:solidFill>
                <a:effectLst>
                  <a:outerShdw blurRad="50800" dist="50800" dir="5400000" algn="ctr" rotWithShape="0">
                    <a:schemeClr val="bg1">
                      <a:lumMod val="75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2019 год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1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1" animBg="1"/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днс\Desktop\618b6fa5b9ac0e7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5300"/>
                    </a14:imgEffect>
                  </a14:imgLayer>
                </a14:imgProps>
              </a:ext>
            </a:extLst>
          </a:blip>
          <a:srcRect r="16667"/>
          <a:stretch>
            <a:fillRect/>
          </a:stretch>
        </p:blipFill>
        <p:spPr bwMode="auto">
          <a:xfrm>
            <a:off x="0" y="-24"/>
            <a:ext cx="9144001" cy="6858024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0" y="200894"/>
            <a:ext cx="9144000" cy="829394"/>
          </a:xfrm>
          <a:prstGeom prst="rect">
            <a:avLst/>
          </a:prstGeom>
          <a:solidFill>
            <a:srgbClr val="0000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9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      ОЦЕНКА</a:t>
            </a:r>
            <a:r>
              <a:rPr kumimoji="0" lang="ru-RU" sz="2900" b="1" i="0" u="none" strike="noStrike" kern="1200" cap="none" spc="0" normalizeH="0" noProof="0" dirty="0" smtClean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РЕГУЛИРУЮЩЕГО ВОЗДЕЙСТВИЯ</a:t>
            </a:r>
            <a:endParaRPr kumimoji="0" lang="ru-RU" sz="29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20" r="8420"/>
          <a:stretch/>
        </p:blipFill>
        <p:spPr>
          <a:xfrm>
            <a:off x="323528" y="267397"/>
            <a:ext cx="533317" cy="64132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28" name="Рисунок 27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61" t="5308" r="4725" b="5211"/>
          <a:stretch/>
        </p:blipFill>
        <p:spPr>
          <a:xfrm>
            <a:off x="2627784" y="908720"/>
            <a:ext cx="3672408" cy="2520723"/>
          </a:xfrm>
          <a:prstGeom prst="rect">
            <a:avLst/>
          </a:prstGeom>
          <a:noFill/>
          <a:ln>
            <a:noFill/>
          </a:ln>
          <a:effectLst>
            <a:glow>
              <a:schemeClr val="accent1">
                <a:alpha val="40000"/>
              </a:schemeClr>
            </a:glow>
            <a:softEdge rad="2413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42" r="3642" b="23894"/>
          <a:stretch/>
        </p:blipFill>
        <p:spPr>
          <a:xfrm>
            <a:off x="179512" y="2980796"/>
            <a:ext cx="4025626" cy="246442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TextBox 6"/>
          <p:cNvSpPr txBox="1"/>
          <p:nvPr/>
        </p:nvSpPr>
        <p:spPr>
          <a:xfrm>
            <a:off x="6108112" y="1757498"/>
            <a:ext cx="28198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u="sng" dirty="0">
                <a:solidFill>
                  <a:srgbClr val="002060"/>
                </a:solidFill>
              </a:rPr>
              <a:t>с</a:t>
            </a:r>
            <a:r>
              <a:rPr lang="ru-RU" sz="2800" b="1" u="sng" dirty="0" smtClean="0">
                <a:solidFill>
                  <a:srgbClr val="002060"/>
                </a:solidFill>
              </a:rPr>
              <a:t> </a:t>
            </a:r>
            <a:r>
              <a:rPr lang="ru-RU" sz="3200" b="1" u="sng" dirty="0" smtClean="0">
                <a:solidFill>
                  <a:srgbClr val="002060"/>
                </a:solidFill>
              </a:rPr>
              <a:t>2015</a:t>
            </a:r>
            <a:r>
              <a:rPr lang="ru-RU" sz="2800" b="1" u="sng" dirty="0" smtClean="0">
                <a:solidFill>
                  <a:srgbClr val="002060"/>
                </a:solidFill>
              </a:rPr>
              <a:t> года</a:t>
            </a:r>
            <a:endParaRPr lang="ru-RU" sz="2800" b="1" u="sng" dirty="0">
              <a:solidFill>
                <a:srgbClr val="002060"/>
              </a:solidFill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3995936" y="2908788"/>
            <a:ext cx="4932040" cy="2462213"/>
          </a:xfrm>
          <a:prstGeom prst="rect">
            <a:avLst/>
          </a:prstGeom>
          <a:solidFill>
            <a:schemeClr val="bg1"/>
          </a:solidFill>
          <a:effectLst>
            <a:glow>
              <a:schemeClr val="bg1">
                <a:alpha val="40000"/>
              </a:schemeClr>
            </a:glow>
            <a:outerShdw blurRad="50800" dist="50800" dir="5400000" algn="ctr" rotWithShape="0">
              <a:schemeClr val="bg1"/>
            </a:outerShdw>
            <a:reflection endPos="0" dir="5400000" sy="-100000" algn="bl" rotWithShape="0"/>
            <a:softEdge rad="114300"/>
          </a:effectLst>
        </p:spPr>
        <p:txBody>
          <a:bodyPr wrap="square" rtlCol="0">
            <a:spAutoFit/>
          </a:bodyPr>
          <a:lstStyle/>
          <a:p>
            <a:r>
              <a:rPr lang="ru-RU" sz="2200" b="1" dirty="0" smtClean="0">
                <a:solidFill>
                  <a:srgbClr val="002060"/>
                </a:solidFill>
              </a:rPr>
              <a:t>Проекты </a:t>
            </a:r>
            <a:r>
              <a:rPr lang="ru-RU" sz="2200" b="1" dirty="0">
                <a:solidFill>
                  <a:srgbClr val="002060"/>
                </a:solidFill>
              </a:rPr>
              <a:t>НПА, устанавливающие новые или изменяющие ранее предусмотренные муниципальными нормативными правовыми актами обязанности для субъектов предпринимательской и инвестиционной </a:t>
            </a:r>
            <a:r>
              <a:rPr lang="ru-RU" sz="2200" b="1" dirty="0" smtClean="0">
                <a:solidFill>
                  <a:srgbClr val="002060"/>
                </a:solidFill>
              </a:rPr>
              <a:t>деятельности</a:t>
            </a:r>
            <a:endParaRPr lang="ru-RU" sz="2200" b="1" dirty="0">
              <a:solidFill>
                <a:srgbClr val="002060"/>
              </a:solidFill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351050" y="5757418"/>
            <a:ext cx="3860910" cy="584775"/>
          </a:xfrm>
          <a:prstGeom prst="rect">
            <a:avLst/>
          </a:prstGeom>
          <a:noFill/>
          <a:effectLst>
            <a:glow>
              <a:schemeClr val="bg1">
                <a:alpha val="40000"/>
              </a:schemeClr>
            </a:glow>
            <a:outerShdw blurRad="25400" dist="38100" dir="2700000" algn="tl" rotWithShape="0">
              <a:schemeClr val="bg1">
                <a:lumMod val="85000"/>
                <a:alpha val="37000"/>
              </a:schemeClr>
            </a:outerShdw>
            <a:reflection endPos="0" dir="5400000" sy="-100000" algn="bl" rotWithShape="0"/>
            <a:softEdge rad="114300"/>
          </a:effectLst>
        </p:spPr>
        <p:txBody>
          <a:bodyPr wrap="square" rtlCol="0">
            <a:spAutoFit/>
          </a:bodyPr>
          <a:lstStyle/>
          <a:p>
            <a:r>
              <a:rPr lang="ru-RU" sz="1600" b="1" dirty="0" smtClean="0">
                <a:solidFill>
                  <a:srgbClr val="FF0000"/>
                </a:solidFill>
                <a:effectLst>
                  <a:outerShdw blurRad="50800" dist="38100" dir="2700000" algn="tl" rotWithShape="0">
                    <a:schemeClr val="bg1">
                      <a:lumMod val="95000"/>
                      <a:alpha val="40000"/>
                    </a:schemeClr>
                  </a:outerShdw>
                </a:effectLst>
              </a:rPr>
              <a:t>За исключением </a:t>
            </a:r>
            <a:r>
              <a:rPr lang="ru-RU" sz="1600" b="1" dirty="0" smtClean="0">
                <a:solidFill>
                  <a:srgbClr val="002060"/>
                </a:solidFill>
                <a:effectLst>
                  <a:outerShdw blurRad="50800" dist="38100" dir="2700000" algn="tl" rotWithShape="0">
                    <a:schemeClr val="bg1">
                      <a:lumMod val="95000"/>
                      <a:alpha val="40000"/>
                    </a:schemeClr>
                  </a:outerShdw>
                </a:effectLst>
              </a:rPr>
              <a:t>проектов решений Думы города Нижневартовска:</a:t>
            </a:r>
            <a:endParaRPr lang="ru-RU" sz="1600" b="1" dirty="0">
              <a:solidFill>
                <a:srgbClr val="002060"/>
              </a:solidFill>
              <a:effectLst>
                <a:outerShdw blurRad="50800" dist="38100" dir="2700000" algn="tl" rotWithShape="0">
                  <a:schemeClr val="bg1">
                    <a:lumMod val="95000"/>
                    <a:alpha val="40000"/>
                  </a:schemeClr>
                </a:outerShdw>
              </a:effectLst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3779912" y="5766355"/>
            <a:ext cx="5381392" cy="830997"/>
          </a:xfrm>
          <a:prstGeom prst="rect">
            <a:avLst/>
          </a:prstGeom>
          <a:noFill/>
          <a:effectLst>
            <a:glow>
              <a:schemeClr val="bg1">
                <a:alpha val="40000"/>
              </a:schemeClr>
            </a:glow>
            <a:outerShdw blurRad="25400" dist="38100" dir="2700000" sx="17000" sy="17000" algn="tl" rotWithShape="0">
              <a:schemeClr val="bg1">
                <a:lumMod val="75000"/>
                <a:alpha val="37000"/>
              </a:schemeClr>
            </a:outerShdw>
            <a:reflection endPos="0" dir="5400000" sy="-100000" algn="bl" rotWithShape="0"/>
            <a:softEdge rad="114300"/>
          </a:effectLst>
        </p:spPr>
        <p:txBody>
          <a:bodyPr wrap="square" rtlCol="0">
            <a:spAutoFit/>
          </a:bodyPr>
          <a:lstStyle/>
          <a:p>
            <a:r>
              <a:rPr lang="ru-RU" sz="1600" b="1" dirty="0">
                <a:solidFill>
                  <a:srgbClr val="002060"/>
                </a:solidFill>
                <a:effectLst>
                  <a:outerShdw blurRad="50800" dist="38100" dir="2700000" algn="tl" rotWithShape="0">
                    <a:schemeClr val="bg1">
                      <a:lumMod val="95000"/>
                      <a:alpha val="40000"/>
                    </a:schemeClr>
                  </a:outerShdw>
                </a:effectLst>
              </a:rPr>
              <a:t>- устанавливающих, изменяющих, приостанавливающих, отменяющих местные налоги и сборы;</a:t>
            </a:r>
          </a:p>
          <a:p>
            <a:r>
              <a:rPr lang="ru-RU" sz="1600" b="1" dirty="0">
                <a:solidFill>
                  <a:srgbClr val="002060"/>
                </a:solidFill>
                <a:effectLst>
                  <a:outerShdw blurRad="50800" dist="38100" dir="2700000" algn="tl" rotWithShape="0">
                    <a:schemeClr val="bg1">
                      <a:lumMod val="95000"/>
                      <a:alpha val="40000"/>
                    </a:schemeClr>
                  </a:outerShdw>
                </a:effectLst>
              </a:rPr>
              <a:t>- регулирующих бюджетные правоотношения</a:t>
            </a:r>
          </a:p>
        </p:txBody>
      </p:sp>
    </p:spTree>
    <p:extLst>
      <p:ext uri="{BB962C8B-B14F-4D97-AF65-F5344CB8AC3E}">
        <p14:creationId xmlns:p14="http://schemas.microsoft.com/office/powerpoint/2010/main" val="19042639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25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750"/>
                            </p:stCondLst>
                            <p:childTnLst>
                              <p:par>
                                <p:cTn id="19" presetID="53" presetClass="entr" presetSubtype="16" fill="hold" nodeType="after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750"/>
                            </p:stCondLst>
                            <p:childTnLst>
                              <p:par>
                                <p:cTn id="29" presetID="10" presetClass="entr" presetSubtype="0" fill="hold" grpId="1" nodeType="after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10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125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/>
      <p:bldP spid="35" grpId="0" animBg="1"/>
      <p:bldP spid="37" grpId="1"/>
      <p:bldP spid="3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C:\Users\днс\Desktop\618b6fa5b9ac0e7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5300"/>
                    </a14:imgEffect>
                  </a14:imgLayer>
                </a14:imgProps>
              </a:ext>
            </a:extLst>
          </a:blip>
          <a:srcRect r="16667"/>
          <a:stretch>
            <a:fillRect/>
          </a:stretch>
        </p:blipFill>
        <p:spPr bwMode="auto">
          <a:xfrm>
            <a:off x="0" y="-24"/>
            <a:ext cx="9144001" cy="6858024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0" y="200894"/>
            <a:ext cx="9144000" cy="829394"/>
          </a:xfrm>
          <a:prstGeom prst="rect">
            <a:avLst/>
          </a:prstGeom>
          <a:solidFill>
            <a:srgbClr val="0000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       </a:t>
            </a:r>
            <a:r>
              <a:rPr lang="ru-RU" sz="29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ОЦЕНКА ФАКТИЧЕСКОГО ВОЗДЕЙСТВИЯ</a:t>
            </a:r>
            <a:endParaRPr lang="ru-RU" sz="29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20" r="8420"/>
          <a:stretch/>
        </p:blipFill>
        <p:spPr>
          <a:xfrm>
            <a:off x="323528" y="267397"/>
            <a:ext cx="533317" cy="64132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grpSp>
        <p:nvGrpSpPr>
          <p:cNvPr id="13" name="Группа 12"/>
          <p:cNvGrpSpPr/>
          <p:nvPr/>
        </p:nvGrpSpPr>
        <p:grpSpPr>
          <a:xfrm>
            <a:off x="323528" y="1293244"/>
            <a:ext cx="3096343" cy="2567804"/>
            <a:chOff x="323529" y="1293244"/>
            <a:chExt cx="2920228" cy="2423788"/>
          </a:xfrm>
        </p:grpSpPr>
        <p:pic>
          <p:nvPicPr>
            <p:cNvPr id="4" name="Рисунок 3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23529" y="1293244"/>
              <a:ext cx="2920228" cy="2423788"/>
            </a:xfrm>
            <a:prstGeom prst="rect">
              <a:avLst/>
            </a:prstGeom>
          </p:spPr>
        </p:pic>
        <p:pic>
          <p:nvPicPr>
            <p:cNvPr id="11" name="Рисунок 10"/>
            <p:cNvPicPr>
              <a:picLocks noChangeAspect="1"/>
            </p:cNvPicPr>
            <p:nvPr/>
          </p:nvPicPr>
          <p:blipFill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1678" t="32535" r="69161" b="40020"/>
            <a:stretch/>
          </p:blipFill>
          <p:spPr>
            <a:xfrm>
              <a:off x="2555776" y="3008790"/>
              <a:ext cx="687980" cy="708242"/>
            </a:xfrm>
            <a:prstGeom prst="rect">
              <a:avLst/>
            </a:prstGeom>
          </p:spPr>
        </p:pic>
      </p:grpSp>
      <p:pic>
        <p:nvPicPr>
          <p:cNvPr id="6" name="Рисунок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7864" y="2714080"/>
            <a:ext cx="3330663" cy="273114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2080" y="5257800"/>
            <a:ext cx="3763292" cy="1351656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6576423" y="2759769"/>
            <a:ext cx="2149059" cy="1015663"/>
          </a:xfrm>
          <a:prstGeom prst="rect">
            <a:avLst/>
          </a:prstGeom>
          <a:noFill/>
          <a:ln w="28575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rgbClr val="4A4154"/>
                </a:solidFill>
              </a:rPr>
              <a:t>не менее </a:t>
            </a:r>
            <a:r>
              <a:rPr lang="ru-RU" sz="2000" b="1" dirty="0" smtClean="0">
                <a:solidFill>
                  <a:srgbClr val="FF0000"/>
                </a:solidFill>
              </a:rPr>
              <a:t>2-х лет </a:t>
            </a:r>
          </a:p>
          <a:p>
            <a:r>
              <a:rPr lang="ru-RU" sz="2000" b="1" dirty="0" smtClean="0">
                <a:solidFill>
                  <a:srgbClr val="4A4154"/>
                </a:solidFill>
              </a:rPr>
              <a:t>после вступления </a:t>
            </a:r>
          </a:p>
          <a:p>
            <a:r>
              <a:rPr lang="ru-RU" sz="2000" b="1" dirty="0" smtClean="0">
                <a:solidFill>
                  <a:srgbClr val="4A4154"/>
                </a:solidFill>
              </a:rPr>
              <a:t>в силу НПА</a:t>
            </a:r>
            <a:endParaRPr lang="ru-RU" sz="2000" b="1" dirty="0">
              <a:solidFill>
                <a:srgbClr val="4A4154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656613" y="1444288"/>
            <a:ext cx="28198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u="sng" dirty="0">
                <a:solidFill>
                  <a:srgbClr val="002060"/>
                </a:solidFill>
              </a:rPr>
              <a:t>с</a:t>
            </a:r>
            <a:r>
              <a:rPr lang="ru-RU" sz="2800" b="1" u="sng" dirty="0" smtClean="0">
                <a:solidFill>
                  <a:srgbClr val="002060"/>
                </a:solidFill>
              </a:rPr>
              <a:t> </a:t>
            </a:r>
            <a:r>
              <a:rPr lang="ru-RU" sz="3200" b="1" u="sng" dirty="0" smtClean="0">
                <a:solidFill>
                  <a:srgbClr val="002060"/>
                </a:solidFill>
              </a:rPr>
              <a:t>2017</a:t>
            </a:r>
            <a:r>
              <a:rPr lang="ru-RU" sz="2800" b="1" u="sng" dirty="0" smtClean="0">
                <a:solidFill>
                  <a:srgbClr val="002060"/>
                </a:solidFill>
              </a:rPr>
              <a:t> года</a:t>
            </a:r>
            <a:endParaRPr lang="ru-RU" sz="2800" b="1" u="sng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49171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53" presetClass="entr" presetSubtype="1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21" presetClass="entr" presetSubtype="1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425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7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0"/>
                            </p:stCondLst>
                            <p:childTnLst>
                              <p:par>
                                <p:cTn id="2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5" grpId="0" animBg="1"/>
      <p:bldP spid="16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C:\Users\днс\Desktop\618b6fa5b9ac0e7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5300"/>
                    </a14:imgEffect>
                  </a14:imgLayer>
                </a14:imgProps>
              </a:ext>
            </a:extLst>
          </a:blip>
          <a:srcRect r="16667"/>
          <a:stretch>
            <a:fillRect/>
          </a:stretch>
        </p:blipFill>
        <p:spPr bwMode="auto">
          <a:xfrm>
            <a:off x="0" y="-24"/>
            <a:ext cx="9144001" cy="6858024"/>
          </a:xfrm>
          <a:prstGeom prst="rect">
            <a:avLst/>
          </a:prstGeom>
          <a:noFill/>
        </p:spPr>
      </p:pic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0" y="200894"/>
            <a:ext cx="9144000" cy="829394"/>
          </a:xfrm>
          <a:prstGeom prst="rect">
            <a:avLst/>
          </a:prstGeom>
          <a:solidFill>
            <a:srgbClr val="0000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      </a:t>
            </a:r>
            <a:r>
              <a:rPr lang="ru-RU" sz="31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ИНФОРМАЦИЯ ДЛЯ БИЗНЕСА</a:t>
            </a:r>
            <a:endParaRPr lang="ru-RU" sz="31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20" r="8420"/>
          <a:stretch/>
        </p:blipFill>
        <p:spPr>
          <a:xfrm>
            <a:off x="323528" y="267397"/>
            <a:ext cx="533317" cy="64132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1" name="TextBox 10"/>
          <p:cNvSpPr txBox="1"/>
          <p:nvPr/>
        </p:nvSpPr>
        <p:spPr>
          <a:xfrm>
            <a:off x="5832650" y="1636460"/>
            <a:ext cx="3131840" cy="1432500"/>
          </a:xfrm>
          <a:prstGeom prst="snip2Diag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002060"/>
                </a:solidFill>
              </a:rPr>
              <a:t>Информация </a:t>
            </a:r>
          </a:p>
          <a:p>
            <a:r>
              <a:rPr lang="ru-RU" b="1" dirty="0" smtClean="0">
                <a:solidFill>
                  <a:srgbClr val="002060"/>
                </a:solidFill>
              </a:rPr>
              <a:t>открыта и доступна </a:t>
            </a:r>
          </a:p>
          <a:p>
            <a:r>
              <a:rPr lang="ru-RU" b="1" dirty="0" smtClean="0">
                <a:solidFill>
                  <a:srgbClr val="002060"/>
                </a:solidFill>
              </a:rPr>
              <a:t>для всех представителей бизнеса</a:t>
            </a:r>
            <a:endParaRPr lang="ru-RU" b="1" dirty="0">
              <a:solidFill>
                <a:srgbClr val="002060"/>
              </a:solidFill>
            </a:endParaRPr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>
          <a:blip r:embed="rId5" cstate="print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59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80060" y="1628800"/>
            <a:ext cx="640412" cy="64041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1409520"/>
            <a:ext cx="6345157" cy="3030848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8965" y="3663441"/>
            <a:ext cx="4444068" cy="2933911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4518" y="1783873"/>
            <a:ext cx="5622504" cy="4248114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noFill/>
            <a:miter lim="800000"/>
          </a:ln>
          <a:effectLst>
            <a:glow rad="304800">
              <a:schemeClr val="bg1">
                <a:lumMod val="95000"/>
                <a:alpha val="63000"/>
              </a:schemeClr>
            </a:glo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3993094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1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1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750"/>
                            </p:stCondLst>
                            <p:childTnLst>
                              <p:par>
                                <p:cTn id="23" presetID="42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2.59259E-6 L 0.25 2.59259E-6 " pathEditMode="relative" rAng="0" ptsTypes="AA">
                                      <p:cBhvr>
                                        <p:cTn id="29" dur="1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60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8" dur="17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350" fill="hold">
                                          <p:stCondLst>
                                            <p:cond delay="35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350" fill="hold">
                                          <p:stCondLst>
                                            <p:cond delay="7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350" fill="hold">
                                          <p:stCondLst>
                                            <p:cond delay="105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350" fill="hold">
                                          <p:stCondLst>
                                            <p:cond delay="14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C:\Users\днс\Desktop\618b6fa5b9ac0e7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5300"/>
                    </a14:imgEffect>
                  </a14:imgLayer>
                </a14:imgProps>
              </a:ext>
            </a:extLst>
          </a:blip>
          <a:srcRect r="16667"/>
          <a:stretch>
            <a:fillRect/>
          </a:stretch>
        </p:blipFill>
        <p:spPr bwMode="auto">
          <a:xfrm>
            <a:off x="-1" y="-24"/>
            <a:ext cx="9144001" cy="6858024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0" y="200894"/>
            <a:ext cx="9144000" cy="829394"/>
          </a:xfrm>
          <a:prstGeom prst="rect">
            <a:avLst/>
          </a:prstGeom>
          <a:solidFill>
            <a:srgbClr val="0000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   </a:t>
            </a:r>
            <a:r>
              <a:rPr lang="ru-RU" sz="32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ПУБЛИЧНЫЕ КОНСУЛЬТАЦИИ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20" r="8420"/>
          <a:stretch/>
        </p:blipFill>
        <p:spPr>
          <a:xfrm>
            <a:off x="323528" y="267397"/>
            <a:ext cx="533317" cy="64132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6433" y="1412775"/>
            <a:ext cx="4216405" cy="2815153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grpSp>
        <p:nvGrpSpPr>
          <p:cNvPr id="25" name="Группа 24"/>
          <p:cNvGrpSpPr/>
          <p:nvPr/>
        </p:nvGrpSpPr>
        <p:grpSpPr>
          <a:xfrm>
            <a:off x="439616" y="1232590"/>
            <a:ext cx="3556320" cy="3301695"/>
            <a:chOff x="295600" y="1232590"/>
            <a:chExt cx="3556320" cy="3301695"/>
          </a:xfrm>
        </p:grpSpPr>
        <p:pic>
          <p:nvPicPr>
            <p:cNvPr id="20" name="Рисунок 19"/>
            <p:cNvPicPr>
              <a:picLocks noChangeAspect="1"/>
            </p:cNvPicPr>
            <p:nvPr/>
          </p:nvPicPr>
          <p:blipFill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-1585" b="8027"/>
            <a:stretch/>
          </p:blipFill>
          <p:spPr>
            <a:xfrm>
              <a:off x="295600" y="1268760"/>
              <a:ext cx="3556320" cy="3265525"/>
            </a:xfrm>
            <a:prstGeom prst="rect">
              <a:avLst/>
            </a:prstGeom>
            <a:ln>
              <a:noFill/>
            </a:ln>
            <a:effectLst>
              <a:reflection blurRad="12700" stA="30000" endPos="30000" dist="5000" dir="5400000" sy="-100000" algn="bl" rotWithShape="0"/>
            </a:effectLst>
            <a:scene3d>
              <a:camera prst="perspectiveContrastingLeftFacing">
                <a:rot lat="300000" lon="19800000" rev="0"/>
              </a:camera>
              <a:lightRig rig="threePt" dir="t">
                <a:rot lat="0" lon="0" rev="2700000"/>
              </a:lightRig>
            </a:scene3d>
            <a:sp3d>
              <a:bevelT w="63500" h="50800"/>
            </a:sp3d>
          </p:spPr>
        </p:pic>
        <p:grpSp>
          <p:nvGrpSpPr>
            <p:cNvPr id="14" name="Группа 13"/>
            <p:cNvGrpSpPr/>
            <p:nvPr/>
          </p:nvGrpSpPr>
          <p:grpSpPr>
            <a:xfrm>
              <a:off x="1475655" y="1232590"/>
              <a:ext cx="1227113" cy="1116290"/>
              <a:chOff x="2309288" y="1960746"/>
              <a:chExt cx="1862743" cy="1646040"/>
            </a:xfrm>
          </p:grpSpPr>
          <p:pic>
            <p:nvPicPr>
              <p:cNvPr id="9" name="Рисунок 8"/>
              <p:cNvPicPr>
                <a:picLocks noChangeAspect="1"/>
              </p:cNvPicPr>
              <p:nvPr/>
            </p:nvPicPr>
            <p:blipFill rotWithShape="1"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r="8007"/>
              <a:stretch/>
            </p:blipFill>
            <p:spPr>
              <a:xfrm>
                <a:off x="2309288" y="1960746"/>
                <a:ext cx="1862743" cy="1646040"/>
              </a:xfrm>
              <a:prstGeom prst="rect">
                <a:avLst/>
              </a:prstGeom>
            </p:spPr>
          </p:pic>
          <p:pic>
            <p:nvPicPr>
              <p:cNvPr id="2048" name="Рисунок 2047"/>
              <p:cNvPicPr>
                <a:picLocks noChangeAspect="1"/>
              </p:cNvPicPr>
              <p:nvPr/>
            </p:nvPicPr>
            <p:blipFill rotWithShape="1">
              <a:blip r:embed="rId8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1678" t="32535" r="69161" b="40020"/>
              <a:stretch/>
            </p:blipFill>
            <p:spPr>
              <a:xfrm>
                <a:off x="2309290" y="2814697"/>
                <a:ext cx="792088" cy="792089"/>
              </a:xfrm>
              <a:prstGeom prst="rect">
                <a:avLst/>
              </a:prstGeom>
            </p:spPr>
          </p:pic>
        </p:grpSp>
      </p:grpSp>
      <p:grpSp>
        <p:nvGrpSpPr>
          <p:cNvPr id="2052" name="Группа 2051"/>
          <p:cNvGrpSpPr/>
          <p:nvPr/>
        </p:nvGrpSpPr>
        <p:grpSpPr>
          <a:xfrm>
            <a:off x="285720" y="5174742"/>
            <a:ext cx="2286000" cy="990562"/>
            <a:chOff x="342231" y="5174742"/>
            <a:chExt cx="2286000" cy="990562"/>
          </a:xfrm>
        </p:grpSpPr>
        <p:sp>
          <p:nvSpPr>
            <p:cNvPr id="48" name="AutoShape 43"/>
            <p:cNvSpPr>
              <a:spLocks noChangeArrowheads="1"/>
            </p:cNvSpPr>
            <p:nvPr/>
          </p:nvSpPr>
          <p:spPr bwMode="ltGray">
            <a:xfrm>
              <a:off x="342231" y="5174742"/>
              <a:ext cx="2286000" cy="990562"/>
            </a:xfrm>
            <a:prstGeom prst="chevron">
              <a:avLst>
                <a:gd name="adj" fmla="val 37900"/>
              </a:avLst>
            </a:prstGeom>
            <a:gradFill flip="none" rotWithShape="1">
              <a:gsLst>
                <a:gs pos="0">
                  <a:srgbClr val="FD4141">
                    <a:shade val="30000"/>
                    <a:satMod val="115000"/>
                  </a:srgbClr>
                </a:gs>
                <a:gs pos="50000">
                  <a:srgbClr val="FD4141">
                    <a:shade val="67500"/>
                    <a:satMod val="115000"/>
                  </a:srgbClr>
                </a:gs>
                <a:gs pos="100000">
                  <a:srgbClr val="FD4141">
                    <a:shade val="100000"/>
                    <a:satMod val="115000"/>
                  </a:srgbClr>
                </a:gs>
              </a:gsLst>
              <a:lin ang="10800000" scaled="1"/>
              <a:tileRect/>
            </a:gradFill>
            <a:ln>
              <a:noFill/>
            </a:ln>
            <a:effectLst>
              <a:outerShdw blurRad="114300" dist="12700" dir="8100000" algn="tr" rotWithShape="0">
                <a:srgbClr val="4A4154">
                  <a:alpha val="74000"/>
                </a:srgbClr>
              </a:outerShdw>
            </a:effectLst>
            <a:scene3d>
              <a:camera prst="legacyObliqueBottom"/>
              <a:lightRig rig="threePt" dir="b"/>
            </a:scene3d>
            <a:sp3d extrusionH="100000" prstMaterial="matte">
              <a:bevelT h="88900"/>
              <a:bevelB w="13500" h="13500"/>
              <a:extrusionClr>
                <a:srgbClr val="4A4154"/>
              </a:extrusionClr>
              <a:contourClr>
                <a:schemeClr val="bg1"/>
              </a:contourClr>
            </a:sp3d>
          </p:spPr>
          <p:txBody>
            <a:bodyPr wrap="none" anchor="ctr">
              <a:flatTx/>
            </a:bodyPr>
            <a:lstStyle/>
            <a:p>
              <a:endParaRPr lang="ru-RU"/>
            </a:p>
          </p:txBody>
        </p:sp>
        <p:sp>
          <p:nvSpPr>
            <p:cNvPr id="26" name="TextBox 25"/>
            <p:cNvSpPr txBox="1"/>
            <p:nvPr/>
          </p:nvSpPr>
          <p:spPr>
            <a:xfrm>
              <a:off x="611560" y="5262299"/>
              <a:ext cx="1917000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ru-RU" sz="2400" b="1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ДИАЛОГ </a:t>
              </a:r>
            </a:p>
            <a:p>
              <a:pPr algn="ctr"/>
              <a:r>
                <a:rPr lang="ru-RU" sz="2400" b="1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С БИЗНЕСОМ</a:t>
              </a:r>
              <a:endParaRPr lang="ru-RU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grpSp>
        <p:nvGrpSpPr>
          <p:cNvPr id="2053" name="Группа 2052"/>
          <p:cNvGrpSpPr/>
          <p:nvPr/>
        </p:nvGrpSpPr>
        <p:grpSpPr>
          <a:xfrm>
            <a:off x="5383703" y="5157192"/>
            <a:ext cx="4907690" cy="1070121"/>
            <a:chOff x="5383703" y="5157192"/>
            <a:chExt cx="4907690" cy="1070121"/>
          </a:xfrm>
        </p:grpSpPr>
        <p:sp>
          <p:nvSpPr>
            <p:cNvPr id="49" name="AutoShape 43"/>
            <p:cNvSpPr>
              <a:spLocks noChangeArrowheads="1"/>
            </p:cNvSpPr>
            <p:nvPr/>
          </p:nvSpPr>
          <p:spPr bwMode="ltGray">
            <a:xfrm flipH="1">
              <a:off x="6660232" y="5157192"/>
              <a:ext cx="2345479" cy="990562"/>
            </a:xfrm>
            <a:prstGeom prst="chevron">
              <a:avLst>
                <a:gd name="adj" fmla="val 30208"/>
              </a:avLst>
            </a:prstGeom>
            <a:gradFill flip="none" rotWithShape="1">
              <a:gsLst>
                <a:gs pos="0">
                  <a:srgbClr val="0070C0">
                    <a:shade val="30000"/>
                    <a:satMod val="115000"/>
                  </a:srgbClr>
                </a:gs>
                <a:gs pos="50000">
                  <a:srgbClr val="0070C0">
                    <a:shade val="67500"/>
                    <a:satMod val="115000"/>
                  </a:srgbClr>
                </a:gs>
                <a:gs pos="100000">
                  <a:srgbClr val="0070C0">
                    <a:shade val="100000"/>
                    <a:satMod val="115000"/>
                  </a:srgbClr>
                </a:gs>
              </a:gsLst>
              <a:lin ang="10800000" scaled="1"/>
              <a:tileRect/>
            </a:gradFill>
            <a:ln>
              <a:noFill/>
            </a:ln>
            <a:effectLst>
              <a:outerShdw blurRad="114300" dist="12700" dir="8100000" algn="tr" rotWithShape="0">
                <a:srgbClr val="4A4154">
                  <a:alpha val="74000"/>
                </a:srgbClr>
              </a:outerShdw>
            </a:effectLst>
            <a:scene3d>
              <a:camera prst="legacyObliqueBottom"/>
              <a:lightRig rig="threePt" dir="b"/>
            </a:scene3d>
            <a:sp3d extrusionH="100000" prstMaterial="matte">
              <a:bevelT h="88900"/>
              <a:bevelB w="13500" h="13500"/>
              <a:extrusionClr>
                <a:srgbClr val="4A4154"/>
              </a:extrusionClr>
              <a:contourClr>
                <a:schemeClr val="bg1"/>
              </a:contourClr>
            </a:sp3d>
          </p:spPr>
          <p:txBody>
            <a:bodyPr wrap="none" anchor="ctr">
              <a:flatTx/>
            </a:bodyPr>
            <a:lstStyle/>
            <a:p>
              <a:endParaRPr lang="ru-RU"/>
            </a:p>
          </p:txBody>
        </p:sp>
        <p:sp>
          <p:nvSpPr>
            <p:cNvPr id="50" name="TextBox 49"/>
            <p:cNvSpPr txBox="1"/>
            <p:nvPr/>
          </p:nvSpPr>
          <p:spPr>
            <a:xfrm flipH="1">
              <a:off x="5383703" y="5211650"/>
              <a:ext cx="4907690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2000" b="1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СВОБОДНОЕ</a:t>
              </a:r>
            </a:p>
            <a:p>
              <a:pPr algn="ctr"/>
              <a:r>
                <a:rPr lang="ru-RU" sz="2000" b="1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ВЫРАЖЕНИЕ </a:t>
              </a:r>
            </a:p>
            <a:p>
              <a:pPr algn="ctr"/>
              <a:r>
                <a:rPr lang="ru-RU" sz="2000" b="1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МНЕНИЙ</a:t>
              </a:r>
              <a:endParaRPr lang="ru-RU" sz="2000" b="1" u="sng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pic>
        <p:nvPicPr>
          <p:cNvPr id="6" name="Рисунок 5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0298" y="4414584"/>
            <a:ext cx="4191462" cy="251487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6775856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500"/>
                            </p:stCondLst>
                            <p:childTnLst>
                              <p:par>
                                <p:cTn id="19" presetID="22" presetClass="entr" presetSubtype="8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1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500"/>
                            </p:stCondLst>
                            <p:childTnLst>
                              <p:par>
                                <p:cTn id="2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5" dur="15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8000"/>
                            </p:stCondLst>
                            <p:childTnLst>
                              <p:par>
                                <p:cTn id="2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3000" y="1052736"/>
            <a:ext cx="6676967" cy="2324574"/>
          </a:xfrm>
        </p:spPr>
        <p:txBody>
          <a:bodyPr/>
          <a:lstStyle/>
          <a:p>
            <a:endParaRPr lang="ru-RU" sz="160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158932" y="3086802"/>
            <a:ext cx="5674409" cy="1370001"/>
          </a:xfrm>
        </p:spPr>
        <p:txBody>
          <a:bodyPr/>
          <a:lstStyle/>
          <a:p>
            <a:endParaRPr lang="ru-RU" sz="1600"/>
          </a:p>
        </p:txBody>
      </p:sp>
      <p:pic>
        <p:nvPicPr>
          <p:cNvPr id="2050" name="Picture 2" descr="C:\Users\днс\Desktop\618b6fa5b9ac0e7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5300"/>
                    </a14:imgEffect>
                  </a14:imgLayer>
                </a14:imgProps>
              </a:ext>
            </a:extLst>
          </a:blip>
          <a:srcRect r="16667"/>
          <a:stretch>
            <a:fillRect/>
          </a:stretch>
        </p:blipFill>
        <p:spPr bwMode="auto">
          <a:xfrm>
            <a:off x="-10681" y="-27384"/>
            <a:ext cx="9154681" cy="6885384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0" y="200894"/>
            <a:ext cx="9144000" cy="829394"/>
          </a:xfrm>
          <a:prstGeom prst="rect">
            <a:avLst/>
          </a:prstGeom>
          <a:solidFill>
            <a:srgbClr val="0000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ЦЕЛИ ПРОВЕДЕНИЯ ОРВ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20" r="8420"/>
          <a:stretch/>
        </p:blipFill>
        <p:spPr>
          <a:xfrm>
            <a:off x="323528" y="267397"/>
            <a:ext cx="533317" cy="64132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grpSp>
        <p:nvGrpSpPr>
          <p:cNvPr id="47" name="Group 8"/>
          <p:cNvGrpSpPr>
            <a:grpSpLocks/>
          </p:cNvGrpSpPr>
          <p:nvPr/>
        </p:nvGrpSpPr>
        <p:grpSpPr bwMode="auto">
          <a:xfrm>
            <a:off x="107504" y="1124744"/>
            <a:ext cx="2703588" cy="2291778"/>
            <a:chOff x="1110" y="2656"/>
            <a:chExt cx="1549" cy="1351"/>
          </a:xfrm>
        </p:grpSpPr>
        <p:sp>
          <p:nvSpPr>
            <p:cNvPr id="60" name="AutoShape 9"/>
            <p:cNvSpPr>
              <a:spLocks noChangeArrowheads="1"/>
            </p:cNvSpPr>
            <p:nvPr/>
          </p:nvSpPr>
          <p:spPr bwMode="gray">
            <a:xfrm>
              <a:off x="1123" y="2679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solidFill>
              <a:srgbClr val="80808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C0C0C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 sz="1600"/>
            </a:p>
          </p:txBody>
        </p:sp>
        <p:sp>
          <p:nvSpPr>
            <p:cNvPr id="61" name="AutoShape 10"/>
            <p:cNvSpPr>
              <a:spLocks noChangeArrowheads="1"/>
            </p:cNvSpPr>
            <p:nvPr/>
          </p:nvSpPr>
          <p:spPr bwMode="gray">
            <a:xfrm>
              <a:off x="1110" y="2656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gradFill>
              <a:gsLst>
                <a:gs pos="0">
                  <a:srgbClr val="E6E6E6"/>
                </a:gs>
                <a:gs pos="7499">
                  <a:srgbClr val="7D8496"/>
                </a:gs>
                <a:gs pos="26500">
                  <a:srgbClr val="E6E6E6"/>
                </a:gs>
                <a:gs pos="34000">
                  <a:srgbClr val="7D8496"/>
                </a:gs>
                <a:gs pos="46500">
                  <a:srgbClr val="E6E6E6"/>
                </a:gs>
                <a:gs pos="50000">
                  <a:srgbClr val="FFFFFF"/>
                </a:gs>
                <a:gs pos="53501">
                  <a:srgbClr val="E6E6E6"/>
                </a:gs>
                <a:gs pos="66001">
                  <a:srgbClr val="7D8496"/>
                </a:gs>
                <a:gs pos="73500">
                  <a:srgbClr val="E6E6E6"/>
                </a:gs>
                <a:gs pos="92501">
                  <a:srgbClr val="7D8496"/>
                </a:gs>
                <a:gs pos="100000">
                  <a:srgbClr val="E6E6E6"/>
                </a:gs>
              </a:gsLst>
              <a:lin ang="2700000" scaled="1"/>
            </a:gradFill>
            <a:ln w="9525">
              <a:solidFill>
                <a:srgbClr val="C0C0C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 sz="1600"/>
            </a:p>
          </p:txBody>
        </p:sp>
        <p:sp>
          <p:nvSpPr>
            <p:cNvPr id="62" name="AutoShape 11"/>
            <p:cNvSpPr>
              <a:spLocks noChangeArrowheads="1"/>
            </p:cNvSpPr>
            <p:nvPr/>
          </p:nvSpPr>
          <p:spPr bwMode="gray">
            <a:xfrm>
              <a:off x="1200" y="2736"/>
              <a:ext cx="1350" cy="1168"/>
            </a:xfrm>
            <a:prstGeom prst="hexagon">
              <a:avLst>
                <a:gd name="adj" fmla="val 28896"/>
                <a:gd name="vf" fmla="val 115470"/>
              </a:avLst>
            </a:prstGeom>
            <a:gradFill flip="none" rotWithShape="1">
              <a:gsLst>
                <a:gs pos="0">
                  <a:schemeClr val="accent1">
                    <a:lumMod val="75000"/>
                    <a:shade val="30000"/>
                    <a:satMod val="115000"/>
                  </a:schemeClr>
                </a:gs>
                <a:gs pos="50000">
                  <a:schemeClr val="accent1">
                    <a:lumMod val="75000"/>
                    <a:shade val="67500"/>
                    <a:satMod val="115000"/>
                  </a:schemeClr>
                </a:gs>
                <a:gs pos="100000">
                  <a:schemeClr val="accent1">
                    <a:lumMod val="7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 sz="1600"/>
            </a:p>
          </p:txBody>
        </p:sp>
      </p:grpSp>
      <p:grpSp>
        <p:nvGrpSpPr>
          <p:cNvPr id="46" name="Group 4"/>
          <p:cNvGrpSpPr>
            <a:grpSpLocks/>
          </p:cNvGrpSpPr>
          <p:nvPr/>
        </p:nvGrpSpPr>
        <p:grpSpPr bwMode="auto">
          <a:xfrm>
            <a:off x="4141136" y="1172397"/>
            <a:ext cx="2663112" cy="2258984"/>
            <a:chOff x="2057" y="862"/>
            <a:chExt cx="1549" cy="1351"/>
          </a:xfrm>
        </p:grpSpPr>
        <p:sp>
          <p:nvSpPr>
            <p:cNvPr id="63" name="AutoShape 5"/>
            <p:cNvSpPr>
              <a:spLocks noChangeArrowheads="1"/>
            </p:cNvSpPr>
            <p:nvPr/>
          </p:nvSpPr>
          <p:spPr bwMode="gray">
            <a:xfrm>
              <a:off x="2070" y="885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solidFill>
              <a:srgbClr val="80808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C0C0C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 sz="1600"/>
            </a:p>
          </p:txBody>
        </p:sp>
        <p:sp>
          <p:nvSpPr>
            <p:cNvPr id="64" name="AutoShape 6"/>
            <p:cNvSpPr>
              <a:spLocks noChangeArrowheads="1"/>
            </p:cNvSpPr>
            <p:nvPr/>
          </p:nvSpPr>
          <p:spPr bwMode="gray">
            <a:xfrm>
              <a:off x="2057" y="862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gradFill rotWithShape="1">
              <a:gsLst>
                <a:gs pos="0">
                  <a:srgbClr val="E6E6E6"/>
                </a:gs>
                <a:gs pos="7499">
                  <a:srgbClr val="7D8496"/>
                </a:gs>
                <a:gs pos="26500">
                  <a:srgbClr val="E6E6E6"/>
                </a:gs>
                <a:gs pos="34000">
                  <a:srgbClr val="7D8496"/>
                </a:gs>
                <a:gs pos="46500">
                  <a:srgbClr val="E6E6E6"/>
                </a:gs>
                <a:gs pos="50000">
                  <a:srgbClr val="FFFFFF"/>
                </a:gs>
                <a:gs pos="53501">
                  <a:srgbClr val="E6E6E6"/>
                </a:gs>
                <a:gs pos="66001">
                  <a:srgbClr val="7D8496"/>
                </a:gs>
                <a:gs pos="73500">
                  <a:srgbClr val="E6E6E6"/>
                </a:gs>
                <a:gs pos="92501">
                  <a:srgbClr val="7D8496"/>
                </a:gs>
                <a:gs pos="100000">
                  <a:srgbClr val="E6E6E6"/>
                </a:gs>
              </a:gsLst>
              <a:lin ang="2700000" scaled="1"/>
            </a:gradFill>
            <a:ln w="9525">
              <a:solidFill>
                <a:srgbClr val="C0C0C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 sz="1600"/>
            </a:p>
          </p:txBody>
        </p:sp>
        <p:sp>
          <p:nvSpPr>
            <p:cNvPr id="65" name="AutoShape 7"/>
            <p:cNvSpPr>
              <a:spLocks noChangeArrowheads="1"/>
            </p:cNvSpPr>
            <p:nvPr/>
          </p:nvSpPr>
          <p:spPr bwMode="gray">
            <a:xfrm>
              <a:off x="2147" y="942"/>
              <a:ext cx="1350" cy="1168"/>
            </a:xfrm>
            <a:prstGeom prst="hexagon">
              <a:avLst>
                <a:gd name="adj" fmla="val 28896"/>
                <a:gd name="vf" fmla="val 115470"/>
              </a:avLst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 sz="1600"/>
            </a:p>
          </p:txBody>
        </p:sp>
      </p:grpSp>
      <p:grpSp>
        <p:nvGrpSpPr>
          <p:cNvPr id="50" name="Group 14"/>
          <p:cNvGrpSpPr>
            <a:grpSpLocks/>
          </p:cNvGrpSpPr>
          <p:nvPr/>
        </p:nvGrpSpPr>
        <p:grpSpPr bwMode="auto">
          <a:xfrm>
            <a:off x="6156176" y="2256841"/>
            <a:ext cx="2655885" cy="2254660"/>
            <a:chOff x="3175" y="2655"/>
            <a:chExt cx="1548" cy="1352"/>
          </a:xfrm>
        </p:grpSpPr>
        <p:sp>
          <p:nvSpPr>
            <p:cNvPr id="57" name="AutoShape 15"/>
            <p:cNvSpPr>
              <a:spLocks noChangeArrowheads="1"/>
            </p:cNvSpPr>
            <p:nvPr/>
          </p:nvSpPr>
          <p:spPr bwMode="gray">
            <a:xfrm>
              <a:off x="3187" y="2679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solidFill>
              <a:srgbClr val="80808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C0C0C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 sz="1600"/>
            </a:p>
          </p:txBody>
        </p:sp>
        <p:sp>
          <p:nvSpPr>
            <p:cNvPr id="58" name="AutoShape 16"/>
            <p:cNvSpPr>
              <a:spLocks noChangeArrowheads="1"/>
            </p:cNvSpPr>
            <p:nvPr/>
          </p:nvSpPr>
          <p:spPr bwMode="gray">
            <a:xfrm>
              <a:off x="3175" y="2655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gradFill rotWithShape="1">
              <a:gsLst>
                <a:gs pos="0">
                  <a:srgbClr val="E6E6E6"/>
                </a:gs>
                <a:gs pos="7499">
                  <a:srgbClr val="7D8496"/>
                </a:gs>
                <a:gs pos="26500">
                  <a:srgbClr val="E6E6E6"/>
                </a:gs>
                <a:gs pos="34000">
                  <a:srgbClr val="7D8496"/>
                </a:gs>
                <a:gs pos="46500">
                  <a:srgbClr val="E6E6E6"/>
                </a:gs>
                <a:gs pos="50000">
                  <a:srgbClr val="FFFFFF"/>
                </a:gs>
                <a:gs pos="53501">
                  <a:srgbClr val="E6E6E6"/>
                </a:gs>
                <a:gs pos="66001">
                  <a:srgbClr val="7D8496"/>
                </a:gs>
                <a:gs pos="73500">
                  <a:srgbClr val="E6E6E6"/>
                </a:gs>
                <a:gs pos="92501">
                  <a:srgbClr val="7D8496"/>
                </a:gs>
                <a:gs pos="100000">
                  <a:srgbClr val="E6E6E6"/>
                </a:gs>
              </a:gsLst>
              <a:lin ang="2700000" scaled="1"/>
            </a:gradFill>
            <a:ln w="9525">
              <a:solidFill>
                <a:srgbClr val="C0C0C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 sz="1600"/>
            </a:p>
          </p:txBody>
        </p:sp>
        <p:sp>
          <p:nvSpPr>
            <p:cNvPr id="59" name="AutoShape 17"/>
            <p:cNvSpPr>
              <a:spLocks noChangeArrowheads="1"/>
            </p:cNvSpPr>
            <p:nvPr/>
          </p:nvSpPr>
          <p:spPr bwMode="gray">
            <a:xfrm>
              <a:off x="3264" y="2736"/>
              <a:ext cx="1350" cy="1168"/>
            </a:xfrm>
            <a:prstGeom prst="hexagon">
              <a:avLst>
                <a:gd name="adj" fmla="val 28896"/>
                <a:gd name="vf" fmla="val 115470"/>
              </a:avLst>
            </a:prstGeom>
            <a:gradFill flip="none" rotWithShape="1">
              <a:gsLst>
                <a:gs pos="0">
                  <a:srgbClr val="6699FF">
                    <a:shade val="30000"/>
                    <a:satMod val="115000"/>
                  </a:srgbClr>
                </a:gs>
                <a:gs pos="50000">
                  <a:srgbClr val="6699FF">
                    <a:shade val="67500"/>
                    <a:satMod val="115000"/>
                  </a:srgbClr>
                </a:gs>
                <a:gs pos="100000">
                  <a:srgbClr val="6699FF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 sz="1600"/>
            </a:p>
          </p:txBody>
        </p:sp>
      </p:grpSp>
      <p:grpSp>
        <p:nvGrpSpPr>
          <p:cNvPr id="52" name="Group 19"/>
          <p:cNvGrpSpPr>
            <a:grpSpLocks/>
          </p:cNvGrpSpPr>
          <p:nvPr/>
        </p:nvGrpSpPr>
        <p:grpSpPr bwMode="auto">
          <a:xfrm>
            <a:off x="2168583" y="4467636"/>
            <a:ext cx="2664902" cy="2258985"/>
            <a:chOff x="3174" y="2656"/>
            <a:chExt cx="1549" cy="1351"/>
          </a:xfrm>
        </p:grpSpPr>
        <p:sp>
          <p:nvSpPr>
            <p:cNvPr id="54" name="AutoShape 20"/>
            <p:cNvSpPr>
              <a:spLocks noChangeArrowheads="1"/>
            </p:cNvSpPr>
            <p:nvPr/>
          </p:nvSpPr>
          <p:spPr bwMode="gray">
            <a:xfrm>
              <a:off x="3187" y="2679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solidFill>
              <a:srgbClr val="80808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C0C0C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 sz="1600"/>
            </a:p>
          </p:txBody>
        </p:sp>
        <p:sp>
          <p:nvSpPr>
            <p:cNvPr id="55" name="AutoShape 21"/>
            <p:cNvSpPr>
              <a:spLocks noChangeArrowheads="1"/>
            </p:cNvSpPr>
            <p:nvPr/>
          </p:nvSpPr>
          <p:spPr bwMode="gray">
            <a:xfrm>
              <a:off x="3174" y="2656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gradFill rotWithShape="1">
              <a:gsLst>
                <a:gs pos="0">
                  <a:srgbClr val="E6E6E6"/>
                </a:gs>
                <a:gs pos="7499">
                  <a:srgbClr val="7D8496"/>
                </a:gs>
                <a:gs pos="26500">
                  <a:srgbClr val="E6E6E6"/>
                </a:gs>
                <a:gs pos="34000">
                  <a:srgbClr val="7D8496"/>
                </a:gs>
                <a:gs pos="46500">
                  <a:srgbClr val="E6E6E6"/>
                </a:gs>
                <a:gs pos="50000">
                  <a:srgbClr val="FFFFFF"/>
                </a:gs>
                <a:gs pos="53501">
                  <a:srgbClr val="E6E6E6"/>
                </a:gs>
                <a:gs pos="66001">
                  <a:srgbClr val="7D8496"/>
                </a:gs>
                <a:gs pos="73500">
                  <a:srgbClr val="E6E6E6"/>
                </a:gs>
                <a:gs pos="92501">
                  <a:srgbClr val="7D8496"/>
                </a:gs>
                <a:gs pos="100000">
                  <a:srgbClr val="E6E6E6"/>
                </a:gs>
              </a:gsLst>
              <a:lin ang="2700000" scaled="1"/>
            </a:gradFill>
            <a:ln w="9525">
              <a:solidFill>
                <a:srgbClr val="C0C0C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 sz="1600"/>
            </a:p>
          </p:txBody>
        </p:sp>
        <p:sp>
          <p:nvSpPr>
            <p:cNvPr id="56" name="AutoShape 22"/>
            <p:cNvSpPr>
              <a:spLocks noChangeArrowheads="1"/>
            </p:cNvSpPr>
            <p:nvPr/>
          </p:nvSpPr>
          <p:spPr bwMode="gray">
            <a:xfrm>
              <a:off x="3264" y="2736"/>
              <a:ext cx="1350" cy="1168"/>
            </a:xfrm>
            <a:prstGeom prst="hexagon">
              <a:avLst>
                <a:gd name="adj" fmla="val 28896"/>
                <a:gd name="vf" fmla="val 115470"/>
              </a:avLst>
            </a:prstGeom>
            <a:gradFill flip="none" rotWithShape="1">
              <a:gsLst>
                <a:gs pos="0">
                  <a:srgbClr val="0033CC">
                    <a:shade val="30000"/>
                    <a:satMod val="115000"/>
                  </a:srgbClr>
                </a:gs>
                <a:gs pos="50000">
                  <a:srgbClr val="0033CC">
                    <a:shade val="67500"/>
                    <a:satMod val="115000"/>
                  </a:srgbClr>
                </a:gs>
                <a:gs pos="100000">
                  <a:srgbClr val="0033CC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 sz="1600"/>
            </a:p>
          </p:txBody>
        </p:sp>
      </p:grpSp>
      <p:sp>
        <p:nvSpPr>
          <p:cNvPr id="66" name="Text Box 35"/>
          <p:cNvSpPr txBox="1">
            <a:spLocks noChangeArrowheads="1"/>
          </p:cNvSpPr>
          <p:nvPr/>
        </p:nvSpPr>
        <p:spPr bwMode="gray">
          <a:xfrm>
            <a:off x="4398604" y="1657764"/>
            <a:ext cx="2146756" cy="1077218"/>
          </a:xfrm>
          <a:prstGeom prst="rect">
            <a:avLst/>
          </a:prstGeom>
          <a:noFill/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lvl="0" algn="ctr"/>
            <a:r>
              <a:rPr lang="ru-RU" altLang="ru-RU" sz="1600" b="1" dirty="0">
                <a:solidFill>
                  <a:srgbClr val="FFFFFF"/>
                </a:solidFill>
                <a:cs typeface="Arial" panose="020B0604020202020204" pitchFamily="34" charset="0"/>
              </a:rPr>
              <a:t>Повышение </a:t>
            </a:r>
            <a:endParaRPr lang="ru-RU" altLang="ru-RU" sz="1600" b="1" dirty="0" smtClean="0">
              <a:solidFill>
                <a:srgbClr val="FFFFFF"/>
              </a:solidFill>
              <a:cs typeface="Arial" panose="020B0604020202020204" pitchFamily="34" charset="0"/>
            </a:endParaRPr>
          </a:p>
          <a:p>
            <a:pPr lvl="0" algn="ctr"/>
            <a:r>
              <a:rPr lang="ru-RU" altLang="ru-RU" sz="1600" b="1" dirty="0" smtClean="0">
                <a:solidFill>
                  <a:srgbClr val="FFFFFF"/>
                </a:solidFill>
                <a:cs typeface="Arial" panose="020B0604020202020204" pitchFamily="34" charset="0"/>
              </a:rPr>
              <a:t>качества </a:t>
            </a:r>
          </a:p>
          <a:p>
            <a:pPr lvl="0" algn="ctr"/>
            <a:r>
              <a:rPr lang="ru-RU" altLang="ru-RU" sz="1600" b="1" dirty="0" smtClean="0">
                <a:solidFill>
                  <a:srgbClr val="FFFFFF"/>
                </a:solidFill>
                <a:cs typeface="Arial" panose="020B0604020202020204" pitchFamily="34" charset="0"/>
              </a:rPr>
              <a:t>правового </a:t>
            </a:r>
            <a:r>
              <a:rPr lang="ru-RU" altLang="ru-RU" sz="1600" b="1" dirty="0">
                <a:solidFill>
                  <a:srgbClr val="FFFFFF"/>
                </a:solidFill>
                <a:cs typeface="Arial" panose="020B0604020202020204" pitchFamily="34" charset="0"/>
              </a:rPr>
              <a:t>регулирования</a:t>
            </a:r>
          </a:p>
        </p:txBody>
      </p:sp>
      <p:grpSp>
        <p:nvGrpSpPr>
          <p:cNvPr id="39" name="Group 14"/>
          <p:cNvGrpSpPr>
            <a:grpSpLocks/>
          </p:cNvGrpSpPr>
          <p:nvPr/>
        </p:nvGrpSpPr>
        <p:grpSpPr bwMode="auto">
          <a:xfrm>
            <a:off x="6165836" y="4456803"/>
            <a:ext cx="2655885" cy="2254660"/>
            <a:chOff x="3175" y="2655"/>
            <a:chExt cx="1548" cy="1352"/>
          </a:xfrm>
        </p:grpSpPr>
        <p:sp>
          <p:nvSpPr>
            <p:cNvPr id="40" name="AutoShape 15"/>
            <p:cNvSpPr>
              <a:spLocks noChangeArrowheads="1"/>
            </p:cNvSpPr>
            <p:nvPr/>
          </p:nvSpPr>
          <p:spPr bwMode="gray">
            <a:xfrm>
              <a:off x="3187" y="2679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solidFill>
              <a:srgbClr val="80808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C0C0C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 sz="1600"/>
            </a:p>
          </p:txBody>
        </p:sp>
        <p:sp>
          <p:nvSpPr>
            <p:cNvPr id="41" name="AutoShape 16"/>
            <p:cNvSpPr>
              <a:spLocks noChangeArrowheads="1"/>
            </p:cNvSpPr>
            <p:nvPr/>
          </p:nvSpPr>
          <p:spPr bwMode="gray">
            <a:xfrm>
              <a:off x="3175" y="2655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gradFill rotWithShape="1">
              <a:gsLst>
                <a:gs pos="0">
                  <a:srgbClr val="E6E6E6"/>
                </a:gs>
                <a:gs pos="7499">
                  <a:srgbClr val="7D8496"/>
                </a:gs>
                <a:gs pos="26500">
                  <a:srgbClr val="E6E6E6"/>
                </a:gs>
                <a:gs pos="34000">
                  <a:srgbClr val="7D8496"/>
                </a:gs>
                <a:gs pos="46500">
                  <a:srgbClr val="E6E6E6"/>
                </a:gs>
                <a:gs pos="50000">
                  <a:srgbClr val="FFFFFF"/>
                </a:gs>
                <a:gs pos="53501">
                  <a:srgbClr val="E6E6E6"/>
                </a:gs>
                <a:gs pos="66001">
                  <a:srgbClr val="7D8496"/>
                </a:gs>
                <a:gs pos="73500">
                  <a:srgbClr val="E6E6E6"/>
                </a:gs>
                <a:gs pos="92501">
                  <a:srgbClr val="7D8496"/>
                </a:gs>
                <a:gs pos="100000">
                  <a:srgbClr val="E6E6E6"/>
                </a:gs>
              </a:gsLst>
              <a:lin ang="2700000" scaled="1"/>
            </a:gradFill>
            <a:ln w="9525">
              <a:solidFill>
                <a:srgbClr val="C0C0C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 sz="1600"/>
            </a:p>
          </p:txBody>
        </p:sp>
        <p:sp>
          <p:nvSpPr>
            <p:cNvPr id="42" name="AutoShape 17"/>
            <p:cNvSpPr>
              <a:spLocks noChangeArrowheads="1"/>
            </p:cNvSpPr>
            <p:nvPr/>
          </p:nvSpPr>
          <p:spPr bwMode="gray">
            <a:xfrm>
              <a:off x="3264" y="2736"/>
              <a:ext cx="1350" cy="1168"/>
            </a:xfrm>
            <a:prstGeom prst="hexagon">
              <a:avLst>
                <a:gd name="adj" fmla="val 28896"/>
                <a:gd name="vf" fmla="val 115470"/>
              </a:avLst>
            </a:prstGeom>
            <a:gradFill flip="none" rotWithShape="1">
              <a:gsLst>
                <a:gs pos="0">
                  <a:srgbClr val="6699FF">
                    <a:shade val="30000"/>
                    <a:satMod val="115000"/>
                  </a:srgbClr>
                </a:gs>
                <a:gs pos="50000">
                  <a:srgbClr val="6699FF">
                    <a:shade val="67500"/>
                    <a:satMod val="115000"/>
                  </a:srgbClr>
                </a:gs>
                <a:gs pos="100000">
                  <a:srgbClr val="6699FF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 sz="1600"/>
            </a:p>
          </p:txBody>
        </p:sp>
      </p:grpSp>
      <p:grpSp>
        <p:nvGrpSpPr>
          <p:cNvPr id="43" name="Group 8"/>
          <p:cNvGrpSpPr>
            <a:grpSpLocks/>
          </p:cNvGrpSpPr>
          <p:nvPr/>
        </p:nvGrpSpPr>
        <p:grpSpPr bwMode="auto">
          <a:xfrm>
            <a:off x="138192" y="3383797"/>
            <a:ext cx="2664902" cy="2258985"/>
            <a:chOff x="1110" y="2656"/>
            <a:chExt cx="1549" cy="1351"/>
          </a:xfrm>
        </p:grpSpPr>
        <p:sp>
          <p:nvSpPr>
            <p:cNvPr id="44" name="AutoShape 9"/>
            <p:cNvSpPr>
              <a:spLocks noChangeArrowheads="1"/>
            </p:cNvSpPr>
            <p:nvPr/>
          </p:nvSpPr>
          <p:spPr bwMode="gray">
            <a:xfrm>
              <a:off x="1123" y="2679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solidFill>
              <a:srgbClr val="80808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C0C0C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 sz="1600"/>
            </a:p>
          </p:txBody>
        </p:sp>
        <p:sp>
          <p:nvSpPr>
            <p:cNvPr id="45" name="AutoShape 10"/>
            <p:cNvSpPr>
              <a:spLocks noChangeArrowheads="1"/>
            </p:cNvSpPr>
            <p:nvPr/>
          </p:nvSpPr>
          <p:spPr bwMode="gray">
            <a:xfrm>
              <a:off x="1110" y="2656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gradFill rotWithShape="1">
              <a:gsLst>
                <a:gs pos="0">
                  <a:srgbClr val="E6E6E6"/>
                </a:gs>
                <a:gs pos="7499">
                  <a:srgbClr val="7D8496"/>
                </a:gs>
                <a:gs pos="26500">
                  <a:srgbClr val="E6E6E6"/>
                </a:gs>
                <a:gs pos="34000">
                  <a:srgbClr val="7D8496"/>
                </a:gs>
                <a:gs pos="46500">
                  <a:srgbClr val="E6E6E6"/>
                </a:gs>
                <a:gs pos="50000">
                  <a:srgbClr val="FFFFFF"/>
                </a:gs>
                <a:gs pos="53501">
                  <a:srgbClr val="E6E6E6"/>
                </a:gs>
                <a:gs pos="66001">
                  <a:srgbClr val="7D8496"/>
                </a:gs>
                <a:gs pos="73500">
                  <a:srgbClr val="E6E6E6"/>
                </a:gs>
                <a:gs pos="92501">
                  <a:srgbClr val="7D8496"/>
                </a:gs>
                <a:gs pos="100000">
                  <a:srgbClr val="E6E6E6"/>
                </a:gs>
              </a:gsLst>
              <a:lin ang="2700000" scaled="1"/>
            </a:gradFill>
            <a:ln w="9525">
              <a:solidFill>
                <a:srgbClr val="C0C0C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 sz="1600"/>
            </a:p>
          </p:txBody>
        </p:sp>
        <p:sp>
          <p:nvSpPr>
            <p:cNvPr id="48" name="AutoShape 11"/>
            <p:cNvSpPr>
              <a:spLocks noChangeArrowheads="1"/>
            </p:cNvSpPr>
            <p:nvPr/>
          </p:nvSpPr>
          <p:spPr bwMode="gray">
            <a:xfrm>
              <a:off x="1200" y="2736"/>
              <a:ext cx="1350" cy="1168"/>
            </a:xfrm>
            <a:prstGeom prst="hexagon">
              <a:avLst>
                <a:gd name="adj" fmla="val 28896"/>
                <a:gd name="vf" fmla="val 115470"/>
              </a:avLst>
            </a:prstGeom>
            <a:gradFill flip="none" rotWithShape="1">
              <a:gsLst>
                <a:gs pos="0">
                  <a:schemeClr val="accent1">
                    <a:lumMod val="75000"/>
                    <a:shade val="30000"/>
                    <a:satMod val="115000"/>
                  </a:schemeClr>
                </a:gs>
                <a:gs pos="50000">
                  <a:schemeClr val="accent1">
                    <a:lumMod val="75000"/>
                    <a:shade val="67500"/>
                    <a:satMod val="115000"/>
                  </a:schemeClr>
                </a:gs>
                <a:gs pos="100000">
                  <a:schemeClr val="accent1">
                    <a:lumMod val="7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 sz="1600"/>
            </a:p>
          </p:txBody>
        </p:sp>
      </p:grpSp>
      <p:grpSp>
        <p:nvGrpSpPr>
          <p:cNvPr id="49" name="Group 19"/>
          <p:cNvGrpSpPr>
            <a:grpSpLocks/>
          </p:cNvGrpSpPr>
          <p:nvPr/>
        </p:nvGrpSpPr>
        <p:grpSpPr bwMode="auto">
          <a:xfrm>
            <a:off x="2123728" y="2252516"/>
            <a:ext cx="2664902" cy="2258985"/>
            <a:chOff x="3174" y="2656"/>
            <a:chExt cx="1549" cy="1351"/>
          </a:xfrm>
        </p:grpSpPr>
        <p:sp>
          <p:nvSpPr>
            <p:cNvPr id="51" name="AutoShape 20"/>
            <p:cNvSpPr>
              <a:spLocks noChangeArrowheads="1"/>
            </p:cNvSpPr>
            <p:nvPr/>
          </p:nvSpPr>
          <p:spPr bwMode="gray">
            <a:xfrm>
              <a:off x="3187" y="2679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solidFill>
              <a:srgbClr val="80808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C0C0C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 sz="1600"/>
            </a:p>
          </p:txBody>
        </p:sp>
        <p:sp>
          <p:nvSpPr>
            <p:cNvPr id="53" name="AutoShape 21"/>
            <p:cNvSpPr>
              <a:spLocks noChangeArrowheads="1"/>
            </p:cNvSpPr>
            <p:nvPr/>
          </p:nvSpPr>
          <p:spPr bwMode="gray">
            <a:xfrm>
              <a:off x="3174" y="2656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gradFill rotWithShape="1">
              <a:gsLst>
                <a:gs pos="0">
                  <a:srgbClr val="E6E6E6"/>
                </a:gs>
                <a:gs pos="7499">
                  <a:srgbClr val="7D8496"/>
                </a:gs>
                <a:gs pos="26500">
                  <a:srgbClr val="E6E6E6"/>
                </a:gs>
                <a:gs pos="34000">
                  <a:srgbClr val="7D8496"/>
                </a:gs>
                <a:gs pos="46500">
                  <a:srgbClr val="E6E6E6"/>
                </a:gs>
                <a:gs pos="50000">
                  <a:srgbClr val="FFFFFF"/>
                </a:gs>
                <a:gs pos="53501">
                  <a:srgbClr val="E6E6E6"/>
                </a:gs>
                <a:gs pos="66001">
                  <a:srgbClr val="7D8496"/>
                </a:gs>
                <a:gs pos="73500">
                  <a:srgbClr val="E6E6E6"/>
                </a:gs>
                <a:gs pos="92501">
                  <a:srgbClr val="7D8496"/>
                </a:gs>
                <a:gs pos="100000">
                  <a:srgbClr val="E6E6E6"/>
                </a:gs>
              </a:gsLst>
              <a:lin ang="2700000" scaled="1"/>
            </a:gradFill>
            <a:ln w="9525">
              <a:solidFill>
                <a:srgbClr val="C0C0C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 sz="1600"/>
            </a:p>
          </p:txBody>
        </p:sp>
        <p:sp>
          <p:nvSpPr>
            <p:cNvPr id="70" name="AutoShape 22"/>
            <p:cNvSpPr>
              <a:spLocks noChangeArrowheads="1"/>
            </p:cNvSpPr>
            <p:nvPr/>
          </p:nvSpPr>
          <p:spPr bwMode="gray">
            <a:xfrm>
              <a:off x="3264" y="2736"/>
              <a:ext cx="1350" cy="1168"/>
            </a:xfrm>
            <a:prstGeom prst="hexagon">
              <a:avLst>
                <a:gd name="adj" fmla="val 28896"/>
                <a:gd name="vf" fmla="val 115470"/>
              </a:avLst>
            </a:prstGeom>
            <a:gradFill flip="none" rotWithShape="1">
              <a:gsLst>
                <a:gs pos="0">
                  <a:srgbClr val="0033CC">
                    <a:shade val="30000"/>
                    <a:satMod val="115000"/>
                  </a:srgbClr>
                </a:gs>
                <a:gs pos="50000">
                  <a:srgbClr val="0033CC">
                    <a:shade val="67500"/>
                    <a:satMod val="115000"/>
                  </a:srgbClr>
                </a:gs>
                <a:gs pos="100000">
                  <a:srgbClr val="0033CC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 sz="1600"/>
            </a:p>
          </p:txBody>
        </p:sp>
      </p:grpSp>
      <p:grpSp>
        <p:nvGrpSpPr>
          <p:cNvPr id="72" name="Group 4"/>
          <p:cNvGrpSpPr>
            <a:grpSpLocks/>
          </p:cNvGrpSpPr>
          <p:nvPr/>
        </p:nvGrpSpPr>
        <p:grpSpPr bwMode="auto">
          <a:xfrm>
            <a:off x="4151601" y="3350433"/>
            <a:ext cx="2663112" cy="2258984"/>
            <a:chOff x="2057" y="862"/>
            <a:chExt cx="1549" cy="1351"/>
          </a:xfrm>
        </p:grpSpPr>
        <p:sp>
          <p:nvSpPr>
            <p:cNvPr id="73" name="AutoShape 5"/>
            <p:cNvSpPr>
              <a:spLocks noChangeArrowheads="1"/>
            </p:cNvSpPr>
            <p:nvPr/>
          </p:nvSpPr>
          <p:spPr bwMode="gray">
            <a:xfrm>
              <a:off x="2070" y="885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solidFill>
              <a:srgbClr val="80808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C0C0C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 sz="1600"/>
            </a:p>
          </p:txBody>
        </p:sp>
        <p:sp>
          <p:nvSpPr>
            <p:cNvPr id="74" name="AutoShape 6"/>
            <p:cNvSpPr>
              <a:spLocks noChangeArrowheads="1"/>
            </p:cNvSpPr>
            <p:nvPr/>
          </p:nvSpPr>
          <p:spPr bwMode="gray">
            <a:xfrm>
              <a:off x="2057" y="862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gradFill rotWithShape="1">
              <a:gsLst>
                <a:gs pos="0">
                  <a:srgbClr val="E6E6E6"/>
                </a:gs>
                <a:gs pos="7499">
                  <a:srgbClr val="7D8496"/>
                </a:gs>
                <a:gs pos="26500">
                  <a:srgbClr val="E6E6E6"/>
                </a:gs>
                <a:gs pos="34000">
                  <a:srgbClr val="7D8496"/>
                </a:gs>
                <a:gs pos="46500">
                  <a:srgbClr val="E6E6E6"/>
                </a:gs>
                <a:gs pos="50000">
                  <a:srgbClr val="FFFFFF"/>
                </a:gs>
                <a:gs pos="53501">
                  <a:srgbClr val="E6E6E6"/>
                </a:gs>
                <a:gs pos="66001">
                  <a:srgbClr val="7D8496"/>
                </a:gs>
                <a:gs pos="73500">
                  <a:srgbClr val="E6E6E6"/>
                </a:gs>
                <a:gs pos="92501">
                  <a:srgbClr val="7D8496"/>
                </a:gs>
                <a:gs pos="100000">
                  <a:srgbClr val="E6E6E6"/>
                </a:gs>
              </a:gsLst>
              <a:lin ang="2700000" scaled="1"/>
            </a:gradFill>
            <a:ln w="9525">
              <a:solidFill>
                <a:srgbClr val="C0C0C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 sz="1600"/>
            </a:p>
          </p:txBody>
        </p:sp>
        <p:sp>
          <p:nvSpPr>
            <p:cNvPr id="75" name="AutoShape 7"/>
            <p:cNvSpPr>
              <a:spLocks noChangeArrowheads="1"/>
            </p:cNvSpPr>
            <p:nvPr/>
          </p:nvSpPr>
          <p:spPr bwMode="gray">
            <a:xfrm>
              <a:off x="2147" y="942"/>
              <a:ext cx="1350" cy="1168"/>
            </a:xfrm>
            <a:prstGeom prst="hexagon">
              <a:avLst>
                <a:gd name="adj" fmla="val 28896"/>
                <a:gd name="vf" fmla="val 115470"/>
              </a:avLst>
            </a:pr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 sz="1600"/>
            </a:p>
          </p:txBody>
        </p:sp>
      </p:grpSp>
      <p:sp>
        <p:nvSpPr>
          <p:cNvPr id="69" name="Text Box 35"/>
          <p:cNvSpPr txBox="1">
            <a:spLocks noChangeArrowheads="1"/>
          </p:cNvSpPr>
          <p:nvPr/>
        </p:nvSpPr>
        <p:spPr bwMode="gray">
          <a:xfrm>
            <a:off x="2353821" y="2333779"/>
            <a:ext cx="2218179" cy="1938992"/>
          </a:xfrm>
          <a:prstGeom prst="rect">
            <a:avLst/>
          </a:prstGeom>
          <a:noFill/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lvl="0" algn="ctr"/>
            <a:r>
              <a:rPr lang="ru-RU" altLang="ru-RU" sz="1500" b="1" dirty="0" smtClean="0">
                <a:solidFill>
                  <a:srgbClr val="FFFFFF"/>
                </a:solidFill>
                <a:cs typeface="Arial" panose="020B0604020202020204" pitchFamily="34" charset="0"/>
              </a:rPr>
              <a:t>Выявление </a:t>
            </a:r>
          </a:p>
          <a:p>
            <a:pPr lvl="0" algn="ctr"/>
            <a:r>
              <a:rPr lang="ru-RU" altLang="ru-RU" sz="1500" b="1" dirty="0" smtClean="0">
                <a:solidFill>
                  <a:srgbClr val="FFFFFF"/>
                </a:solidFill>
                <a:cs typeface="Arial" panose="020B0604020202020204" pitchFamily="34" charset="0"/>
              </a:rPr>
              <a:t>избыточных обязанностей, </a:t>
            </a:r>
          </a:p>
          <a:p>
            <a:pPr lvl="0" algn="ctr"/>
            <a:r>
              <a:rPr lang="ru-RU" altLang="ru-RU" sz="1500" b="1" dirty="0" smtClean="0">
                <a:solidFill>
                  <a:srgbClr val="FFFFFF"/>
                </a:solidFill>
                <a:cs typeface="Arial" panose="020B0604020202020204" pitchFamily="34" charset="0"/>
              </a:rPr>
              <a:t>запретов </a:t>
            </a:r>
            <a:r>
              <a:rPr lang="ru-RU" altLang="ru-RU" sz="1500" b="1" dirty="0">
                <a:solidFill>
                  <a:srgbClr val="FFFFFF"/>
                </a:solidFill>
                <a:cs typeface="Arial" panose="020B0604020202020204" pitchFamily="34" charset="0"/>
              </a:rPr>
              <a:t>и </a:t>
            </a:r>
            <a:r>
              <a:rPr lang="ru-RU" altLang="ru-RU" sz="1500" b="1" dirty="0" smtClean="0">
                <a:solidFill>
                  <a:srgbClr val="FFFFFF"/>
                </a:solidFill>
                <a:cs typeface="Arial" panose="020B0604020202020204" pitchFamily="34" charset="0"/>
              </a:rPr>
              <a:t>ограничений </a:t>
            </a:r>
            <a:r>
              <a:rPr lang="ru-RU" altLang="ru-RU" sz="1500" b="1" dirty="0">
                <a:solidFill>
                  <a:srgbClr val="FFFFFF"/>
                </a:solidFill>
                <a:cs typeface="Arial" panose="020B0604020202020204" pitchFamily="34" charset="0"/>
              </a:rPr>
              <a:t>для субъектов предпринимательской и инвестиционной деятельности </a:t>
            </a:r>
            <a:endParaRPr lang="en-US" altLang="ru-RU" sz="1500" b="1" dirty="0">
              <a:solidFill>
                <a:srgbClr val="FFFFFF"/>
              </a:solidFill>
              <a:cs typeface="Arial" panose="020B0604020202020204" pitchFamily="34" charset="0"/>
            </a:endParaRPr>
          </a:p>
        </p:txBody>
      </p:sp>
      <p:sp>
        <p:nvSpPr>
          <p:cNvPr id="80" name="Text Box 35"/>
          <p:cNvSpPr txBox="1">
            <a:spLocks noChangeArrowheads="1"/>
          </p:cNvSpPr>
          <p:nvPr/>
        </p:nvSpPr>
        <p:spPr bwMode="gray">
          <a:xfrm>
            <a:off x="4418294" y="3429000"/>
            <a:ext cx="2131145" cy="2062103"/>
          </a:xfrm>
          <a:prstGeom prst="rect">
            <a:avLst/>
          </a:prstGeom>
          <a:noFill/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lvl="0" algn="ctr"/>
            <a:r>
              <a:rPr lang="ru-RU" altLang="ru-RU" sz="1600" b="1" dirty="0">
                <a:solidFill>
                  <a:srgbClr val="FFFFFF"/>
                </a:solidFill>
                <a:cs typeface="Arial" panose="020B0604020202020204" pitchFamily="34" charset="0"/>
              </a:rPr>
              <a:t>Анализ альтернативных вариантов и возможных положительных и (или) отрицательных последствий регулирования</a:t>
            </a:r>
            <a:endParaRPr lang="en-US" altLang="ru-RU" sz="1600" b="1" dirty="0">
              <a:solidFill>
                <a:srgbClr val="FFFFFF"/>
              </a:solidFill>
              <a:cs typeface="Arial" panose="020B0604020202020204" pitchFamily="34" charset="0"/>
            </a:endParaRPr>
          </a:p>
        </p:txBody>
      </p:sp>
      <p:sp>
        <p:nvSpPr>
          <p:cNvPr id="81" name="Text Box 35"/>
          <p:cNvSpPr txBox="1">
            <a:spLocks noChangeArrowheads="1"/>
          </p:cNvSpPr>
          <p:nvPr/>
        </p:nvSpPr>
        <p:spPr bwMode="gray">
          <a:xfrm>
            <a:off x="2051720" y="4797152"/>
            <a:ext cx="2800372" cy="1323439"/>
          </a:xfrm>
          <a:prstGeom prst="rect">
            <a:avLst/>
          </a:prstGeom>
          <a:noFill/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ru-RU" altLang="ru-RU" sz="1600" b="1" dirty="0" smtClean="0">
                <a:solidFill>
                  <a:srgbClr val="FFFFFF"/>
                </a:solidFill>
                <a:cs typeface="Arial" panose="020B0604020202020204" pitchFamily="34" charset="0"/>
              </a:rPr>
              <a:t>Исключение </a:t>
            </a:r>
          </a:p>
          <a:p>
            <a:pPr algn="ctr"/>
            <a:r>
              <a:rPr lang="ru-RU" altLang="ru-RU" sz="1600" b="1" dirty="0" smtClean="0">
                <a:solidFill>
                  <a:srgbClr val="FFFFFF"/>
                </a:solidFill>
                <a:cs typeface="Arial" panose="020B0604020202020204" pitchFamily="34" charset="0"/>
              </a:rPr>
              <a:t>необоснованных </a:t>
            </a:r>
          </a:p>
          <a:p>
            <a:pPr algn="ctr"/>
            <a:r>
              <a:rPr lang="ru-RU" altLang="ru-RU" sz="1600" b="1" dirty="0" smtClean="0">
                <a:solidFill>
                  <a:srgbClr val="FFFFFF"/>
                </a:solidFill>
                <a:cs typeface="Arial" panose="020B0604020202020204" pitchFamily="34" charset="0"/>
              </a:rPr>
              <a:t>расходов </a:t>
            </a:r>
          </a:p>
          <a:p>
            <a:pPr algn="ctr"/>
            <a:r>
              <a:rPr lang="ru-RU" altLang="ru-RU" sz="1600" b="1" dirty="0" smtClean="0">
                <a:solidFill>
                  <a:srgbClr val="FFFFFF"/>
                </a:solidFill>
                <a:cs typeface="Arial" panose="020B0604020202020204" pitchFamily="34" charset="0"/>
              </a:rPr>
              <a:t>для бизнеса </a:t>
            </a:r>
          </a:p>
          <a:p>
            <a:pPr algn="ctr"/>
            <a:r>
              <a:rPr lang="ru-RU" altLang="ru-RU" sz="1600" b="1" dirty="0" smtClean="0">
                <a:solidFill>
                  <a:srgbClr val="FFFFFF"/>
                </a:solidFill>
                <a:cs typeface="Arial" panose="020B0604020202020204" pitchFamily="34" charset="0"/>
              </a:rPr>
              <a:t>и бюджета города</a:t>
            </a:r>
          </a:p>
        </p:txBody>
      </p:sp>
      <p:sp>
        <p:nvSpPr>
          <p:cNvPr id="82" name="Text Box 35"/>
          <p:cNvSpPr txBox="1">
            <a:spLocks noChangeArrowheads="1"/>
          </p:cNvSpPr>
          <p:nvPr/>
        </p:nvSpPr>
        <p:spPr bwMode="gray">
          <a:xfrm>
            <a:off x="293322" y="1484784"/>
            <a:ext cx="2362588" cy="1569660"/>
          </a:xfrm>
          <a:prstGeom prst="rect">
            <a:avLst/>
          </a:prstGeom>
          <a:noFill/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lvl="0" algn="ctr"/>
            <a:r>
              <a:rPr lang="ru-RU" altLang="ru-RU" sz="1600" b="1" dirty="0">
                <a:solidFill>
                  <a:srgbClr val="FFFFFF"/>
                </a:solidFill>
                <a:cs typeface="Arial" panose="020B0604020202020204" pitchFamily="34" charset="0"/>
              </a:rPr>
              <a:t>Учет мнения лиц, интересы которых затрагиваются предлагаемым правовым регулированием</a:t>
            </a:r>
            <a:endParaRPr lang="en-US" altLang="ru-RU" sz="1600" b="1" dirty="0">
              <a:solidFill>
                <a:srgbClr val="FFFFFF"/>
              </a:solidFill>
              <a:cs typeface="Arial" panose="020B0604020202020204" pitchFamily="34" charset="0"/>
            </a:endParaRPr>
          </a:p>
        </p:txBody>
      </p:sp>
      <p:sp>
        <p:nvSpPr>
          <p:cNvPr id="83" name="Text Box 35"/>
          <p:cNvSpPr txBox="1">
            <a:spLocks noChangeArrowheads="1"/>
          </p:cNvSpPr>
          <p:nvPr/>
        </p:nvSpPr>
        <p:spPr bwMode="gray">
          <a:xfrm>
            <a:off x="309397" y="3861048"/>
            <a:ext cx="2362588" cy="1323439"/>
          </a:xfrm>
          <a:prstGeom prst="rect">
            <a:avLst/>
          </a:prstGeom>
          <a:noFill/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lvl="0" algn="ctr"/>
            <a:r>
              <a:rPr lang="ru-RU" altLang="ru-RU" sz="1600" b="1" dirty="0">
                <a:solidFill>
                  <a:srgbClr val="FFFFFF"/>
                </a:solidFill>
                <a:cs typeface="Arial" panose="020B0604020202020204" pitchFamily="34" charset="0"/>
              </a:rPr>
              <a:t>Расчет выгоды и издержек субъектов предпринимательской </a:t>
            </a:r>
            <a:endParaRPr lang="ru-RU" altLang="ru-RU" sz="1600" b="1" dirty="0" smtClean="0">
              <a:solidFill>
                <a:srgbClr val="FFFFFF"/>
              </a:solidFill>
              <a:cs typeface="Arial" panose="020B0604020202020204" pitchFamily="34" charset="0"/>
            </a:endParaRPr>
          </a:p>
          <a:p>
            <a:pPr lvl="0" algn="ctr"/>
            <a:r>
              <a:rPr lang="ru-RU" altLang="ru-RU" sz="1600" b="1" dirty="0" smtClean="0">
                <a:solidFill>
                  <a:srgbClr val="FFFFFF"/>
                </a:solidFill>
                <a:cs typeface="Arial" panose="020B0604020202020204" pitchFamily="34" charset="0"/>
              </a:rPr>
              <a:t>и </a:t>
            </a:r>
            <a:r>
              <a:rPr lang="ru-RU" altLang="ru-RU" sz="1600" b="1" dirty="0">
                <a:solidFill>
                  <a:srgbClr val="FFFFFF"/>
                </a:solidFill>
                <a:cs typeface="Arial" panose="020B0604020202020204" pitchFamily="34" charset="0"/>
              </a:rPr>
              <a:t>инвестиционной деятельности</a:t>
            </a:r>
            <a:endParaRPr lang="en-US" altLang="ru-RU" sz="1600" b="1" dirty="0">
              <a:solidFill>
                <a:srgbClr val="FFFFFF"/>
              </a:solidFill>
              <a:cs typeface="Arial" panose="020B0604020202020204" pitchFamily="34" charset="0"/>
            </a:endParaRPr>
          </a:p>
        </p:txBody>
      </p:sp>
      <p:grpSp>
        <p:nvGrpSpPr>
          <p:cNvPr id="4" name="Группа 3"/>
          <p:cNvGrpSpPr/>
          <p:nvPr/>
        </p:nvGrpSpPr>
        <p:grpSpPr>
          <a:xfrm>
            <a:off x="6484672" y="941140"/>
            <a:ext cx="2767848" cy="1404850"/>
            <a:chOff x="6484672" y="941140"/>
            <a:chExt cx="2767848" cy="1404850"/>
          </a:xfrm>
        </p:grpSpPr>
        <p:pic>
          <p:nvPicPr>
            <p:cNvPr id="71" name="Рисунок 70"/>
            <p:cNvPicPr>
              <a:picLocks noChangeAspect="1"/>
            </p:cNvPicPr>
            <p:nvPr/>
          </p:nvPicPr>
          <p:blipFill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261" t="16488" r="4725" b="17344"/>
            <a:stretch/>
          </p:blipFill>
          <p:spPr>
            <a:xfrm>
              <a:off x="6484672" y="941140"/>
              <a:ext cx="2767848" cy="1404850"/>
            </a:xfrm>
            <a:prstGeom prst="rect">
              <a:avLst/>
            </a:prstGeom>
            <a:noFill/>
            <a:ln>
              <a:noFill/>
            </a:ln>
            <a:effectLst>
              <a:glow>
                <a:schemeClr val="accent1">
                  <a:alpha val="40000"/>
                </a:schemeClr>
              </a:glow>
              <a:softEdge rad="241300"/>
            </a:effectLst>
          </p:spPr>
        </p:pic>
        <p:pic>
          <p:nvPicPr>
            <p:cNvPr id="86" name="Рисунок 85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6224" t="29401" r="37002" b="24400"/>
            <a:stretch/>
          </p:blipFill>
          <p:spPr>
            <a:xfrm>
              <a:off x="6614839" y="1268760"/>
              <a:ext cx="741417" cy="719610"/>
            </a:xfrm>
            <a:prstGeom prst="rect">
              <a:avLst/>
            </a:prstGeom>
          </p:spPr>
        </p:pic>
      </p:grpSp>
      <p:sp>
        <p:nvSpPr>
          <p:cNvPr id="84" name="Text Box 35"/>
          <p:cNvSpPr txBox="1">
            <a:spLocks noChangeArrowheads="1"/>
          </p:cNvSpPr>
          <p:nvPr/>
        </p:nvSpPr>
        <p:spPr bwMode="gray">
          <a:xfrm>
            <a:off x="6241860" y="2303001"/>
            <a:ext cx="2362588" cy="2062103"/>
          </a:xfrm>
          <a:prstGeom prst="rect">
            <a:avLst/>
          </a:prstGeom>
          <a:noFill/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lvl="0" algn="ctr"/>
            <a:r>
              <a:rPr lang="ru-RU" altLang="ru-RU" sz="1600" b="1" dirty="0" smtClean="0">
                <a:solidFill>
                  <a:srgbClr val="FFFFFF"/>
                </a:solidFill>
                <a:cs typeface="Arial" panose="020B0604020202020204" pitchFamily="34" charset="0"/>
              </a:rPr>
              <a:t>Оценка</a:t>
            </a:r>
          </a:p>
          <a:p>
            <a:pPr lvl="0" algn="ctr"/>
            <a:r>
              <a:rPr lang="ru-RU" altLang="ru-RU" sz="1600" b="1" dirty="0" smtClean="0">
                <a:solidFill>
                  <a:srgbClr val="FFFFFF"/>
                </a:solidFill>
                <a:cs typeface="Arial" panose="020B0604020202020204" pitchFamily="34" charset="0"/>
              </a:rPr>
              <a:t>воздействия </a:t>
            </a:r>
          </a:p>
          <a:p>
            <a:pPr lvl="0" algn="ctr"/>
            <a:r>
              <a:rPr lang="ru-RU" altLang="ru-RU" sz="1600" b="1" dirty="0" smtClean="0">
                <a:solidFill>
                  <a:srgbClr val="FFFFFF"/>
                </a:solidFill>
                <a:cs typeface="Arial" panose="020B0604020202020204" pitchFamily="34" charset="0"/>
              </a:rPr>
              <a:t>на </a:t>
            </a:r>
            <a:r>
              <a:rPr lang="ru-RU" altLang="ru-RU" sz="1600" b="1" dirty="0">
                <a:solidFill>
                  <a:srgbClr val="FFFFFF"/>
                </a:solidFill>
                <a:cs typeface="Arial" panose="020B0604020202020204" pitchFamily="34" charset="0"/>
              </a:rPr>
              <a:t>деловой климат </a:t>
            </a:r>
            <a:endParaRPr lang="ru-RU" altLang="ru-RU" sz="1600" b="1" dirty="0" smtClean="0">
              <a:solidFill>
                <a:srgbClr val="FFFFFF"/>
              </a:solidFill>
              <a:cs typeface="Arial" panose="020B0604020202020204" pitchFamily="34" charset="0"/>
            </a:endParaRPr>
          </a:p>
          <a:p>
            <a:pPr lvl="0" algn="ctr"/>
            <a:r>
              <a:rPr lang="ru-RU" altLang="ru-RU" sz="1600" b="1" dirty="0" smtClean="0">
                <a:solidFill>
                  <a:srgbClr val="FFFFFF"/>
                </a:solidFill>
                <a:cs typeface="Arial" panose="020B0604020202020204" pitchFamily="34" charset="0"/>
              </a:rPr>
              <a:t>и </a:t>
            </a:r>
            <a:r>
              <a:rPr lang="ru-RU" altLang="ru-RU" sz="1600" b="1" dirty="0">
                <a:solidFill>
                  <a:srgbClr val="FFFFFF"/>
                </a:solidFill>
                <a:cs typeface="Arial" panose="020B0604020202020204" pitchFamily="34" charset="0"/>
              </a:rPr>
              <a:t>инвестиционную привлекательность территории</a:t>
            </a:r>
            <a:r>
              <a:rPr lang="ru-RU" altLang="ru-RU" sz="1600" b="1" dirty="0" smtClean="0">
                <a:solidFill>
                  <a:srgbClr val="FFFFFF"/>
                </a:solidFill>
                <a:cs typeface="Arial" panose="020B0604020202020204" pitchFamily="34" charset="0"/>
              </a:rPr>
              <a:t>,</a:t>
            </a:r>
          </a:p>
          <a:p>
            <a:pPr lvl="0" algn="ctr"/>
            <a:r>
              <a:rPr lang="ru-RU" altLang="ru-RU" sz="1600" b="1" dirty="0" smtClean="0">
                <a:solidFill>
                  <a:srgbClr val="FFFFFF"/>
                </a:solidFill>
                <a:cs typeface="Arial" panose="020B0604020202020204" pitchFamily="34" charset="0"/>
              </a:rPr>
              <a:t> </a:t>
            </a:r>
            <a:r>
              <a:rPr lang="ru-RU" altLang="ru-RU" sz="1600" b="1" dirty="0">
                <a:solidFill>
                  <a:srgbClr val="FFFFFF"/>
                </a:solidFill>
                <a:cs typeface="Arial" panose="020B0604020202020204" pitchFamily="34" charset="0"/>
              </a:rPr>
              <a:t>конкуренцию </a:t>
            </a:r>
            <a:r>
              <a:rPr lang="ru-RU" altLang="ru-RU" sz="1600" b="1" dirty="0" smtClean="0">
                <a:solidFill>
                  <a:srgbClr val="FFFFFF"/>
                </a:solidFill>
                <a:cs typeface="Arial" panose="020B0604020202020204" pitchFamily="34" charset="0"/>
              </a:rPr>
              <a:t>и </a:t>
            </a:r>
            <a:r>
              <a:rPr lang="ru-RU" altLang="ru-RU" sz="1600" b="1" dirty="0">
                <a:solidFill>
                  <a:srgbClr val="FFFFFF"/>
                </a:solidFill>
                <a:cs typeface="Arial" panose="020B0604020202020204" pitchFamily="34" charset="0"/>
              </a:rPr>
              <a:t>структуру рынков</a:t>
            </a:r>
            <a:endParaRPr lang="en-US" altLang="ru-RU" sz="1600" b="1" dirty="0">
              <a:solidFill>
                <a:srgbClr val="FFFFFF"/>
              </a:solidFill>
              <a:cs typeface="Arial" panose="020B0604020202020204" pitchFamily="34" charset="0"/>
            </a:endParaRPr>
          </a:p>
        </p:txBody>
      </p:sp>
      <p:sp>
        <p:nvSpPr>
          <p:cNvPr id="85" name="Text Box 35"/>
          <p:cNvSpPr txBox="1">
            <a:spLocks noChangeArrowheads="1"/>
          </p:cNvSpPr>
          <p:nvPr/>
        </p:nvSpPr>
        <p:spPr bwMode="gray">
          <a:xfrm>
            <a:off x="6318532" y="4883676"/>
            <a:ext cx="2362588" cy="1569660"/>
          </a:xfrm>
          <a:prstGeom prst="rect">
            <a:avLst/>
          </a:prstGeom>
          <a:noFill/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lvl="0" algn="ctr"/>
            <a:r>
              <a:rPr lang="ru-RU" altLang="ru-RU" sz="1600" b="1" dirty="0">
                <a:solidFill>
                  <a:srgbClr val="FFFFFF"/>
                </a:solidFill>
                <a:cs typeface="Arial" panose="020B0604020202020204" pitchFamily="34" charset="0"/>
              </a:rPr>
              <a:t>Снижение рисков, повышение доверия граждан и бизнеса                    к принимаемым органами власти решениям</a:t>
            </a:r>
            <a:endParaRPr lang="en-US" altLang="ru-RU" sz="1600" b="1" dirty="0">
              <a:solidFill>
                <a:srgbClr val="FFFFFF"/>
              </a:solidFill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060305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2" presetClass="entr" presetSubtype="1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000"/>
                            </p:stCondLst>
                            <p:childTnLst>
                              <p:par>
                                <p:cTn id="19" presetID="22" presetClass="entr" presetSubtype="1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1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0"/>
                            </p:stCondLst>
                            <p:childTnLst>
                              <p:par>
                                <p:cTn id="23" presetID="22" presetClass="entr" presetSubtype="1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1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7000"/>
                            </p:stCondLst>
                            <p:childTnLst>
                              <p:par>
                                <p:cTn id="2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1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8000"/>
                            </p:stCondLst>
                            <p:childTnLst>
                              <p:par>
                                <p:cTn id="31" presetID="22" presetClass="entr" presetSubtype="1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0"/>
                            </p:stCondLst>
                            <p:childTnLst>
                              <p:par>
                                <p:cTn id="3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1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1000"/>
                            </p:stCondLst>
                            <p:childTnLst>
                              <p:par>
                                <p:cTn id="39" presetID="22" presetClass="entr" presetSubtype="1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3000"/>
                            </p:stCondLst>
                            <p:childTnLst>
                              <p:par>
                                <p:cTn id="4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5" dur="1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4000"/>
                            </p:stCondLst>
                            <p:childTnLst>
                              <p:par>
                                <p:cTn id="47" presetID="22" presetClass="entr" presetSubtype="1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9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6000"/>
                            </p:stCondLst>
                            <p:childTnLst>
                              <p:par>
                                <p:cTn id="5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3" dur="1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7000"/>
                            </p:stCondLst>
                            <p:childTnLst>
                              <p:par>
                                <p:cTn id="55" presetID="22" presetClass="entr" presetSubtype="1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7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9000"/>
                            </p:stCondLst>
                            <p:childTnLst>
                              <p:par>
                                <p:cTn id="5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1" dur="1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20000"/>
                            </p:stCondLst>
                            <p:childTnLst>
                              <p:par>
                                <p:cTn id="63" presetID="22" presetClass="entr" presetSubtype="1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5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22000"/>
                            </p:stCondLst>
                            <p:childTnLst>
                              <p:par>
                                <p:cTn id="6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9" dur="10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23000"/>
                            </p:stCondLst>
                            <p:childTnLst>
                              <p:par>
                                <p:cTn id="71" presetID="22" presetClass="entr" presetSubtype="1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3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25000"/>
                            </p:stCondLst>
                            <p:childTnLst>
                              <p:par>
                                <p:cTn id="7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7" dur="10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6" grpId="2"/>
      <p:bldP spid="69" grpId="0"/>
      <p:bldP spid="80" grpId="0"/>
      <p:bldP spid="81" grpId="0"/>
      <p:bldP spid="82" grpId="0"/>
      <p:bldP spid="83" grpId="0"/>
      <p:bldP spid="84" grpId="0"/>
      <p:bldP spid="8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3000" y="1052736"/>
            <a:ext cx="6676967" cy="2324574"/>
          </a:xfrm>
        </p:spPr>
        <p:txBody>
          <a:bodyPr/>
          <a:lstStyle/>
          <a:p>
            <a:endParaRPr lang="ru-RU" sz="160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158932" y="3086802"/>
            <a:ext cx="5674409" cy="1370001"/>
          </a:xfrm>
        </p:spPr>
        <p:txBody>
          <a:bodyPr/>
          <a:lstStyle/>
          <a:p>
            <a:endParaRPr lang="ru-RU" sz="1600"/>
          </a:p>
        </p:txBody>
      </p:sp>
      <p:pic>
        <p:nvPicPr>
          <p:cNvPr id="2050" name="Picture 2" descr="C:\Users\днс\Desktop\618b6fa5b9ac0e7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5300"/>
                    </a14:imgEffect>
                  </a14:imgLayer>
                </a14:imgProps>
              </a:ext>
            </a:extLst>
          </a:blip>
          <a:srcRect r="16667"/>
          <a:stretch>
            <a:fillRect/>
          </a:stretch>
        </p:blipFill>
        <p:spPr bwMode="auto">
          <a:xfrm>
            <a:off x="-10681" y="-27384"/>
            <a:ext cx="9154681" cy="6885384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0" y="200894"/>
            <a:ext cx="9144000" cy="829394"/>
          </a:xfrm>
          <a:prstGeom prst="rect">
            <a:avLst/>
          </a:prstGeom>
          <a:solidFill>
            <a:srgbClr val="0000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     </a:t>
            </a:r>
            <a:r>
              <a:rPr lang="ru-RU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ЦЕЛИ ПРОВЕДЕНИЯ ЭКСПЕРТИЗЫ</a:t>
            </a:r>
            <a:r>
              <a:rPr lang="ru-RU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</a:t>
            </a:r>
            <a:endParaRPr lang="ru-RU" sz="3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20" r="8420"/>
          <a:stretch/>
        </p:blipFill>
        <p:spPr>
          <a:xfrm>
            <a:off x="323528" y="267397"/>
            <a:ext cx="533317" cy="64132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grpSp>
        <p:nvGrpSpPr>
          <p:cNvPr id="68" name="Группа 67"/>
          <p:cNvGrpSpPr/>
          <p:nvPr/>
        </p:nvGrpSpPr>
        <p:grpSpPr>
          <a:xfrm>
            <a:off x="6660232" y="1254973"/>
            <a:ext cx="2483768" cy="805875"/>
            <a:chOff x="3252100" y="3429000"/>
            <a:chExt cx="2882516" cy="1008112"/>
          </a:xfrm>
        </p:grpSpPr>
        <p:pic>
          <p:nvPicPr>
            <p:cNvPr id="76" name="Рисунок 75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6224" t="29401" r="37002" b="24400"/>
            <a:stretch/>
          </p:blipFill>
          <p:spPr>
            <a:xfrm>
              <a:off x="3252100" y="3507272"/>
              <a:ext cx="958017" cy="929840"/>
            </a:xfrm>
            <a:prstGeom prst="rect">
              <a:avLst/>
            </a:prstGeom>
          </p:spPr>
        </p:pic>
        <p:sp>
          <p:nvSpPr>
            <p:cNvPr id="77" name="Прямоугольник 76"/>
            <p:cNvSpPr/>
            <p:nvPr/>
          </p:nvSpPr>
          <p:spPr>
            <a:xfrm>
              <a:off x="4170501" y="3429000"/>
              <a:ext cx="1841659" cy="1008112"/>
            </a:xfrm>
            <a:prstGeom prst="rect">
              <a:avLst/>
            </a:prstGeom>
            <a:solidFill>
              <a:srgbClr val="F6F6F6"/>
            </a:solidFill>
            <a:ln>
              <a:noFill/>
            </a:ln>
            <a:effectLst>
              <a:softEdge rad="381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78" name="TextBox 77"/>
            <p:cNvSpPr txBox="1"/>
            <p:nvPr/>
          </p:nvSpPr>
          <p:spPr>
            <a:xfrm>
              <a:off x="4148104" y="3675504"/>
              <a:ext cx="1986512" cy="500519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ru-RU" sz="2000" b="1" dirty="0" smtClean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ЭКСПЕРТИЗА</a:t>
              </a:r>
            </a:p>
          </p:txBody>
        </p:sp>
      </p:grpSp>
      <p:grpSp>
        <p:nvGrpSpPr>
          <p:cNvPr id="6" name="Группа 5"/>
          <p:cNvGrpSpPr/>
          <p:nvPr/>
        </p:nvGrpSpPr>
        <p:grpSpPr>
          <a:xfrm>
            <a:off x="528996" y="2236309"/>
            <a:ext cx="3898988" cy="3280923"/>
            <a:chOff x="528996" y="2236309"/>
            <a:chExt cx="3898988" cy="3280923"/>
          </a:xfrm>
        </p:grpSpPr>
        <p:sp>
          <p:nvSpPr>
            <p:cNvPr id="86" name="AutoShape 8"/>
            <p:cNvSpPr>
              <a:spLocks noChangeArrowheads="1"/>
            </p:cNvSpPr>
            <p:nvPr/>
          </p:nvSpPr>
          <p:spPr bwMode="gray">
            <a:xfrm>
              <a:off x="540110" y="2425221"/>
              <a:ext cx="3887874" cy="3092011"/>
            </a:xfrm>
            <a:prstGeom prst="diamond">
              <a:avLst/>
            </a:prstGeom>
            <a:solidFill>
              <a:srgbClr val="F8F8F8"/>
            </a:solidFill>
            <a:ln w="9525">
              <a:miter lim="800000"/>
              <a:headEnd/>
              <a:tailEnd/>
            </a:ln>
            <a:scene3d>
              <a:camera prst="legacyObliqueBottom">
                <a:rot lat="20099996" lon="0" rev="0"/>
              </a:camera>
              <a:lightRig rig="legacyFlat2" dir="t"/>
            </a:scene3d>
            <a:sp3d extrusionH="163500" prstMaterial="legacyPlastic">
              <a:bevelT w="13500" h="13500" prst="angle"/>
              <a:bevelB w="13500" h="13500" prst="angle"/>
              <a:extrusionClr>
                <a:srgbClr val="F8F8F8"/>
              </a:extrusionClr>
              <a:contourClr>
                <a:srgbClr val="F8F8F8"/>
              </a:contourClr>
            </a:sp3d>
          </p:spPr>
          <p:txBody>
            <a:bodyPr wrap="none" anchor="ctr">
              <a:flatTx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ru-RU" altLang="ru-RU" smtClean="0">
                <a:solidFill>
                  <a:srgbClr val="000000"/>
                </a:solidFill>
                <a:cs typeface="Arial" panose="020B0604020202020204" pitchFamily="34" charset="0"/>
              </a:endParaRPr>
            </a:p>
          </p:txBody>
        </p:sp>
        <p:grpSp>
          <p:nvGrpSpPr>
            <p:cNvPr id="88" name="Group 13"/>
            <p:cNvGrpSpPr>
              <a:grpSpLocks/>
            </p:cNvGrpSpPr>
            <p:nvPr/>
          </p:nvGrpSpPr>
          <p:grpSpPr bwMode="auto">
            <a:xfrm>
              <a:off x="528996" y="2236309"/>
              <a:ext cx="3887877" cy="3092010"/>
              <a:chOff x="1352" y="1684"/>
              <a:chExt cx="1573" cy="1251"/>
            </a:xfrm>
          </p:grpSpPr>
          <p:sp>
            <p:nvSpPr>
              <p:cNvPr id="89" name="AutoShape 14"/>
              <p:cNvSpPr>
                <a:spLocks noChangeArrowheads="1"/>
              </p:cNvSpPr>
              <p:nvPr/>
            </p:nvSpPr>
            <p:spPr bwMode="gray">
              <a:xfrm>
                <a:off x="1352" y="1684"/>
                <a:ext cx="1573" cy="1251"/>
              </a:xfrm>
              <a:prstGeom prst="diamond">
                <a:avLst/>
              </a:prstGeom>
              <a:gradFill flip="none" rotWithShape="1">
                <a:gsLst>
                  <a:gs pos="0">
                    <a:srgbClr val="0070C0">
                      <a:shade val="30000"/>
                      <a:satMod val="115000"/>
                    </a:srgbClr>
                  </a:gs>
                  <a:gs pos="50000">
                    <a:srgbClr val="0070C0">
                      <a:shade val="67500"/>
                      <a:satMod val="115000"/>
                    </a:srgbClr>
                  </a:gs>
                  <a:gs pos="100000">
                    <a:srgbClr val="0070C0">
                      <a:shade val="100000"/>
                      <a:satMod val="115000"/>
                    </a:srgbClr>
                  </a:gs>
                </a:gsLst>
                <a:lin ang="5400000" scaled="1"/>
                <a:tileRect/>
              </a:gradFill>
              <a:ln w="9525">
                <a:miter lim="800000"/>
                <a:headEnd/>
                <a:tailEnd/>
              </a:ln>
              <a:effectLst/>
              <a:scene3d>
                <a:camera prst="legacyObliqueBottom">
                  <a:rot lat="20099996" lon="0" rev="0"/>
                </a:camera>
                <a:lightRig rig="legacyNormal2" dir="t"/>
              </a:scene3d>
              <a:sp3d extrusionH="163500" contourW="12700" prstMaterial="legacyPlastic">
                <a:bevelT w="13500" h="13500" prst="angle"/>
                <a:bevelB w="13500" h="13500" prst="angle"/>
                <a:extrusionClr>
                  <a:schemeClr val="bg1">
                    <a:lumMod val="50000"/>
                  </a:schemeClr>
                </a:extrusionClr>
                <a:contourClr>
                  <a:schemeClr val="accent5">
                    <a:lumMod val="50000"/>
                  </a:schemeClr>
                </a:contourClr>
              </a:sp3d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flatTx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ctr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altLang="ru-RU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0" name="Line 15"/>
              <p:cNvSpPr>
                <a:spLocks noChangeShapeType="1"/>
              </p:cNvSpPr>
              <p:nvPr/>
            </p:nvSpPr>
            <p:spPr bwMode="gray">
              <a:xfrm>
                <a:off x="1355" y="2307"/>
                <a:ext cx="787" cy="433"/>
              </a:xfrm>
              <a:prstGeom prst="line">
                <a:avLst/>
              </a:prstGeom>
              <a:noFill/>
              <a:ln w="6350">
                <a:solidFill>
                  <a:srgbClr val="FFFFFF">
                    <a:alpha val="30196"/>
                  </a:srgbClr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</a:endParaRPr>
              </a:p>
            </p:txBody>
          </p:sp>
        </p:grpSp>
      </p:grpSp>
      <p:grpSp>
        <p:nvGrpSpPr>
          <p:cNvPr id="11" name="Группа 10"/>
          <p:cNvGrpSpPr/>
          <p:nvPr/>
        </p:nvGrpSpPr>
        <p:grpSpPr>
          <a:xfrm>
            <a:off x="4427984" y="2236309"/>
            <a:ext cx="3898988" cy="3280923"/>
            <a:chOff x="4427984" y="2236309"/>
            <a:chExt cx="3898988" cy="3280923"/>
          </a:xfrm>
        </p:grpSpPr>
        <p:sp>
          <p:nvSpPr>
            <p:cNvPr id="87" name="AutoShape 9"/>
            <p:cNvSpPr>
              <a:spLocks noChangeArrowheads="1"/>
            </p:cNvSpPr>
            <p:nvPr/>
          </p:nvSpPr>
          <p:spPr bwMode="gray">
            <a:xfrm>
              <a:off x="4439098" y="2425221"/>
              <a:ext cx="3887874" cy="3092011"/>
            </a:xfrm>
            <a:prstGeom prst="diamond">
              <a:avLst/>
            </a:prstGeom>
            <a:solidFill>
              <a:srgbClr val="F8F8F8"/>
            </a:solidFill>
            <a:ln w="9525">
              <a:miter lim="800000"/>
              <a:headEnd/>
              <a:tailEnd/>
            </a:ln>
            <a:scene3d>
              <a:camera prst="legacyObliqueBottom">
                <a:rot lat="20099996" lon="0" rev="0"/>
              </a:camera>
              <a:lightRig rig="legacyFlat2" dir="t"/>
            </a:scene3d>
            <a:sp3d extrusionH="163500" prstMaterial="legacyPlastic">
              <a:bevelT w="13500" h="13500" prst="angle"/>
              <a:bevelB w="13500" h="13500" prst="angle"/>
              <a:extrusionClr>
                <a:srgbClr val="F8F8F8"/>
              </a:extrusionClr>
              <a:contourClr>
                <a:srgbClr val="F8F8F8"/>
              </a:contourClr>
            </a:sp3d>
          </p:spPr>
          <p:txBody>
            <a:bodyPr wrap="none" anchor="ctr">
              <a:flatTx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ru-RU" altLang="ru-RU" smtClean="0">
                <a:solidFill>
                  <a:srgbClr val="000000"/>
                </a:solidFill>
                <a:cs typeface="Arial" panose="020B0604020202020204" pitchFamily="34" charset="0"/>
              </a:endParaRPr>
            </a:p>
          </p:txBody>
        </p:sp>
        <p:grpSp>
          <p:nvGrpSpPr>
            <p:cNvPr id="91" name="Group 16"/>
            <p:cNvGrpSpPr>
              <a:grpSpLocks/>
            </p:cNvGrpSpPr>
            <p:nvPr/>
          </p:nvGrpSpPr>
          <p:grpSpPr bwMode="auto">
            <a:xfrm>
              <a:off x="4427984" y="2236309"/>
              <a:ext cx="3887877" cy="3092010"/>
              <a:chOff x="2934" y="1684"/>
              <a:chExt cx="1573" cy="1251"/>
            </a:xfrm>
          </p:grpSpPr>
          <p:sp>
            <p:nvSpPr>
              <p:cNvPr id="92" name="AutoShape 17"/>
              <p:cNvSpPr>
                <a:spLocks noChangeArrowheads="1"/>
              </p:cNvSpPr>
              <p:nvPr/>
            </p:nvSpPr>
            <p:spPr bwMode="gray">
              <a:xfrm>
                <a:off x="2934" y="1684"/>
                <a:ext cx="1573" cy="1251"/>
              </a:xfrm>
              <a:prstGeom prst="diamond">
                <a:avLst/>
              </a:prstGeom>
              <a:gradFill flip="none" rotWithShape="1">
                <a:gsLst>
                  <a:gs pos="0">
                    <a:srgbClr val="33CCFF">
                      <a:shade val="30000"/>
                      <a:satMod val="115000"/>
                    </a:srgbClr>
                  </a:gs>
                  <a:gs pos="50000">
                    <a:srgbClr val="33CCFF">
                      <a:shade val="67500"/>
                      <a:satMod val="115000"/>
                    </a:srgbClr>
                  </a:gs>
                  <a:gs pos="100000">
                    <a:srgbClr val="33CCFF">
                      <a:shade val="100000"/>
                      <a:satMod val="115000"/>
                    </a:srgbClr>
                  </a:gs>
                </a:gsLst>
                <a:lin ang="5400000" scaled="1"/>
                <a:tileRect/>
              </a:gradFill>
              <a:ln w="9525">
                <a:miter lim="800000"/>
                <a:headEnd/>
                <a:tailEnd/>
              </a:ln>
              <a:effectLst/>
              <a:scene3d>
                <a:camera prst="legacyObliqueBottom">
                  <a:rot lat="20099996" lon="0" rev="0"/>
                </a:camera>
                <a:lightRig rig="legacyNormal2" dir="t"/>
              </a:scene3d>
              <a:sp3d extrusionH="163500" contourW="12700" prstMaterial="legacyPlastic">
                <a:bevelT w="13500" h="13500" prst="angle"/>
                <a:bevelB w="13500" h="13500" prst="angle"/>
                <a:extrusionClr>
                  <a:schemeClr val="bg1">
                    <a:lumMod val="50000"/>
                  </a:schemeClr>
                </a:extrusionClr>
                <a:contourClr>
                  <a:schemeClr val="bg1">
                    <a:lumMod val="50000"/>
                  </a:schemeClr>
                </a:contourClr>
              </a:sp3d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flatTx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ctr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altLang="ru-RU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3" name="Line 18"/>
              <p:cNvSpPr>
                <a:spLocks noChangeShapeType="1"/>
              </p:cNvSpPr>
              <p:nvPr/>
            </p:nvSpPr>
            <p:spPr bwMode="gray">
              <a:xfrm>
                <a:off x="2941" y="2308"/>
                <a:ext cx="787" cy="433"/>
              </a:xfrm>
              <a:prstGeom prst="line">
                <a:avLst/>
              </a:prstGeom>
              <a:noFill/>
              <a:ln w="6350">
                <a:solidFill>
                  <a:srgbClr val="FFFFFF">
                    <a:alpha val="30196"/>
                  </a:srgbClr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</a:endParaRPr>
              </a:p>
            </p:txBody>
          </p:sp>
        </p:grpSp>
      </p:grpSp>
      <p:sp>
        <p:nvSpPr>
          <p:cNvPr id="97" name="Text Box 35"/>
          <p:cNvSpPr txBox="1">
            <a:spLocks noChangeArrowheads="1"/>
          </p:cNvSpPr>
          <p:nvPr/>
        </p:nvSpPr>
        <p:spPr bwMode="gray">
          <a:xfrm>
            <a:off x="944270" y="3140968"/>
            <a:ext cx="3089460" cy="1323439"/>
          </a:xfrm>
          <a:prstGeom prst="rect">
            <a:avLst/>
          </a:prstGeom>
          <a:noFill/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lvl="0" algn="ctr"/>
            <a:r>
              <a:rPr lang="ru-RU" altLang="ru-RU" sz="2000" b="1" dirty="0" smtClean="0">
                <a:solidFill>
                  <a:srgbClr val="FFFFFF"/>
                </a:solidFill>
                <a:cs typeface="Arial" panose="020B0604020202020204" pitchFamily="34" charset="0"/>
              </a:rPr>
              <a:t>Содержащих </a:t>
            </a:r>
          </a:p>
          <a:p>
            <a:pPr lvl="0" algn="ctr"/>
            <a:r>
              <a:rPr lang="ru-RU" altLang="ru-RU" sz="2000" b="1" dirty="0" smtClean="0">
                <a:solidFill>
                  <a:srgbClr val="FFFFFF"/>
                </a:solidFill>
                <a:cs typeface="Arial" panose="020B0604020202020204" pitchFamily="34" charset="0"/>
              </a:rPr>
              <a:t>избыточные </a:t>
            </a:r>
            <a:r>
              <a:rPr lang="ru-RU" altLang="ru-RU" sz="2000" b="1" dirty="0">
                <a:solidFill>
                  <a:srgbClr val="FFFFFF"/>
                </a:solidFill>
                <a:cs typeface="Arial" panose="020B0604020202020204" pitchFamily="34" charset="0"/>
              </a:rPr>
              <a:t>обязанности, запреты и </a:t>
            </a:r>
            <a:r>
              <a:rPr lang="ru-RU" altLang="ru-RU" sz="2000" b="1" dirty="0" smtClean="0">
                <a:solidFill>
                  <a:srgbClr val="FFFFFF"/>
                </a:solidFill>
                <a:cs typeface="Arial" panose="020B0604020202020204" pitchFamily="34" charset="0"/>
              </a:rPr>
              <a:t>ограничения</a:t>
            </a:r>
          </a:p>
          <a:p>
            <a:pPr lvl="0" algn="ctr"/>
            <a:r>
              <a:rPr lang="ru-RU" altLang="ru-RU" sz="2000" b="1" dirty="0" smtClean="0">
                <a:solidFill>
                  <a:srgbClr val="FFFFFF"/>
                </a:solidFill>
                <a:cs typeface="Arial" panose="020B0604020202020204" pitchFamily="34" charset="0"/>
              </a:rPr>
              <a:t>для бизнеса</a:t>
            </a:r>
            <a:endParaRPr lang="en-US" altLang="ru-RU" sz="2000" b="1" dirty="0">
              <a:solidFill>
                <a:srgbClr val="FFFFFF"/>
              </a:solidFill>
              <a:cs typeface="Arial" panose="020B0604020202020204" pitchFamily="34" charset="0"/>
            </a:endParaRPr>
          </a:p>
        </p:txBody>
      </p:sp>
      <p:sp>
        <p:nvSpPr>
          <p:cNvPr id="98" name="Text Box 35"/>
          <p:cNvSpPr txBox="1">
            <a:spLocks noChangeArrowheads="1"/>
          </p:cNvSpPr>
          <p:nvPr/>
        </p:nvSpPr>
        <p:spPr bwMode="gray">
          <a:xfrm>
            <a:off x="2783193" y="1705877"/>
            <a:ext cx="3450317" cy="1077218"/>
          </a:xfrm>
          <a:prstGeom prst="rect">
            <a:avLst/>
          </a:prstGeom>
          <a:noFill/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  <a:sp3d extrusionH="57150">
              <a:bevelT w="50800" h="50800" prst="relaxedInset"/>
              <a:bevelB w="38100" h="38100" prst="angle"/>
            </a:sp3d>
          </a:bodyPr>
          <a:lstStyle/>
          <a:p>
            <a:pPr lvl="0" algn="ctr"/>
            <a:r>
              <a:rPr lang="ru-RU" altLang="ru-RU" sz="3200" b="1" u="sng" dirty="0" smtClean="0">
                <a:solidFill>
                  <a:srgbClr val="002060"/>
                </a:solidFill>
                <a:effectLst>
                  <a:glow rad="50800">
                    <a:schemeClr val="accent1">
                      <a:lumMod val="20000"/>
                      <a:lumOff val="80000"/>
                      <a:alpha val="67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Выявление в НПА положений</a:t>
            </a:r>
            <a:r>
              <a:rPr lang="ru-RU" altLang="ru-RU" sz="3200" dirty="0" smtClean="0">
                <a:solidFill>
                  <a:srgbClr val="002060"/>
                </a:solidFill>
                <a:effectLst>
                  <a:glow rad="50800">
                    <a:schemeClr val="accent1">
                      <a:lumMod val="20000"/>
                      <a:lumOff val="80000"/>
                      <a:alpha val="67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:</a:t>
            </a:r>
            <a:endParaRPr lang="en-US" altLang="ru-RU" sz="3200" dirty="0">
              <a:solidFill>
                <a:srgbClr val="002060"/>
              </a:solidFill>
              <a:effectLst>
                <a:glow rad="50800">
                  <a:schemeClr val="accent1">
                    <a:lumMod val="20000"/>
                    <a:lumOff val="80000"/>
                    <a:alpha val="67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</p:txBody>
      </p:sp>
      <p:sp>
        <p:nvSpPr>
          <p:cNvPr id="99" name="Text Box 35"/>
          <p:cNvSpPr txBox="1">
            <a:spLocks noChangeArrowheads="1"/>
          </p:cNvSpPr>
          <p:nvPr/>
        </p:nvSpPr>
        <p:spPr bwMode="gray">
          <a:xfrm>
            <a:off x="4427984" y="3126362"/>
            <a:ext cx="3875635" cy="1323439"/>
          </a:xfrm>
          <a:prstGeom prst="rect">
            <a:avLst/>
          </a:prstGeom>
          <a:noFill/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lvl="0" algn="ctr"/>
            <a:r>
              <a:rPr lang="ru-RU" altLang="ru-RU" sz="2000" b="1" dirty="0" smtClean="0">
                <a:solidFill>
                  <a:srgbClr val="FFFFFF"/>
                </a:solidFill>
                <a:cs typeface="Arial" panose="020B0604020202020204" pitchFamily="34" charset="0"/>
              </a:rPr>
              <a:t>Предусматривающих </a:t>
            </a:r>
            <a:r>
              <a:rPr lang="ru-RU" altLang="ru-RU" sz="2000" b="1" dirty="0">
                <a:solidFill>
                  <a:srgbClr val="FFFFFF"/>
                </a:solidFill>
                <a:cs typeface="Arial" panose="020B0604020202020204" pitchFamily="34" charset="0"/>
              </a:rPr>
              <a:t>необоснованные расходы субъектов </a:t>
            </a:r>
            <a:r>
              <a:rPr lang="ru-RU" altLang="ru-RU" sz="2000" b="1" dirty="0" smtClean="0">
                <a:solidFill>
                  <a:srgbClr val="FFFFFF"/>
                </a:solidFill>
                <a:cs typeface="Arial" panose="020B0604020202020204" pitchFamily="34" charset="0"/>
              </a:rPr>
              <a:t>предпринимательства и бюджета города</a:t>
            </a:r>
            <a:endParaRPr lang="en-US" altLang="ru-RU" sz="2000" b="1" dirty="0">
              <a:solidFill>
                <a:srgbClr val="FFFFFF"/>
              </a:solidFill>
              <a:cs typeface="Arial" panose="020B0604020202020204" pitchFamily="34" charset="0"/>
            </a:endParaRPr>
          </a:p>
        </p:txBody>
      </p:sp>
      <p:grpSp>
        <p:nvGrpSpPr>
          <p:cNvPr id="9" name="Группа 8"/>
          <p:cNvGrpSpPr/>
          <p:nvPr/>
        </p:nvGrpSpPr>
        <p:grpSpPr>
          <a:xfrm>
            <a:off x="2474504" y="3636748"/>
            <a:ext cx="3895298" cy="3260812"/>
            <a:chOff x="5631535" y="3821873"/>
            <a:chExt cx="3895298" cy="3260812"/>
          </a:xfrm>
        </p:grpSpPr>
        <p:sp>
          <p:nvSpPr>
            <p:cNvPr id="100" name="AutoShape 9"/>
            <p:cNvSpPr>
              <a:spLocks noChangeArrowheads="1"/>
            </p:cNvSpPr>
            <p:nvPr/>
          </p:nvSpPr>
          <p:spPr bwMode="gray">
            <a:xfrm>
              <a:off x="5631535" y="3990674"/>
              <a:ext cx="3887874" cy="3092011"/>
            </a:xfrm>
            <a:prstGeom prst="diamond">
              <a:avLst/>
            </a:prstGeom>
            <a:solidFill>
              <a:srgbClr val="F8F8F8"/>
            </a:solidFill>
            <a:ln w="9525">
              <a:miter lim="800000"/>
              <a:headEnd/>
              <a:tailEnd/>
            </a:ln>
            <a:scene3d>
              <a:camera prst="legacyObliqueBottom">
                <a:rot lat="20099996" lon="0" rev="0"/>
              </a:camera>
              <a:lightRig rig="legacyFlat2" dir="t"/>
            </a:scene3d>
            <a:sp3d extrusionH="163500" prstMaterial="legacyPlastic">
              <a:bevelT w="13500" h="13500" prst="angle"/>
              <a:bevelB w="13500" h="13500" prst="angle"/>
              <a:extrusionClr>
                <a:srgbClr val="F8F8F8"/>
              </a:extrusionClr>
              <a:contourClr>
                <a:srgbClr val="F8F8F8"/>
              </a:contourClr>
            </a:sp3d>
          </p:spPr>
          <p:txBody>
            <a:bodyPr wrap="none" anchor="ctr">
              <a:flatTx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ru-RU" altLang="ru-RU" smtClean="0">
                <a:solidFill>
                  <a:srgbClr val="000000"/>
                </a:solidFill>
                <a:cs typeface="Arial" panose="020B0604020202020204" pitchFamily="34" charset="0"/>
              </a:endParaRPr>
            </a:p>
          </p:txBody>
        </p:sp>
        <p:sp>
          <p:nvSpPr>
            <p:cNvPr id="79" name="AutoShape 7"/>
            <p:cNvSpPr>
              <a:spLocks noChangeArrowheads="1"/>
            </p:cNvSpPr>
            <p:nvPr/>
          </p:nvSpPr>
          <p:spPr bwMode="gray">
            <a:xfrm>
              <a:off x="5638959" y="3821873"/>
              <a:ext cx="3887874" cy="3092011"/>
            </a:xfrm>
            <a:prstGeom prst="diamond">
              <a:avLst/>
            </a:prstGeom>
            <a:gradFill flip="none" rotWithShape="1">
              <a:gsLst>
                <a:gs pos="0">
                  <a:srgbClr val="FF0000">
                    <a:shade val="30000"/>
                    <a:satMod val="115000"/>
                  </a:srgbClr>
                </a:gs>
                <a:gs pos="50000">
                  <a:srgbClr val="FF0000">
                    <a:shade val="67500"/>
                    <a:satMod val="115000"/>
                  </a:srgbClr>
                </a:gs>
                <a:gs pos="100000">
                  <a:srgbClr val="FF000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 w="9525">
              <a:miter lim="800000"/>
              <a:headEnd/>
              <a:tailEnd/>
            </a:ln>
            <a:scene3d>
              <a:camera prst="legacyObliqueBottom">
                <a:rot lat="20099996" lon="0" rev="0"/>
              </a:camera>
              <a:lightRig rig="legacyNormal2" dir="t"/>
            </a:scene3d>
            <a:sp3d extrusionH="163500" prstMaterial="legacyPlastic">
              <a:bevelT w="13500" h="13500" prst="angle"/>
              <a:bevelB w="13500" h="13500" prst="angle"/>
              <a:extrusionClr>
                <a:schemeClr val="bg1">
                  <a:lumMod val="50000"/>
                </a:schemeClr>
              </a:extrusionClr>
              <a:contourClr>
                <a:srgbClr val="F8F8F8"/>
              </a:contourClr>
            </a:sp3d>
          </p:spPr>
          <p:txBody>
            <a:bodyPr wrap="none" anchor="ctr">
              <a:flatTx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ru-RU" altLang="ru-RU" smtClean="0">
                <a:solidFill>
                  <a:srgbClr val="000000"/>
                </a:solidFill>
                <a:cs typeface="Arial" panose="020B0604020202020204" pitchFamily="34" charset="0"/>
              </a:endParaRPr>
            </a:p>
          </p:txBody>
        </p:sp>
      </p:grpSp>
      <p:sp>
        <p:nvSpPr>
          <p:cNvPr id="80" name="Text Box 35"/>
          <p:cNvSpPr txBox="1">
            <a:spLocks noChangeArrowheads="1"/>
          </p:cNvSpPr>
          <p:nvPr/>
        </p:nvSpPr>
        <p:spPr bwMode="gray">
          <a:xfrm>
            <a:off x="2959470" y="4426236"/>
            <a:ext cx="2988285" cy="1554272"/>
          </a:xfrm>
          <a:prstGeom prst="rect">
            <a:avLst/>
          </a:prstGeom>
          <a:noFill/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lvl="0" algn="ctr"/>
            <a:r>
              <a:rPr lang="ru-RU" altLang="ru-RU" sz="1900" b="1" dirty="0" smtClean="0">
                <a:solidFill>
                  <a:srgbClr val="FFFFFF"/>
                </a:solidFill>
                <a:cs typeface="Arial" panose="020B0604020202020204" pitchFamily="34" charset="0"/>
              </a:rPr>
              <a:t>Затрудняющих </a:t>
            </a:r>
          </a:p>
          <a:p>
            <a:pPr lvl="0" algn="ctr"/>
            <a:r>
              <a:rPr lang="ru-RU" altLang="ru-RU" sz="1900" b="1" dirty="0" smtClean="0">
                <a:solidFill>
                  <a:srgbClr val="FFFFFF"/>
                </a:solidFill>
                <a:cs typeface="Arial" panose="020B0604020202020204" pitchFamily="34" charset="0"/>
              </a:rPr>
              <a:t>ведение </a:t>
            </a:r>
            <a:r>
              <a:rPr lang="ru-RU" altLang="ru-RU" sz="1900" b="1" dirty="0">
                <a:solidFill>
                  <a:srgbClr val="FFFFFF"/>
                </a:solidFill>
                <a:cs typeface="Arial" panose="020B0604020202020204" pitchFamily="34" charset="0"/>
              </a:rPr>
              <a:t>предпринимательской и инвестиционной деятельности </a:t>
            </a:r>
            <a:endParaRPr lang="en-US" altLang="ru-RU" sz="1900" b="1" dirty="0">
              <a:solidFill>
                <a:srgbClr val="FFFFFF"/>
              </a:solidFill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600655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22" presetClass="entr" presetSubtype="1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75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75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500"/>
                            </p:stCondLst>
                            <p:childTnLst>
                              <p:par>
                                <p:cTn id="29" presetID="22" presetClass="entr" presetSubtype="1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7250"/>
                            </p:stCondLst>
                            <p:childTnLst>
                              <p:par>
                                <p:cTn id="3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75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8000"/>
                            </p:stCondLst>
                            <p:childTnLst>
                              <p:par>
                                <p:cTn id="37" presetID="22" presetClass="entr" presetSubtype="1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9750"/>
                            </p:stCondLst>
                            <p:childTnLst>
                              <p:par>
                                <p:cTn id="4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75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97" grpId="0"/>
      <p:bldP spid="98" grpId="0"/>
      <p:bldP spid="99" grpId="0"/>
      <p:bldP spid="8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3000" y="1052736"/>
            <a:ext cx="6676967" cy="2324574"/>
          </a:xfrm>
        </p:spPr>
        <p:txBody>
          <a:bodyPr/>
          <a:lstStyle/>
          <a:p>
            <a:endParaRPr lang="ru-RU" sz="1600"/>
          </a:p>
        </p:txBody>
      </p:sp>
      <p:pic>
        <p:nvPicPr>
          <p:cNvPr id="2050" name="Picture 2" descr="C:\Users\днс\Desktop\618b6fa5b9ac0e7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5300"/>
                    </a14:imgEffect>
                  </a14:imgLayer>
                </a14:imgProps>
              </a:ext>
            </a:extLst>
          </a:blip>
          <a:srcRect r="16667"/>
          <a:stretch>
            <a:fillRect/>
          </a:stretch>
        </p:blipFill>
        <p:spPr bwMode="auto">
          <a:xfrm>
            <a:off x="-10681" y="-27384"/>
            <a:ext cx="9154681" cy="6885384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0" y="200894"/>
            <a:ext cx="9144000" cy="829394"/>
          </a:xfrm>
          <a:prstGeom prst="rect">
            <a:avLst/>
          </a:prstGeom>
          <a:solidFill>
            <a:srgbClr val="0000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     </a:t>
            </a:r>
            <a:r>
              <a:rPr kumimoji="0" lang="ru-RU" sz="3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ЦЕЛИ ПРОВЕДЕНИЯ ОФВ</a:t>
            </a:r>
            <a:endParaRPr kumimoji="0" lang="ru-RU" sz="32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20" r="8420"/>
          <a:stretch/>
        </p:blipFill>
        <p:spPr>
          <a:xfrm>
            <a:off x="323528" y="267397"/>
            <a:ext cx="533317" cy="64132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grpSp>
        <p:nvGrpSpPr>
          <p:cNvPr id="4" name="Группа 3"/>
          <p:cNvGrpSpPr/>
          <p:nvPr/>
        </p:nvGrpSpPr>
        <p:grpSpPr>
          <a:xfrm>
            <a:off x="6165827" y="1081987"/>
            <a:ext cx="2890142" cy="989475"/>
            <a:chOff x="6290370" y="1171579"/>
            <a:chExt cx="2890142" cy="989475"/>
          </a:xfrm>
        </p:grpSpPr>
        <p:sp>
          <p:nvSpPr>
            <p:cNvPr id="31" name="Прямоугольник 30"/>
            <p:cNvSpPr/>
            <p:nvPr/>
          </p:nvSpPr>
          <p:spPr>
            <a:xfrm>
              <a:off x="6290370" y="1204285"/>
              <a:ext cx="2890142" cy="948753"/>
            </a:xfrm>
            <a:prstGeom prst="rect">
              <a:avLst/>
            </a:prstGeom>
            <a:solidFill>
              <a:schemeClr val="bg1">
                <a:alpha val="78000"/>
              </a:schemeClr>
            </a:solidFill>
            <a:ln>
              <a:noFill/>
            </a:ln>
            <a:effectLst>
              <a:glow>
                <a:schemeClr val="accent1">
                  <a:alpha val="40000"/>
                </a:schemeClr>
              </a:glow>
              <a:softEdge rad="1397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28" name="Рисунок 27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16068" y="1171579"/>
              <a:ext cx="2720428" cy="989475"/>
            </a:xfrm>
            <a:prstGeom prst="rect">
              <a:avLst/>
            </a:prstGeom>
          </p:spPr>
        </p:pic>
      </p:grpSp>
      <p:grpSp>
        <p:nvGrpSpPr>
          <p:cNvPr id="67" name="Group 74"/>
          <p:cNvGrpSpPr>
            <a:grpSpLocks/>
          </p:cNvGrpSpPr>
          <p:nvPr/>
        </p:nvGrpSpPr>
        <p:grpSpPr bwMode="auto">
          <a:xfrm rot="2945566">
            <a:off x="3018437" y="2039608"/>
            <a:ext cx="2953302" cy="2834471"/>
            <a:chOff x="1352" y="1125"/>
            <a:chExt cx="2727" cy="2618"/>
          </a:xfrm>
        </p:grpSpPr>
        <p:sp>
          <p:nvSpPr>
            <p:cNvPr id="69" name="AutoShape 75"/>
            <p:cNvSpPr>
              <a:spLocks noChangeArrowheads="1"/>
            </p:cNvSpPr>
            <p:nvPr/>
          </p:nvSpPr>
          <p:spPr bwMode="gray">
            <a:xfrm rot="15973147">
              <a:off x="1449" y="1289"/>
              <a:ext cx="2551" cy="2357"/>
            </a:xfrm>
            <a:custGeom>
              <a:avLst/>
              <a:gdLst>
                <a:gd name="G0" fmla="+- 2978742 0 0"/>
                <a:gd name="G1" fmla="+- -2701147 0 0"/>
                <a:gd name="G2" fmla="+- 2978742 0 -2701147"/>
                <a:gd name="G3" fmla="+- 10800 0 0"/>
                <a:gd name="G4" fmla="+- 0 0 2978742"/>
                <a:gd name="T0" fmla="*/ 360 256 1"/>
                <a:gd name="T1" fmla="*/ 0 256 1"/>
                <a:gd name="G5" fmla="+- G2 T0 T1"/>
                <a:gd name="G6" fmla="?: G2 G2 G5"/>
                <a:gd name="G7" fmla="+- 0 0 G6"/>
                <a:gd name="G8" fmla="+- 7349 0 0"/>
                <a:gd name="G9" fmla="+- 0 0 -2701147"/>
                <a:gd name="G10" fmla="+- 7349 0 2700"/>
                <a:gd name="G11" fmla="cos G10 2978742"/>
                <a:gd name="G12" fmla="sin G10 2978742"/>
                <a:gd name="G13" fmla="cos 13500 2978742"/>
                <a:gd name="G14" fmla="sin 13500 2978742"/>
                <a:gd name="G15" fmla="+- G11 10800 0"/>
                <a:gd name="G16" fmla="+- G12 10800 0"/>
                <a:gd name="G17" fmla="+- G13 10800 0"/>
                <a:gd name="G18" fmla="+- G14 10800 0"/>
                <a:gd name="G19" fmla="*/ 7349 1 2"/>
                <a:gd name="G20" fmla="+- G19 5400 0"/>
                <a:gd name="G21" fmla="cos G20 2978742"/>
                <a:gd name="G22" fmla="sin G20 2978742"/>
                <a:gd name="G23" fmla="+- G21 10800 0"/>
                <a:gd name="G24" fmla="+- G12 G23 G22"/>
                <a:gd name="G25" fmla="+- G22 G23 G11"/>
                <a:gd name="G26" fmla="cos 10800 2978742"/>
                <a:gd name="G27" fmla="sin 10800 2978742"/>
                <a:gd name="G28" fmla="cos 7349 2978742"/>
                <a:gd name="G29" fmla="sin 7349 2978742"/>
                <a:gd name="G30" fmla="+- G26 10800 0"/>
                <a:gd name="G31" fmla="+- G27 10800 0"/>
                <a:gd name="G32" fmla="+- G28 10800 0"/>
                <a:gd name="G33" fmla="+- G29 10800 0"/>
                <a:gd name="G34" fmla="+- G19 5400 0"/>
                <a:gd name="G35" fmla="cos G34 -2701147"/>
                <a:gd name="G36" fmla="sin G34 -2701147"/>
                <a:gd name="G37" fmla="+/ -2701147 2978742 2"/>
                <a:gd name="T2" fmla="*/ 180 256 1"/>
                <a:gd name="T3" fmla="*/ 0 256 1"/>
                <a:gd name="G38" fmla="+- G37 T2 T3"/>
                <a:gd name="G39" fmla="?: G2 G37 G38"/>
                <a:gd name="G40" fmla="cos 10800 G39"/>
                <a:gd name="G41" fmla="sin 10800 G39"/>
                <a:gd name="G42" fmla="cos 7349 G39"/>
                <a:gd name="G43" fmla="sin 7349 G39"/>
                <a:gd name="G44" fmla="+- G40 10800 0"/>
                <a:gd name="G45" fmla="+- G41 10800 0"/>
                <a:gd name="G46" fmla="+- G42 10800 0"/>
                <a:gd name="G47" fmla="+- G43 10800 0"/>
                <a:gd name="G48" fmla="+- G35 10800 0"/>
                <a:gd name="G49" fmla="+- G36 10800 0"/>
                <a:gd name="T4" fmla="*/ 21592 w 21600"/>
                <a:gd name="T5" fmla="*/ 11199 h 21600"/>
                <a:gd name="T6" fmla="*/ 17626 w 21600"/>
                <a:gd name="T7" fmla="*/ 4820 h 21600"/>
                <a:gd name="T8" fmla="*/ 18143 w 21600"/>
                <a:gd name="T9" fmla="*/ 11071 h 21600"/>
                <a:gd name="T10" fmla="*/ 20270 w 21600"/>
                <a:gd name="T11" fmla="*/ 20420 h 21600"/>
                <a:gd name="T12" fmla="*/ 14012 w 21600"/>
                <a:gd name="T13" fmla="*/ 20372 h 21600"/>
                <a:gd name="T14" fmla="*/ 14061 w 21600"/>
                <a:gd name="T15" fmla="*/ 14113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15955" y="16037"/>
                  </a:moveTo>
                  <a:cubicBezTo>
                    <a:pt x="17358" y="14655"/>
                    <a:pt x="18149" y="12769"/>
                    <a:pt x="18149" y="10800"/>
                  </a:cubicBezTo>
                  <a:cubicBezTo>
                    <a:pt x="18149" y="9018"/>
                    <a:pt x="17501" y="7297"/>
                    <a:pt x="16328" y="5957"/>
                  </a:cubicBezTo>
                  <a:lnTo>
                    <a:pt x="18924" y="3683"/>
                  </a:lnTo>
                  <a:cubicBezTo>
                    <a:pt x="20649" y="5653"/>
                    <a:pt x="21600" y="8182"/>
                    <a:pt x="21600" y="10800"/>
                  </a:cubicBezTo>
                  <a:cubicBezTo>
                    <a:pt x="21600" y="13693"/>
                    <a:pt x="20438" y="16466"/>
                    <a:pt x="18376" y="18496"/>
                  </a:cubicBezTo>
                  <a:lnTo>
                    <a:pt x="20270" y="20420"/>
                  </a:lnTo>
                  <a:lnTo>
                    <a:pt x="14012" y="20372"/>
                  </a:lnTo>
                  <a:lnTo>
                    <a:pt x="14061" y="14113"/>
                  </a:lnTo>
                  <a:lnTo>
                    <a:pt x="15955" y="16037"/>
                  </a:lnTo>
                  <a:close/>
                </a:path>
              </a:pathLst>
            </a:custGeom>
            <a:gradFill flip="none" rotWithShape="1">
              <a:gsLst>
                <a:gs pos="0">
                  <a:srgbClr val="0070C0">
                    <a:shade val="30000"/>
                    <a:satMod val="115000"/>
                  </a:srgbClr>
                </a:gs>
                <a:gs pos="50000">
                  <a:srgbClr val="0070C0">
                    <a:shade val="67500"/>
                    <a:satMod val="115000"/>
                  </a:srgbClr>
                </a:gs>
                <a:gs pos="100000">
                  <a:srgbClr val="0070C0">
                    <a:shade val="100000"/>
                    <a:satMod val="115000"/>
                  </a:srgbClr>
                </a:gs>
              </a:gsLst>
              <a:lin ang="18900000" scaled="1"/>
              <a:tileRect/>
            </a:gradFill>
            <a:ln>
              <a:noFill/>
            </a:ln>
            <a:effectLst/>
            <a:scene3d>
              <a:camera prst="legacyPerspectiveFront">
                <a:rot lat="20999999" lon="300000" rev="0"/>
              </a:camera>
              <a:lightRig rig="legacyFlat3" dir="l"/>
            </a:scene3d>
            <a:sp3d extrusionH="227000" prstMaterial="legacyPlastic">
              <a:bevelT w="13500" h="13500" prst="angle"/>
              <a:bevelB w="13500" h="13500" prst="angle"/>
              <a:extrusionClr>
                <a:schemeClr val="hlink"/>
              </a:extrusionClr>
              <a:contourClr>
                <a:schemeClr val="hlink"/>
              </a:contourClr>
            </a:sp3d>
            <a:extLst>
              <a:ext uri="{91240B29-F687-4F45-9708-019B960494DF}">
                <a14:hiddenLine xmlns:a14="http://schemas.microsoft.com/office/drawing/2010/main" w="9525">
                  <a:noFill/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ru-RU"/>
            </a:p>
          </p:txBody>
        </p:sp>
        <p:sp>
          <p:nvSpPr>
            <p:cNvPr id="70" name="AutoShape 76"/>
            <p:cNvSpPr>
              <a:spLocks noChangeArrowheads="1"/>
            </p:cNvSpPr>
            <p:nvPr/>
          </p:nvSpPr>
          <p:spPr bwMode="gray">
            <a:xfrm rot="23284065">
              <a:off x="1352" y="1140"/>
              <a:ext cx="2551" cy="2357"/>
            </a:xfrm>
            <a:custGeom>
              <a:avLst/>
              <a:gdLst>
                <a:gd name="G0" fmla="+- 2978742 0 0"/>
                <a:gd name="G1" fmla="+- -2701274 0 0"/>
                <a:gd name="G2" fmla="+- 2978742 0 -2701274"/>
                <a:gd name="G3" fmla="+- 10800 0 0"/>
                <a:gd name="G4" fmla="+- 0 0 2978742"/>
                <a:gd name="T0" fmla="*/ 360 256 1"/>
                <a:gd name="T1" fmla="*/ 0 256 1"/>
                <a:gd name="G5" fmla="+- G2 T0 T1"/>
                <a:gd name="G6" fmla="?: G2 G2 G5"/>
                <a:gd name="G7" fmla="+- 0 0 G6"/>
                <a:gd name="G8" fmla="+- 7349 0 0"/>
                <a:gd name="G9" fmla="+- 0 0 -2701274"/>
                <a:gd name="G10" fmla="+- 7349 0 2700"/>
                <a:gd name="G11" fmla="cos G10 2978742"/>
                <a:gd name="G12" fmla="sin G10 2978742"/>
                <a:gd name="G13" fmla="cos 13500 2978742"/>
                <a:gd name="G14" fmla="sin 13500 2978742"/>
                <a:gd name="G15" fmla="+- G11 10800 0"/>
                <a:gd name="G16" fmla="+- G12 10800 0"/>
                <a:gd name="G17" fmla="+- G13 10800 0"/>
                <a:gd name="G18" fmla="+- G14 10800 0"/>
                <a:gd name="G19" fmla="*/ 7349 1 2"/>
                <a:gd name="G20" fmla="+- G19 5400 0"/>
                <a:gd name="G21" fmla="cos G20 2978742"/>
                <a:gd name="G22" fmla="sin G20 2978742"/>
                <a:gd name="G23" fmla="+- G21 10800 0"/>
                <a:gd name="G24" fmla="+- G12 G23 G22"/>
                <a:gd name="G25" fmla="+- G22 G23 G11"/>
                <a:gd name="G26" fmla="cos 10800 2978742"/>
                <a:gd name="G27" fmla="sin 10800 2978742"/>
                <a:gd name="G28" fmla="cos 7349 2978742"/>
                <a:gd name="G29" fmla="sin 7349 2978742"/>
                <a:gd name="G30" fmla="+- G26 10800 0"/>
                <a:gd name="G31" fmla="+- G27 10800 0"/>
                <a:gd name="G32" fmla="+- G28 10800 0"/>
                <a:gd name="G33" fmla="+- G29 10800 0"/>
                <a:gd name="G34" fmla="+- G19 5400 0"/>
                <a:gd name="G35" fmla="cos G34 -2701274"/>
                <a:gd name="G36" fmla="sin G34 -2701274"/>
                <a:gd name="G37" fmla="+/ -2701274 2978742 2"/>
                <a:gd name="T2" fmla="*/ 180 256 1"/>
                <a:gd name="T3" fmla="*/ 0 256 1"/>
                <a:gd name="G38" fmla="+- G37 T2 T3"/>
                <a:gd name="G39" fmla="?: G2 G37 G38"/>
                <a:gd name="G40" fmla="cos 10800 G39"/>
                <a:gd name="G41" fmla="sin 10800 G39"/>
                <a:gd name="G42" fmla="cos 7349 G39"/>
                <a:gd name="G43" fmla="sin 7349 G39"/>
                <a:gd name="G44" fmla="+- G40 10800 0"/>
                <a:gd name="G45" fmla="+- G41 10800 0"/>
                <a:gd name="G46" fmla="+- G42 10800 0"/>
                <a:gd name="G47" fmla="+- G43 10800 0"/>
                <a:gd name="G48" fmla="+- G35 10800 0"/>
                <a:gd name="G49" fmla="+- G36 10800 0"/>
                <a:gd name="T4" fmla="*/ 21592 w 21600"/>
                <a:gd name="T5" fmla="*/ 11198 h 21600"/>
                <a:gd name="T6" fmla="*/ 17626 w 21600"/>
                <a:gd name="T7" fmla="*/ 4820 h 21600"/>
                <a:gd name="T8" fmla="*/ 18143 w 21600"/>
                <a:gd name="T9" fmla="*/ 11071 h 21600"/>
                <a:gd name="T10" fmla="*/ 20270 w 21600"/>
                <a:gd name="T11" fmla="*/ 20420 h 21600"/>
                <a:gd name="T12" fmla="*/ 14012 w 21600"/>
                <a:gd name="T13" fmla="*/ 20372 h 21600"/>
                <a:gd name="T14" fmla="*/ 14061 w 21600"/>
                <a:gd name="T15" fmla="*/ 14113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15955" y="16037"/>
                  </a:moveTo>
                  <a:cubicBezTo>
                    <a:pt x="17358" y="14655"/>
                    <a:pt x="18149" y="12769"/>
                    <a:pt x="18149" y="10800"/>
                  </a:cubicBezTo>
                  <a:cubicBezTo>
                    <a:pt x="18149" y="9018"/>
                    <a:pt x="17501" y="7297"/>
                    <a:pt x="16327" y="5957"/>
                  </a:cubicBezTo>
                  <a:lnTo>
                    <a:pt x="18923" y="3683"/>
                  </a:lnTo>
                  <a:cubicBezTo>
                    <a:pt x="20648" y="5652"/>
                    <a:pt x="21600" y="8181"/>
                    <a:pt x="21600" y="10800"/>
                  </a:cubicBezTo>
                  <a:cubicBezTo>
                    <a:pt x="21600" y="13693"/>
                    <a:pt x="20438" y="16466"/>
                    <a:pt x="18376" y="18496"/>
                  </a:cubicBezTo>
                  <a:lnTo>
                    <a:pt x="20270" y="20420"/>
                  </a:lnTo>
                  <a:lnTo>
                    <a:pt x="14012" y="20372"/>
                  </a:lnTo>
                  <a:lnTo>
                    <a:pt x="14061" y="14113"/>
                  </a:lnTo>
                  <a:lnTo>
                    <a:pt x="15955" y="16037"/>
                  </a:lnTo>
                  <a:close/>
                </a:path>
              </a:pathLst>
            </a:cu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0" scaled="1"/>
              <a:tileRect/>
            </a:gradFill>
            <a:ln>
              <a:noFill/>
            </a:ln>
            <a:effectLst/>
            <a:scene3d>
              <a:camera prst="legacyPerspectiveFront">
                <a:rot lat="20999999" lon="300000" rev="0"/>
              </a:camera>
              <a:lightRig rig="legacyNormal3" dir="r"/>
            </a:scene3d>
            <a:sp3d extrusionH="227000" prstMaterial="legacyPlastic">
              <a:bevelT w="13500" h="13500" prst="angle"/>
              <a:bevelB w="13500" h="13500" prst="angle"/>
              <a:extrusionClr>
                <a:schemeClr val="folHlink"/>
              </a:extrusionClr>
              <a:contourClr>
                <a:schemeClr val="folHlink"/>
              </a:contourClr>
            </a:sp3d>
            <a:extLst>
              <a:ext uri="{91240B29-F687-4F45-9708-019B960494DF}">
                <a14:hiddenLine xmlns:a14="http://schemas.microsoft.com/office/drawing/2010/main" w="9525">
                  <a:noFill/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ru-RU"/>
            </a:p>
          </p:txBody>
        </p:sp>
        <p:sp>
          <p:nvSpPr>
            <p:cNvPr id="71" name="AutoShape 77"/>
            <p:cNvSpPr>
              <a:spLocks noChangeArrowheads="1"/>
            </p:cNvSpPr>
            <p:nvPr/>
          </p:nvSpPr>
          <p:spPr bwMode="gray">
            <a:xfrm rot="30352628">
              <a:off x="1528" y="1125"/>
              <a:ext cx="2551" cy="2357"/>
            </a:xfrm>
            <a:custGeom>
              <a:avLst/>
              <a:gdLst>
                <a:gd name="G0" fmla="+- 2978742 0 0"/>
                <a:gd name="G1" fmla="+- -2534030 0 0"/>
                <a:gd name="G2" fmla="+- 2978742 0 -2534030"/>
                <a:gd name="G3" fmla="+- 10800 0 0"/>
                <a:gd name="G4" fmla="+- 0 0 2978742"/>
                <a:gd name="T0" fmla="*/ 360 256 1"/>
                <a:gd name="T1" fmla="*/ 0 256 1"/>
                <a:gd name="G5" fmla="+- G2 T0 T1"/>
                <a:gd name="G6" fmla="?: G2 G2 G5"/>
                <a:gd name="G7" fmla="+- 0 0 G6"/>
                <a:gd name="G8" fmla="+- 7349 0 0"/>
                <a:gd name="G9" fmla="+- 0 0 -2534030"/>
                <a:gd name="G10" fmla="+- 7349 0 2700"/>
                <a:gd name="G11" fmla="cos G10 2978742"/>
                <a:gd name="G12" fmla="sin G10 2978742"/>
                <a:gd name="G13" fmla="cos 13500 2978742"/>
                <a:gd name="G14" fmla="sin 13500 2978742"/>
                <a:gd name="G15" fmla="+- G11 10800 0"/>
                <a:gd name="G16" fmla="+- G12 10800 0"/>
                <a:gd name="G17" fmla="+- G13 10800 0"/>
                <a:gd name="G18" fmla="+- G14 10800 0"/>
                <a:gd name="G19" fmla="*/ 7349 1 2"/>
                <a:gd name="G20" fmla="+- G19 5400 0"/>
                <a:gd name="G21" fmla="cos G20 2978742"/>
                <a:gd name="G22" fmla="sin G20 2978742"/>
                <a:gd name="G23" fmla="+- G21 10800 0"/>
                <a:gd name="G24" fmla="+- G12 G23 G22"/>
                <a:gd name="G25" fmla="+- G22 G23 G11"/>
                <a:gd name="G26" fmla="cos 10800 2978742"/>
                <a:gd name="G27" fmla="sin 10800 2978742"/>
                <a:gd name="G28" fmla="cos 7349 2978742"/>
                <a:gd name="G29" fmla="sin 7349 2978742"/>
                <a:gd name="G30" fmla="+- G26 10800 0"/>
                <a:gd name="G31" fmla="+- G27 10800 0"/>
                <a:gd name="G32" fmla="+- G28 10800 0"/>
                <a:gd name="G33" fmla="+- G29 10800 0"/>
                <a:gd name="G34" fmla="+- G19 5400 0"/>
                <a:gd name="G35" fmla="cos G34 -2534030"/>
                <a:gd name="G36" fmla="sin G34 -2534030"/>
                <a:gd name="G37" fmla="+/ -2534030 2978742 2"/>
                <a:gd name="T2" fmla="*/ 180 256 1"/>
                <a:gd name="T3" fmla="*/ 0 256 1"/>
                <a:gd name="G38" fmla="+- G37 T2 T3"/>
                <a:gd name="G39" fmla="?: G2 G37 G38"/>
                <a:gd name="G40" fmla="cos 10800 G39"/>
                <a:gd name="G41" fmla="sin 10800 G39"/>
                <a:gd name="G42" fmla="cos 7349 G39"/>
                <a:gd name="G43" fmla="sin 7349 G39"/>
                <a:gd name="G44" fmla="+- G40 10800 0"/>
                <a:gd name="G45" fmla="+- G41 10800 0"/>
                <a:gd name="G46" fmla="+- G42 10800 0"/>
                <a:gd name="G47" fmla="+- G43 10800 0"/>
                <a:gd name="G48" fmla="+- G35 10800 0"/>
                <a:gd name="G49" fmla="+- G36 10800 0"/>
                <a:gd name="T4" fmla="*/ 21581 w 21600"/>
                <a:gd name="T5" fmla="*/ 11439 h 21600"/>
                <a:gd name="T6" fmla="*/ 17885 w 21600"/>
                <a:gd name="T7" fmla="*/ 5130 h 21600"/>
                <a:gd name="T8" fmla="*/ 18136 w 21600"/>
                <a:gd name="T9" fmla="*/ 11234 h 21600"/>
                <a:gd name="T10" fmla="*/ 20270 w 21600"/>
                <a:gd name="T11" fmla="*/ 20420 h 21600"/>
                <a:gd name="T12" fmla="*/ 14012 w 21600"/>
                <a:gd name="T13" fmla="*/ 20372 h 21600"/>
                <a:gd name="T14" fmla="*/ 14061 w 21600"/>
                <a:gd name="T15" fmla="*/ 14113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15955" y="16037"/>
                  </a:moveTo>
                  <a:cubicBezTo>
                    <a:pt x="17358" y="14655"/>
                    <a:pt x="18149" y="12769"/>
                    <a:pt x="18149" y="10800"/>
                  </a:cubicBezTo>
                  <a:cubicBezTo>
                    <a:pt x="18149" y="9130"/>
                    <a:pt x="17580" y="7511"/>
                    <a:pt x="16538" y="6208"/>
                  </a:cubicBezTo>
                  <a:lnTo>
                    <a:pt x="19232" y="4052"/>
                  </a:lnTo>
                  <a:cubicBezTo>
                    <a:pt x="20765" y="5967"/>
                    <a:pt x="21600" y="8347"/>
                    <a:pt x="21600" y="10800"/>
                  </a:cubicBezTo>
                  <a:cubicBezTo>
                    <a:pt x="21600" y="13693"/>
                    <a:pt x="20438" y="16466"/>
                    <a:pt x="18376" y="18496"/>
                  </a:cubicBezTo>
                  <a:lnTo>
                    <a:pt x="20270" y="20420"/>
                  </a:lnTo>
                  <a:lnTo>
                    <a:pt x="14012" y="20372"/>
                  </a:lnTo>
                  <a:lnTo>
                    <a:pt x="14061" y="14113"/>
                  </a:lnTo>
                  <a:lnTo>
                    <a:pt x="15955" y="16037"/>
                  </a:lnTo>
                  <a:close/>
                </a:path>
              </a:pathLst>
            </a:custGeom>
            <a:gradFill flip="none" rotWithShape="1">
              <a:gsLst>
                <a:gs pos="0">
                  <a:srgbClr val="FF0000">
                    <a:shade val="30000"/>
                    <a:satMod val="115000"/>
                  </a:srgbClr>
                </a:gs>
                <a:gs pos="50000">
                  <a:srgbClr val="FF0000">
                    <a:shade val="67500"/>
                    <a:satMod val="115000"/>
                  </a:srgbClr>
                </a:gs>
                <a:gs pos="100000">
                  <a:srgbClr val="FF0000">
                    <a:shade val="100000"/>
                    <a:satMod val="11500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  <a:effectLst/>
            <a:scene3d>
              <a:camera prst="legacyPerspectiveFront">
                <a:rot lat="20999999" lon="300000" rev="0"/>
              </a:camera>
              <a:lightRig rig="legacyNormal3" dir="r"/>
            </a:scene3d>
            <a:sp3d extrusionH="227000" prstMaterial="legacyPlastic">
              <a:bevelT w="13500" h="13500" prst="angle"/>
              <a:bevelB w="13500" h="13500" prst="angle"/>
              <a:extrusionClr>
                <a:schemeClr val="accent1"/>
              </a:extrusionClr>
              <a:contourClr>
                <a:schemeClr val="accent1"/>
              </a:contourClr>
            </a:sp3d>
            <a:extLst>
              <a:ext uri="{91240B29-F687-4F45-9708-019B960494DF}">
                <a14:hiddenLine xmlns:a14="http://schemas.microsoft.com/office/drawing/2010/main" w="9525">
                  <a:noFill/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ru-RU"/>
            </a:p>
          </p:txBody>
        </p:sp>
      </p:grpSp>
      <p:sp>
        <p:nvSpPr>
          <p:cNvPr id="81" name="Rectangle 82"/>
          <p:cNvSpPr>
            <a:spLocks noChangeArrowheads="1"/>
          </p:cNvSpPr>
          <p:nvPr/>
        </p:nvSpPr>
        <p:spPr bwMode="black">
          <a:xfrm>
            <a:off x="911596" y="1916832"/>
            <a:ext cx="1889125" cy="396875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rgbClr val="5F5F5F">
                <a:alpha val="5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altLang="ru-RU" sz="2000" dirty="0">
                <a:solidFill>
                  <a:schemeClr val="accent1"/>
                </a:solidFill>
              </a:rPr>
              <a:t> </a:t>
            </a:r>
          </a:p>
        </p:txBody>
      </p:sp>
      <p:grpSp>
        <p:nvGrpSpPr>
          <p:cNvPr id="7" name="Группа 6"/>
          <p:cNvGrpSpPr/>
          <p:nvPr/>
        </p:nvGrpSpPr>
        <p:grpSpPr>
          <a:xfrm>
            <a:off x="395536" y="2230012"/>
            <a:ext cx="2568587" cy="2021884"/>
            <a:chOff x="395536" y="2374028"/>
            <a:chExt cx="2568587" cy="2021884"/>
          </a:xfrm>
          <a:solidFill>
            <a:schemeClr val="accent5">
              <a:lumMod val="20000"/>
              <a:lumOff val="80000"/>
            </a:schemeClr>
          </a:solidFill>
        </p:grpSpPr>
        <p:sp>
          <p:nvSpPr>
            <p:cNvPr id="95" name="Line 88"/>
            <p:cNvSpPr>
              <a:spLocks noChangeShapeType="1"/>
            </p:cNvSpPr>
            <p:nvPr/>
          </p:nvSpPr>
          <p:spPr bwMode="auto">
            <a:xfrm>
              <a:off x="395536" y="2374028"/>
              <a:ext cx="2568587" cy="0"/>
            </a:xfrm>
            <a:prstGeom prst="line">
              <a:avLst/>
            </a:prstGeom>
            <a:grpFill/>
            <a:ln w="25400">
              <a:solidFill>
                <a:srgbClr val="FF0000"/>
              </a:solidFill>
              <a:round/>
              <a:headEnd/>
              <a:tailEnd type="none" w="med" len="med"/>
            </a:ln>
            <a:effectLst/>
            <a:scene3d>
              <a:camera prst="orthographicFront"/>
              <a:lightRig rig="threePt" dir="t"/>
            </a:scene3d>
            <a:sp3d>
              <a:bevelT/>
            </a:sp3d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02" name="Text Box 35"/>
            <p:cNvSpPr txBox="1">
              <a:spLocks noChangeArrowheads="1"/>
            </p:cNvSpPr>
            <p:nvPr/>
          </p:nvSpPr>
          <p:spPr bwMode="gray">
            <a:xfrm>
              <a:off x="406816" y="2456920"/>
              <a:ext cx="2556191" cy="1938992"/>
            </a:xfrm>
            <a:prstGeom prst="rect">
              <a:avLst/>
            </a:prstGeom>
            <a:grpFill/>
            <a:ln>
              <a:noFill/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/>
            </a:sp3d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lvl="0" algn="ctr"/>
              <a:r>
                <a:rPr lang="ru-RU" altLang="ru-RU" sz="2000" b="1" dirty="0" smtClean="0">
                  <a:solidFill>
                    <a:srgbClr val="002060"/>
                  </a:solidFill>
                  <a:cs typeface="Arial" panose="020B0604020202020204" pitchFamily="34" charset="0"/>
                </a:rPr>
                <a:t>Анализ достижения целей правового регулирования, заявленных при разработке проекта НПА</a:t>
              </a:r>
              <a:endParaRPr lang="en-US" altLang="ru-RU" sz="2000" b="1" dirty="0">
                <a:solidFill>
                  <a:srgbClr val="002060"/>
                </a:solidFill>
                <a:cs typeface="Arial" panose="020B0604020202020204" pitchFamily="34" charset="0"/>
              </a:endParaRPr>
            </a:p>
          </p:txBody>
        </p:sp>
      </p:grpSp>
      <p:grpSp>
        <p:nvGrpSpPr>
          <p:cNvPr id="8" name="Группа 7"/>
          <p:cNvGrpSpPr/>
          <p:nvPr/>
        </p:nvGrpSpPr>
        <p:grpSpPr>
          <a:xfrm>
            <a:off x="6253656" y="2245471"/>
            <a:ext cx="2658295" cy="2013337"/>
            <a:chOff x="6034242" y="2389487"/>
            <a:chExt cx="2877710" cy="2013337"/>
          </a:xfrm>
          <a:solidFill>
            <a:schemeClr val="accent5">
              <a:lumMod val="20000"/>
              <a:lumOff val="80000"/>
            </a:schemeClr>
          </a:solidFill>
        </p:grpSpPr>
        <p:sp>
          <p:nvSpPr>
            <p:cNvPr id="101" name="Line 90"/>
            <p:cNvSpPr>
              <a:spLocks noChangeShapeType="1"/>
            </p:cNvSpPr>
            <p:nvPr/>
          </p:nvSpPr>
          <p:spPr bwMode="auto">
            <a:xfrm flipH="1" flipV="1">
              <a:off x="6034242" y="2389487"/>
              <a:ext cx="2877710" cy="0"/>
            </a:xfrm>
            <a:prstGeom prst="line">
              <a:avLst/>
            </a:prstGeom>
            <a:grpFill/>
            <a:ln w="25400">
              <a:solidFill>
                <a:srgbClr val="0070C0"/>
              </a:solidFill>
              <a:round/>
              <a:headEnd/>
              <a:tailEnd type="none" w="med" len="med"/>
            </a:ln>
            <a:effectLst/>
            <a:scene3d>
              <a:camera prst="orthographicFront"/>
              <a:lightRig rig="threePt" dir="t"/>
            </a:scene3d>
            <a:sp3d>
              <a:bevelT/>
            </a:sp3d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03" name="Text Box 35"/>
            <p:cNvSpPr txBox="1">
              <a:spLocks noChangeArrowheads="1"/>
            </p:cNvSpPr>
            <p:nvPr/>
          </p:nvSpPr>
          <p:spPr bwMode="gray">
            <a:xfrm>
              <a:off x="6034242" y="2463832"/>
              <a:ext cx="2877710" cy="1938992"/>
            </a:xfrm>
            <a:prstGeom prst="rect">
              <a:avLst/>
            </a:prstGeom>
            <a:grpFill/>
            <a:ln>
              <a:noFill/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/>
            </a:sp3d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lvl="0" algn="ctr"/>
              <a:r>
                <a:rPr lang="ru-RU" altLang="ru-RU" sz="2000" b="1" dirty="0" smtClean="0">
                  <a:solidFill>
                    <a:srgbClr val="002060"/>
                  </a:solidFill>
                  <a:cs typeface="Arial" panose="020B0604020202020204" pitchFamily="34" charset="0"/>
                </a:rPr>
                <a:t>Определение </a:t>
              </a:r>
              <a:r>
                <a:rPr lang="ru-RU" altLang="ru-RU" sz="2000" b="1" dirty="0">
                  <a:solidFill>
                    <a:srgbClr val="002060"/>
                  </a:solidFill>
                  <a:cs typeface="Arial" panose="020B0604020202020204" pitchFamily="34" charset="0"/>
                </a:rPr>
                <a:t>и оценка фактических положительных и отрицательных последствий </a:t>
              </a:r>
              <a:endParaRPr lang="ru-RU" altLang="ru-RU" sz="2000" b="1" dirty="0" smtClean="0">
                <a:solidFill>
                  <a:srgbClr val="002060"/>
                </a:solidFill>
                <a:cs typeface="Arial" panose="020B0604020202020204" pitchFamily="34" charset="0"/>
              </a:endParaRPr>
            </a:p>
            <a:p>
              <a:pPr lvl="0" algn="ctr"/>
              <a:r>
                <a:rPr lang="ru-RU" altLang="ru-RU" sz="2000" b="1" dirty="0" smtClean="0">
                  <a:solidFill>
                    <a:srgbClr val="002060"/>
                  </a:solidFill>
                  <a:cs typeface="Arial" panose="020B0604020202020204" pitchFamily="34" charset="0"/>
                </a:rPr>
                <a:t>принятия НПА</a:t>
              </a:r>
              <a:endParaRPr lang="en-US" altLang="ru-RU" sz="2000" b="1" dirty="0">
                <a:solidFill>
                  <a:srgbClr val="002060"/>
                </a:solidFill>
                <a:cs typeface="Arial" panose="020B0604020202020204" pitchFamily="34" charset="0"/>
              </a:endParaRPr>
            </a:p>
          </p:txBody>
        </p:sp>
      </p:grpSp>
      <p:grpSp>
        <p:nvGrpSpPr>
          <p:cNvPr id="12" name="Группа 11"/>
          <p:cNvGrpSpPr/>
          <p:nvPr/>
        </p:nvGrpSpPr>
        <p:grpSpPr>
          <a:xfrm>
            <a:off x="1573407" y="4959548"/>
            <a:ext cx="6310961" cy="1642401"/>
            <a:chOff x="1573407" y="5103564"/>
            <a:chExt cx="6310961" cy="1642401"/>
          </a:xfrm>
          <a:solidFill>
            <a:schemeClr val="accent5">
              <a:lumMod val="20000"/>
              <a:lumOff val="80000"/>
            </a:schemeClr>
          </a:solidFill>
        </p:grpSpPr>
        <p:sp>
          <p:nvSpPr>
            <p:cNvPr id="96" name="Line 89"/>
            <p:cNvSpPr>
              <a:spLocks noChangeShapeType="1"/>
            </p:cNvSpPr>
            <p:nvPr/>
          </p:nvSpPr>
          <p:spPr bwMode="auto">
            <a:xfrm flipH="1">
              <a:off x="1573407" y="5103564"/>
              <a:ext cx="6310961" cy="0"/>
            </a:xfrm>
            <a:prstGeom prst="line">
              <a:avLst/>
            </a:prstGeom>
            <a:grpFill/>
            <a:ln w="25400">
              <a:solidFill>
                <a:srgbClr val="00B0F0"/>
              </a:solidFill>
              <a:round/>
              <a:headEnd/>
              <a:tailEnd type="none" w="med" len="med"/>
            </a:ln>
            <a:effectLst/>
            <a:scene3d>
              <a:camera prst="orthographicFront"/>
              <a:lightRig rig="threePt" dir="t"/>
            </a:scene3d>
            <a:sp3d>
              <a:bevelT/>
            </a:sp3d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04" name="Text Box 35"/>
            <p:cNvSpPr txBox="1">
              <a:spLocks noChangeArrowheads="1"/>
            </p:cNvSpPr>
            <p:nvPr/>
          </p:nvSpPr>
          <p:spPr bwMode="gray">
            <a:xfrm>
              <a:off x="1573407" y="5191693"/>
              <a:ext cx="6310961" cy="1554272"/>
            </a:xfrm>
            <a:prstGeom prst="rect">
              <a:avLst/>
            </a:prstGeom>
            <a:grpFill/>
            <a:ln>
              <a:noFill/>
            </a:ln>
            <a:effectLst>
              <a:glow rad="88900">
                <a:schemeClr val="bg1">
                  <a:alpha val="16000"/>
                </a:schemeClr>
              </a:glow>
              <a:outerShdw blurRad="50800" dist="38100" dir="8100000" algn="tr" rotWithShape="0">
                <a:prstClr val="black">
                  <a:alpha val="40000"/>
                </a:prstClr>
              </a:outerShdw>
              <a:softEdge rad="63500"/>
            </a:effectLst>
            <a:scene3d>
              <a:camera prst="orthographicFront"/>
              <a:lightRig rig="threePt" dir="t"/>
            </a:scene3d>
            <a:sp3d>
              <a:bevelT/>
            </a:sp3d>
            <a:extLst/>
          </p:spPr>
          <p:txBody>
            <a:bodyPr wrap="square">
              <a:spAutoFit/>
            </a:bodyPr>
            <a:lstStyle/>
            <a:p>
              <a:pPr lvl="0" algn="ctr"/>
              <a:r>
                <a:rPr lang="ru-RU" altLang="ru-RU" sz="1900" b="1" dirty="0" smtClean="0">
                  <a:solidFill>
                    <a:srgbClr val="002060"/>
                  </a:solidFill>
                  <a:cs typeface="Arial" panose="020B0604020202020204" pitchFamily="34" charset="0"/>
                </a:rPr>
                <a:t>Выявление </a:t>
              </a:r>
              <a:r>
                <a:rPr lang="ru-RU" altLang="ru-RU" sz="1900" b="1" dirty="0">
                  <a:solidFill>
                    <a:srgbClr val="002060"/>
                  </a:solidFill>
                  <a:cs typeface="Arial" panose="020B0604020202020204" pitchFamily="34" charset="0"/>
                </a:rPr>
                <a:t>положений, необоснованно затрудняющих ведение предпринимательской </a:t>
              </a:r>
              <a:r>
                <a:rPr lang="ru-RU" altLang="ru-RU" sz="1900" b="1" dirty="0" smtClean="0">
                  <a:solidFill>
                    <a:srgbClr val="002060"/>
                  </a:solidFill>
                  <a:cs typeface="Arial" panose="020B0604020202020204" pitchFamily="34" charset="0"/>
                </a:rPr>
                <a:t>и </a:t>
              </a:r>
              <a:r>
                <a:rPr lang="ru-RU" altLang="ru-RU" sz="1900" b="1" dirty="0">
                  <a:solidFill>
                    <a:srgbClr val="002060"/>
                  </a:solidFill>
                  <a:cs typeface="Arial" panose="020B0604020202020204" pitchFamily="34" charset="0"/>
                </a:rPr>
                <a:t>инвестиционной деятельности </a:t>
              </a:r>
              <a:r>
                <a:rPr lang="ru-RU" altLang="ru-RU" sz="1900" b="1" dirty="0" smtClean="0">
                  <a:solidFill>
                    <a:srgbClr val="002060"/>
                  </a:solidFill>
                  <a:cs typeface="Arial" panose="020B0604020202020204" pitchFamily="34" charset="0"/>
                </a:rPr>
                <a:t>или </a:t>
              </a:r>
              <a:r>
                <a:rPr lang="ru-RU" altLang="ru-RU" sz="1900" b="1" dirty="0">
                  <a:solidFill>
                    <a:srgbClr val="002060"/>
                  </a:solidFill>
                  <a:cs typeface="Arial" panose="020B0604020202020204" pitchFamily="34" charset="0"/>
                </a:rPr>
                <a:t>приводящих к возникновению необоснованных расходов субъектов </a:t>
              </a:r>
              <a:r>
                <a:rPr lang="ru-RU" altLang="ru-RU" sz="1900" b="1" dirty="0" smtClean="0">
                  <a:solidFill>
                    <a:srgbClr val="002060"/>
                  </a:solidFill>
                  <a:cs typeface="Arial" panose="020B0604020202020204" pitchFamily="34" charset="0"/>
                </a:rPr>
                <a:t>предпринимательства и бюджета города</a:t>
              </a:r>
              <a:endParaRPr lang="en-US" altLang="ru-RU" sz="1900" b="1" dirty="0">
                <a:solidFill>
                  <a:srgbClr val="002060"/>
                </a:solidFill>
                <a:cs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5991023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16" presetClass="entr" presetSubtype="21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7000"/>
                            </p:stCondLst>
                            <p:childTnLst>
                              <p:par>
                                <p:cTn id="19" presetID="16" presetClass="entr" presetSubtype="21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9500"/>
                            </p:stCondLst>
                            <p:childTnLst>
                              <p:par>
                                <p:cTn id="23" presetID="16" presetClass="entr" presetSubtype="21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2000"/>
                            </p:stCondLst>
                            <p:childTnLst>
                              <p:par>
                                <p:cTn id="27" presetID="21" presetClass="entr" presetSubtype="1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9" dur="225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3000" y="1052736"/>
            <a:ext cx="6676967" cy="2324574"/>
          </a:xfrm>
        </p:spPr>
        <p:txBody>
          <a:bodyPr/>
          <a:lstStyle/>
          <a:p>
            <a:endParaRPr lang="ru-RU" sz="1600"/>
          </a:p>
        </p:txBody>
      </p:sp>
      <p:pic>
        <p:nvPicPr>
          <p:cNvPr id="2050" name="Picture 2" descr="C:\Users\днс\Desktop\618b6fa5b9ac0e7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5300"/>
                    </a14:imgEffect>
                  </a14:imgLayer>
                </a14:imgProps>
              </a:ext>
            </a:extLst>
          </a:blip>
          <a:srcRect r="16667"/>
          <a:stretch>
            <a:fillRect/>
          </a:stretch>
        </p:blipFill>
        <p:spPr bwMode="auto">
          <a:xfrm>
            <a:off x="-10681" y="-27384"/>
            <a:ext cx="9154681" cy="6885384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0" y="200894"/>
            <a:ext cx="9144000" cy="829394"/>
          </a:xfrm>
          <a:prstGeom prst="rect">
            <a:avLst/>
          </a:prstGeom>
          <a:solidFill>
            <a:srgbClr val="0000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     </a:t>
            </a:r>
            <a:r>
              <a:rPr kumimoji="0" lang="ru-RU" sz="3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ПОРТАЛ ПРОЕКТОВ НПА ХМАО-ЮГРЫ</a:t>
            </a:r>
            <a:endParaRPr kumimoji="0" lang="ru-RU" sz="32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20" r="8420"/>
          <a:stretch/>
        </p:blipFill>
        <p:spPr>
          <a:xfrm>
            <a:off x="323528" y="267397"/>
            <a:ext cx="533317" cy="64132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6" name="Прямоугольник 5"/>
          <p:cNvSpPr/>
          <p:nvPr/>
        </p:nvSpPr>
        <p:spPr>
          <a:xfrm>
            <a:off x="1979712" y="908720"/>
            <a:ext cx="552010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http://regulation.admhmao.ru 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6087" y="1464115"/>
            <a:ext cx="7647349" cy="53246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5930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25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3000" y="1052736"/>
            <a:ext cx="6676967" cy="2324574"/>
          </a:xfrm>
        </p:spPr>
        <p:txBody>
          <a:bodyPr/>
          <a:lstStyle/>
          <a:p>
            <a:endParaRPr lang="ru-RU" sz="1600"/>
          </a:p>
        </p:txBody>
      </p:sp>
      <p:pic>
        <p:nvPicPr>
          <p:cNvPr id="2050" name="Picture 2" descr="C:\Users\днс\Desktop\618b6fa5b9ac0e7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5300"/>
                    </a14:imgEffect>
                  </a14:imgLayer>
                </a14:imgProps>
              </a:ext>
            </a:extLst>
          </a:blip>
          <a:srcRect r="16667"/>
          <a:stretch>
            <a:fillRect/>
          </a:stretch>
        </p:blipFill>
        <p:spPr bwMode="auto">
          <a:xfrm>
            <a:off x="-10681" y="-27384"/>
            <a:ext cx="9154681" cy="6885384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0" y="200894"/>
            <a:ext cx="9144000" cy="829394"/>
          </a:xfrm>
          <a:prstGeom prst="rect">
            <a:avLst/>
          </a:prstGeom>
          <a:solidFill>
            <a:srgbClr val="0000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     </a:t>
            </a:r>
            <a:r>
              <a:rPr kumimoji="0" lang="ru-RU" sz="3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ПОРТАЛ ПРОЕКТОВ НПА ХМАО-ЮГРЫ</a:t>
            </a:r>
            <a:endParaRPr kumimoji="0" lang="ru-RU" sz="32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20" r="8420"/>
          <a:stretch/>
        </p:blipFill>
        <p:spPr>
          <a:xfrm>
            <a:off x="323528" y="267397"/>
            <a:ext cx="533317" cy="64132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6" name="Прямоугольник 5"/>
          <p:cNvSpPr/>
          <p:nvPr/>
        </p:nvSpPr>
        <p:spPr>
          <a:xfrm>
            <a:off x="1979712" y="908720"/>
            <a:ext cx="552010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http://regulation.admhmao.ru 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4084" y="1433911"/>
            <a:ext cx="7162332" cy="53074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51783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75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3000" y="1052736"/>
            <a:ext cx="6676967" cy="2324574"/>
          </a:xfrm>
        </p:spPr>
        <p:txBody>
          <a:bodyPr/>
          <a:lstStyle/>
          <a:p>
            <a:endParaRPr lang="ru-RU" sz="1600"/>
          </a:p>
        </p:txBody>
      </p:sp>
      <p:pic>
        <p:nvPicPr>
          <p:cNvPr id="2050" name="Picture 2" descr="C:\Users\днс\Desktop\618b6fa5b9ac0e7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5300"/>
                    </a14:imgEffect>
                  </a14:imgLayer>
                </a14:imgProps>
              </a:ext>
            </a:extLst>
          </a:blip>
          <a:srcRect r="16667"/>
          <a:stretch>
            <a:fillRect/>
          </a:stretch>
        </p:blipFill>
        <p:spPr bwMode="auto">
          <a:xfrm>
            <a:off x="-10681" y="-27384"/>
            <a:ext cx="9154681" cy="6885384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0" y="200894"/>
            <a:ext cx="9144000" cy="829394"/>
          </a:xfrm>
          <a:prstGeom prst="rect">
            <a:avLst/>
          </a:prstGeom>
          <a:solidFill>
            <a:srgbClr val="0000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     </a:t>
            </a:r>
            <a:r>
              <a:rPr kumimoji="0" lang="ru-RU" sz="3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ПОРТАЛ ПРОЕКТОВ НПА ХМАО-ЮГРЫ</a:t>
            </a:r>
            <a:endParaRPr kumimoji="0" lang="ru-RU" sz="32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20" r="8420"/>
          <a:stretch/>
        </p:blipFill>
        <p:spPr>
          <a:xfrm>
            <a:off x="323528" y="267397"/>
            <a:ext cx="533317" cy="64132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6" name="Прямоугольник 5"/>
          <p:cNvSpPr/>
          <p:nvPr/>
        </p:nvSpPr>
        <p:spPr>
          <a:xfrm>
            <a:off x="1979712" y="908720"/>
            <a:ext cx="552010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http://regulation.admhmao.ru </a:t>
            </a:r>
          </a:p>
        </p:txBody>
      </p:sp>
      <p:grpSp>
        <p:nvGrpSpPr>
          <p:cNvPr id="7" name="Группа 6"/>
          <p:cNvGrpSpPr/>
          <p:nvPr/>
        </p:nvGrpSpPr>
        <p:grpSpPr>
          <a:xfrm>
            <a:off x="973514" y="1412776"/>
            <a:ext cx="7015937" cy="5309988"/>
            <a:chOff x="973514" y="1412776"/>
            <a:chExt cx="7015937" cy="5309988"/>
          </a:xfrm>
        </p:grpSpPr>
        <p:pic>
          <p:nvPicPr>
            <p:cNvPr id="3" name="Рисунок 2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73514" y="1412776"/>
              <a:ext cx="7015937" cy="5309988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sp>
          <p:nvSpPr>
            <p:cNvPr id="4" name="Прямоугольник 3"/>
            <p:cNvSpPr/>
            <p:nvPr/>
          </p:nvSpPr>
          <p:spPr>
            <a:xfrm>
              <a:off x="1259632" y="1412776"/>
              <a:ext cx="864096" cy="341436"/>
            </a:xfrm>
            <a:prstGeom prst="rect">
              <a:avLst/>
            </a:prstGeom>
            <a:noFill/>
            <a:ln w="28575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cxnSp>
          <p:nvCxnSpPr>
            <p:cNvPr id="8" name="Прямая со стрелкой 7"/>
            <p:cNvCxnSpPr/>
            <p:nvPr/>
          </p:nvCxnSpPr>
          <p:spPr>
            <a:xfrm flipH="1" flipV="1">
              <a:off x="1702695" y="1824535"/>
              <a:ext cx="277017" cy="1244425"/>
            </a:xfrm>
            <a:prstGeom prst="straightConnector1">
              <a:avLst/>
            </a:prstGeom>
            <a:ln w="28575">
              <a:solidFill>
                <a:srgbClr val="FD414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2377085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75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3000" y="1052736"/>
            <a:ext cx="6676967" cy="2324574"/>
          </a:xfrm>
        </p:spPr>
        <p:txBody>
          <a:bodyPr/>
          <a:lstStyle/>
          <a:p>
            <a:endParaRPr lang="ru-RU" sz="1600"/>
          </a:p>
        </p:txBody>
      </p:sp>
      <p:pic>
        <p:nvPicPr>
          <p:cNvPr id="2050" name="Picture 2" descr="C:\Users\днс\Desktop\618b6fa5b9ac0e7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5300"/>
                    </a14:imgEffect>
                  </a14:imgLayer>
                </a14:imgProps>
              </a:ext>
            </a:extLst>
          </a:blip>
          <a:srcRect r="16667"/>
          <a:stretch>
            <a:fillRect/>
          </a:stretch>
        </p:blipFill>
        <p:spPr bwMode="auto">
          <a:xfrm>
            <a:off x="-10681" y="-27384"/>
            <a:ext cx="9154681" cy="6885384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0" y="200894"/>
            <a:ext cx="9144000" cy="829394"/>
          </a:xfrm>
          <a:prstGeom prst="rect">
            <a:avLst/>
          </a:prstGeom>
          <a:solidFill>
            <a:srgbClr val="0000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     </a:t>
            </a:r>
            <a:r>
              <a:rPr kumimoji="0" lang="ru-RU" sz="3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ПОРТАЛ ПРОЕКТОВ НПА ХМАО-ЮГРЫ</a:t>
            </a:r>
            <a:endParaRPr kumimoji="0" lang="ru-RU" sz="32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20" r="8420"/>
          <a:stretch/>
        </p:blipFill>
        <p:spPr>
          <a:xfrm>
            <a:off x="323528" y="267397"/>
            <a:ext cx="533317" cy="64132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6" name="Прямоугольник 5"/>
          <p:cNvSpPr/>
          <p:nvPr/>
        </p:nvSpPr>
        <p:spPr>
          <a:xfrm>
            <a:off x="1979712" y="908720"/>
            <a:ext cx="552010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http://regulation.admhmao.ru </a:t>
            </a:r>
          </a:p>
        </p:txBody>
      </p:sp>
      <p:grpSp>
        <p:nvGrpSpPr>
          <p:cNvPr id="13" name="Группа 12"/>
          <p:cNvGrpSpPr/>
          <p:nvPr/>
        </p:nvGrpSpPr>
        <p:grpSpPr>
          <a:xfrm>
            <a:off x="107504" y="1462559"/>
            <a:ext cx="4464496" cy="3987124"/>
            <a:chOff x="107504" y="1462559"/>
            <a:chExt cx="4464496" cy="3987124"/>
          </a:xfrm>
        </p:grpSpPr>
        <p:pic>
          <p:nvPicPr>
            <p:cNvPr id="4" name="Рисунок 3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7504" y="1485007"/>
              <a:ext cx="4464496" cy="3964676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sp>
          <p:nvSpPr>
            <p:cNvPr id="9" name="Прямоугольник 8"/>
            <p:cNvSpPr/>
            <p:nvPr/>
          </p:nvSpPr>
          <p:spPr>
            <a:xfrm>
              <a:off x="2771800" y="1462559"/>
              <a:ext cx="432048" cy="216024"/>
            </a:xfrm>
            <a:prstGeom prst="rect">
              <a:avLst/>
            </a:prstGeom>
            <a:noFill/>
            <a:ln w="28575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cxnSp>
          <p:nvCxnSpPr>
            <p:cNvPr id="11" name="Прямая со стрелкой 10"/>
            <p:cNvCxnSpPr/>
            <p:nvPr/>
          </p:nvCxnSpPr>
          <p:spPr>
            <a:xfrm flipV="1">
              <a:off x="2176709" y="1678583"/>
              <a:ext cx="523083" cy="660806"/>
            </a:xfrm>
            <a:prstGeom prst="straightConnector1">
              <a:avLst/>
            </a:prstGeom>
            <a:ln w="28575">
              <a:solidFill>
                <a:srgbClr val="FD414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7" name="Рисунок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6797" y="2924944"/>
            <a:ext cx="5669309" cy="372033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1365407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750"/>
                            </p:stCondLst>
                            <p:childTnLst>
                              <p:par>
                                <p:cTn id="1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250"/>
                            </p:stCondLst>
                            <p:childTnLst>
                              <p:par>
                                <p:cTn id="19" presetID="53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3000" y="1052736"/>
            <a:ext cx="6676967" cy="2324574"/>
          </a:xfrm>
        </p:spPr>
        <p:txBody>
          <a:bodyPr/>
          <a:lstStyle/>
          <a:p>
            <a:endParaRPr lang="ru-RU" sz="1600"/>
          </a:p>
        </p:txBody>
      </p:sp>
      <p:pic>
        <p:nvPicPr>
          <p:cNvPr id="2050" name="Picture 2" descr="C:\Users\днс\Desktop\618b6fa5b9ac0e7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5300"/>
                    </a14:imgEffect>
                  </a14:imgLayer>
                </a14:imgProps>
              </a:ext>
            </a:extLst>
          </a:blip>
          <a:srcRect r="16667"/>
          <a:stretch>
            <a:fillRect/>
          </a:stretch>
        </p:blipFill>
        <p:spPr bwMode="auto">
          <a:xfrm>
            <a:off x="-10681" y="-27384"/>
            <a:ext cx="9154681" cy="6885384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0" y="200894"/>
            <a:ext cx="9144000" cy="829394"/>
          </a:xfrm>
          <a:prstGeom prst="rect">
            <a:avLst/>
          </a:prstGeom>
          <a:solidFill>
            <a:srgbClr val="0000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     </a:t>
            </a:r>
            <a:r>
              <a:rPr kumimoji="0" lang="ru-RU" sz="3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ПОРТАЛ ПРОЕКТОВ НПА ХМАО-ЮГРЫ</a:t>
            </a:r>
            <a:endParaRPr kumimoji="0" lang="ru-RU" sz="32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20" r="8420"/>
          <a:stretch/>
        </p:blipFill>
        <p:spPr>
          <a:xfrm>
            <a:off x="323528" y="267397"/>
            <a:ext cx="533317" cy="64132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6" name="Прямоугольник 5"/>
          <p:cNvSpPr/>
          <p:nvPr/>
        </p:nvSpPr>
        <p:spPr>
          <a:xfrm>
            <a:off x="1979712" y="908720"/>
            <a:ext cx="552010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http://regulation.admhmao.ru </a:t>
            </a: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394" y="1495539"/>
            <a:ext cx="6931232" cy="2947500"/>
          </a:xfrm>
          <a:prstGeom prst="rect">
            <a:avLst/>
          </a:prstGeom>
        </p:spPr>
      </p:pic>
      <p:sp>
        <p:nvSpPr>
          <p:cNvPr id="7" name="Стрелка влево 6"/>
          <p:cNvSpPr/>
          <p:nvPr/>
        </p:nvSpPr>
        <p:spPr>
          <a:xfrm rot="1871279">
            <a:off x="6739156" y="2061891"/>
            <a:ext cx="854758" cy="163501"/>
          </a:xfrm>
          <a:prstGeom prst="leftArrow">
            <a:avLst>
              <a:gd name="adj1" fmla="val 50000"/>
              <a:gd name="adj2" fmla="val 93937"/>
            </a:avLst>
          </a:prstGeom>
          <a:solidFill>
            <a:srgbClr val="FF0000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Text Box 35"/>
          <p:cNvSpPr txBox="1">
            <a:spLocks noChangeArrowheads="1"/>
          </p:cNvSpPr>
          <p:nvPr/>
        </p:nvSpPr>
        <p:spPr bwMode="gray">
          <a:xfrm>
            <a:off x="7332829" y="2276872"/>
            <a:ext cx="1631659" cy="707886"/>
          </a:xfrm>
          <a:prstGeom prst="rect">
            <a:avLst/>
          </a:prstGeom>
          <a:solidFill>
            <a:schemeClr val="bg1"/>
          </a:solidFill>
          <a:ln w="15875">
            <a:solidFill>
              <a:srgbClr val="FF0000"/>
            </a:solidFill>
          </a:ln>
          <a:effectLst/>
          <a:scene3d>
            <a:camera prst="orthographicFront"/>
            <a:lightRig rig="threePt" dir="t"/>
          </a:scene3d>
          <a:sp3d>
            <a:bevelT/>
          </a:sp3d>
          <a:extLst/>
        </p:spPr>
        <p:txBody>
          <a:bodyPr wrap="square">
            <a:spAutoFit/>
          </a:bodyPr>
          <a:lstStyle/>
          <a:p>
            <a:pPr lvl="0" algn="ctr"/>
            <a:r>
              <a:rPr lang="ru-RU" altLang="ru-RU" sz="2000" b="1" dirty="0" smtClean="0">
                <a:solidFill>
                  <a:schemeClr val="accent5">
                    <a:lumMod val="50000"/>
                  </a:schemeClr>
                </a:solidFill>
                <a:cs typeface="Arial" panose="020B0604020202020204" pitchFamily="34" charset="0"/>
              </a:rPr>
              <a:t>Процедура регистрации</a:t>
            </a:r>
            <a:endParaRPr lang="en-US" altLang="ru-RU" sz="2000" b="1" dirty="0">
              <a:solidFill>
                <a:schemeClr val="accent5">
                  <a:lumMod val="50000"/>
                </a:schemeClr>
              </a:solidFill>
              <a:cs typeface="Arial" panose="020B0604020202020204" pitchFamily="34" charset="0"/>
            </a:endParaRPr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071"/>
          <a:stretch/>
        </p:blipFill>
        <p:spPr>
          <a:xfrm>
            <a:off x="2195736" y="2254016"/>
            <a:ext cx="4718465" cy="45459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01486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75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250"/>
                            </p:stCondLst>
                            <p:childTnLst>
                              <p:par>
                                <p:cTn id="2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4250"/>
                            </p:stCondLst>
                            <p:childTnLst>
                              <p:par>
                                <p:cTn id="24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  <p:bldP spid="7" grpId="0" animBg="1"/>
      <p:bldP spid="8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3000" y="1052736"/>
            <a:ext cx="6676967" cy="2324574"/>
          </a:xfrm>
        </p:spPr>
        <p:txBody>
          <a:bodyPr/>
          <a:lstStyle/>
          <a:p>
            <a:endParaRPr lang="ru-RU" sz="1600"/>
          </a:p>
        </p:txBody>
      </p:sp>
      <p:pic>
        <p:nvPicPr>
          <p:cNvPr id="2050" name="Picture 2" descr="C:\Users\днс\Desktop\618b6fa5b9ac0e7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5300"/>
                    </a14:imgEffect>
                  </a14:imgLayer>
                </a14:imgProps>
              </a:ext>
            </a:extLst>
          </a:blip>
          <a:srcRect r="16667"/>
          <a:stretch>
            <a:fillRect/>
          </a:stretch>
        </p:blipFill>
        <p:spPr bwMode="auto">
          <a:xfrm>
            <a:off x="-10681" y="-27384"/>
            <a:ext cx="9154681" cy="6885384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0" y="200894"/>
            <a:ext cx="9144000" cy="829394"/>
          </a:xfrm>
          <a:prstGeom prst="rect">
            <a:avLst/>
          </a:prstGeom>
          <a:solidFill>
            <a:srgbClr val="0000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     </a:t>
            </a:r>
            <a:r>
              <a:rPr kumimoji="0" lang="ru-RU" sz="3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ПОРТАЛ ПРОЕКТОВ НПА ХМАО-ЮГРЫ</a:t>
            </a:r>
            <a:endParaRPr kumimoji="0" lang="ru-RU" sz="32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20" r="8420"/>
          <a:stretch/>
        </p:blipFill>
        <p:spPr>
          <a:xfrm>
            <a:off x="323528" y="267397"/>
            <a:ext cx="533317" cy="64132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6" name="Прямоугольник 5"/>
          <p:cNvSpPr/>
          <p:nvPr/>
        </p:nvSpPr>
        <p:spPr>
          <a:xfrm>
            <a:off x="1979712" y="908720"/>
            <a:ext cx="552010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http://regulation.admhmao.ru 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1695" y="1459912"/>
            <a:ext cx="6596134" cy="330365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379" y="3302310"/>
            <a:ext cx="3312368" cy="3311490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52208" y="3377311"/>
            <a:ext cx="3610395" cy="3236490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14" name="Стрелка влево 13"/>
          <p:cNvSpPr/>
          <p:nvPr/>
        </p:nvSpPr>
        <p:spPr>
          <a:xfrm rot="19348961">
            <a:off x="5945764" y="2336714"/>
            <a:ext cx="972648" cy="112280"/>
          </a:xfrm>
          <a:prstGeom prst="leftArrow">
            <a:avLst>
              <a:gd name="adj1" fmla="val 50000"/>
              <a:gd name="adj2" fmla="val 83252"/>
            </a:avLst>
          </a:prstGeom>
          <a:solidFill>
            <a:srgbClr val="FF0000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  <a:softEdge rad="38100"/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381745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250"/>
                            </p:stCondLst>
                            <p:childTnLst>
                              <p:par>
                                <p:cTn id="13" presetID="53" presetClass="entr" presetSubtype="16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500"/>
                            </p:stCondLst>
                            <p:childTnLst>
                              <p:par>
                                <p:cTn id="1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22" presetClass="entr" presetSubtype="1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250"/>
                            </p:stCondLst>
                            <p:childTnLst>
                              <p:par>
                                <p:cTn id="2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  <p:bldP spid="1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050" name="Picture 2" descr="C:\Users\днс\Desktop\618b6fa5b9ac0e7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5300"/>
                    </a14:imgEffect>
                  </a14:imgLayer>
                </a14:imgProps>
              </a:ext>
            </a:extLst>
          </a:blip>
          <a:srcRect r="16667"/>
          <a:stretch>
            <a:fillRect/>
          </a:stretch>
        </p:blipFill>
        <p:spPr bwMode="auto">
          <a:xfrm>
            <a:off x="0" y="-24"/>
            <a:ext cx="9144001" cy="6858024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0" y="200894"/>
            <a:ext cx="9144000" cy="829394"/>
          </a:xfrm>
          <a:prstGeom prst="rect">
            <a:avLst/>
          </a:prstGeom>
          <a:solidFill>
            <a:srgbClr val="0000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      ПОРТАЛ </a:t>
            </a:r>
            <a:r>
              <a:rPr lang="ru-RU" sz="32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ПРОЕКТОВ НПА ХМАО-ЮГРЫ</a:t>
            </a:r>
            <a:endParaRPr lang="ru-RU" sz="4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20" r="8420"/>
          <a:stretch/>
        </p:blipFill>
        <p:spPr>
          <a:xfrm>
            <a:off x="323528" y="267397"/>
            <a:ext cx="533317" cy="64132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20" name="Прямоугольник 19"/>
          <p:cNvSpPr/>
          <p:nvPr/>
        </p:nvSpPr>
        <p:spPr>
          <a:xfrm>
            <a:off x="1979712" y="908720"/>
            <a:ext cx="552010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http://regulation.admhmao.ru </a:t>
            </a:r>
          </a:p>
        </p:txBody>
      </p:sp>
      <p:pic>
        <p:nvPicPr>
          <p:cNvPr id="21" name="Рисунок 20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1105"/>
          <a:stretch/>
        </p:blipFill>
        <p:spPr>
          <a:xfrm>
            <a:off x="143508" y="1493495"/>
            <a:ext cx="8856984" cy="181444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3428988"/>
            <a:ext cx="3259299" cy="256185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2080" y="3428988"/>
            <a:ext cx="3358359" cy="256552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3008" y="3854175"/>
            <a:ext cx="1945096" cy="16630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28038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7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75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75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5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250"/>
                            </p:stCondLst>
                            <p:childTnLst>
                              <p:par>
                                <p:cTn id="25" presetID="2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20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C:\Users\днс\Desktop\618b6fa5b9ac0e7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5300"/>
                    </a14:imgEffect>
                  </a14:imgLayer>
                </a14:imgProps>
              </a:ext>
            </a:extLst>
          </a:blip>
          <a:srcRect r="16667"/>
          <a:stretch>
            <a:fillRect/>
          </a:stretch>
        </p:blipFill>
        <p:spPr bwMode="auto">
          <a:xfrm>
            <a:off x="0" y="-24"/>
            <a:ext cx="9144001" cy="6858024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0" y="1617508"/>
            <a:ext cx="9144000" cy="2963620"/>
          </a:xfrm>
          <a:prstGeom prst="rect">
            <a:avLst/>
          </a:prstGeom>
          <a:solidFill>
            <a:srgbClr val="000092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БЛАГОДАРЮ ЗА ВНИМАНИЕ!</a:t>
            </a:r>
            <a:endParaRPr lang="ru-RU" sz="4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>
            <a:off x="-8347" y="4365104"/>
            <a:ext cx="9144000" cy="1588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20" r="8420"/>
          <a:stretch/>
        </p:blipFill>
        <p:spPr>
          <a:xfrm>
            <a:off x="4184304" y="332492"/>
            <a:ext cx="792088" cy="9525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cxnSp>
        <p:nvCxnSpPr>
          <p:cNvPr id="10" name="Прямая соединительная линия 9"/>
          <p:cNvCxnSpPr/>
          <p:nvPr/>
        </p:nvCxnSpPr>
        <p:spPr>
          <a:xfrm>
            <a:off x="8348" y="1844824"/>
            <a:ext cx="9144000" cy="1588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3591545" y="6198660"/>
            <a:ext cx="1944216" cy="523220"/>
          </a:xfrm>
          <a:prstGeom prst="rect">
            <a:avLst/>
          </a:prstGeom>
          <a:noFill/>
          <a:effectLst>
            <a:outerShdw blurRad="50800" dist="12700" dir="8100000" algn="tr" rotWithShape="0">
              <a:prstClr val="black">
                <a:alpha val="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solidFill>
                  <a:srgbClr val="000092"/>
                </a:solidFill>
                <a:effectLst>
                  <a:outerShdw blurRad="50800" dist="50800" dir="5400000" algn="ctr" rotWithShape="0">
                    <a:schemeClr val="bg1">
                      <a:lumMod val="75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г. Нижневартовск</a:t>
            </a:r>
          </a:p>
          <a:p>
            <a:pPr algn="ctr"/>
            <a:r>
              <a:rPr lang="ru-RU" sz="1400" b="1" dirty="0" smtClean="0">
                <a:solidFill>
                  <a:srgbClr val="000092"/>
                </a:solidFill>
                <a:effectLst>
                  <a:outerShdw blurRad="50800" dist="50800" dir="5400000" algn="ctr" rotWithShape="0">
                    <a:schemeClr val="bg1">
                      <a:lumMod val="75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2019 год</a:t>
            </a:r>
          </a:p>
        </p:txBody>
      </p:sp>
    </p:spTree>
    <p:extLst>
      <p:ext uri="{BB962C8B-B14F-4D97-AF65-F5344CB8AC3E}">
        <p14:creationId xmlns:p14="http://schemas.microsoft.com/office/powerpoint/2010/main" val="3678603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2522</TotalTime>
  <Words>355</Words>
  <Application>Microsoft Office PowerPoint</Application>
  <PresentationFormat>Экран (4:3)</PresentationFormat>
  <Paragraphs>84</Paragraphs>
  <Slides>16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20" baseType="lpstr">
      <vt:lpstr>Arial</vt:lpstr>
      <vt:lpstr>Calibri</vt:lpstr>
      <vt:lpstr>Calibri Light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Grizli777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Шебуняева Ксения Олеговна</dc:creator>
  <cp:lastModifiedBy>Шебуняева Ксения Олеговна</cp:lastModifiedBy>
  <cp:revision>514</cp:revision>
  <dcterms:created xsi:type="dcterms:W3CDTF">2018-12-10T19:43:22Z</dcterms:created>
  <dcterms:modified xsi:type="dcterms:W3CDTF">2019-04-22T10:41:18Z</dcterms:modified>
</cp:coreProperties>
</file>