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7" r:id="rId2"/>
    <p:sldId id="269" r:id="rId3"/>
    <p:sldId id="258" r:id="rId4"/>
    <p:sldId id="259" r:id="rId5"/>
    <p:sldId id="270" r:id="rId6"/>
    <p:sldId id="262" r:id="rId7"/>
    <p:sldId id="271" r:id="rId8"/>
    <p:sldId id="272" r:id="rId9"/>
    <p:sldId id="263" r:id="rId10"/>
    <p:sldId id="274" r:id="rId11"/>
    <p:sldId id="27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7082"/>
    <a:srgbClr val="5680B8"/>
    <a:srgbClr val="5883BC"/>
    <a:srgbClr val="5783BC"/>
    <a:srgbClr val="5C88C1"/>
    <a:srgbClr val="AFEA6F"/>
    <a:srgbClr val="20BE20"/>
    <a:srgbClr val="00ADC1"/>
    <a:srgbClr val="8076C2"/>
    <a:srgbClr val="5A86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5C88C1">
                <a:alpha val="70000"/>
              </a:srgbClr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Отзывы, полученные через Портал проектов</c:v>
                </c:pt>
                <c:pt idx="1">
                  <c:v>Отзывы от участнико с которыми заключены соглашения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0.21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54-4EB4-A9B9-BB3B66E6369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6">
                <a:alpha val="68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Отзывы, полученные через Портал проектов</c:v>
                </c:pt>
                <c:pt idx="1">
                  <c:v>Отзывы от участнико с которыми заключены соглашения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0.53</c:v>
                </c:pt>
                <c:pt idx="1">
                  <c:v>0.51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54-4EB4-A9B9-BB3B66E636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axId val="86201472"/>
        <c:axId val="86203008"/>
      </c:barChart>
      <c:catAx>
        <c:axId val="862014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6203008"/>
        <c:crosses val="autoZero"/>
        <c:auto val="1"/>
        <c:lblAlgn val="ctr"/>
        <c:lblOffset val="100"/>
        <c:noMultiLvlLbl val="0"/>
      </c:catAx>
      <c:valAx>
        <c:axId val="86203008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86201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0.59343</cdr:x>
      <cdr:y>0.76118</cdr:y>
    </cdr:from>
    <cdr:to>
      <cdr:x>0.73112</cdr:x>
      <cdr:y>0.97727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277167" y="2877606"/>
          <a:ext cx="992405" cy="8168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2019 </a:t>
          </a:r>
          <a:r>
            <a:rPr lang="ru-RU" sz="1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год</a:t>
          </a:r>
        </a:p>
      </cdr:txBody>
    </cdr:sp>
  </cdr:relSizeAnchor>
  <cdr:relSizeAnchor xmlns:cdr="http://schemas.openxmlformats.org/drawingml/2006/chartDrawing">
    <cdr:from>
      <cdr:x>0.10909</cdr:x>
      <cdr:y>0.74823</cdr:y>
    </cdr:from>
    <cdr:to>
      <cdr:x>0.25868</cdr:x>
      <cdr:y>1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786270" y="2828620"/>
          <a:ext cx="1078175" cy="9518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2019 </a:t>
          </a:r>
          <a:r>
            <a:rPr lang="ru-RU" sz="1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год</a:t>
          </a:r>
        </a:p>
      </cdr:txBody>
    </cdr:sp>
  </cdr:relSizeAnchor>
  <cdr:relSizeAnchor xmlns:cdr="http://schemas.openxmlformats.org/drawingml/2006/chartDrawing">
    <cdr:from>
      <cdr:x>0.74442</cdr:x>
      <cdr:y>0.75903</cdr:y>
    </cdr:from>
    <cdr:to>
      <cdr:x>0.89586</cdr:x>
      <cdr:y>0.93075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5365432" y="2869441"/>
          <a:ext cx="1091509" cy="6491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2020 </a:t>
          </a:r>
          <a:r>
            <a:rPr lang="ru-RU" sz="1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год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136D9-AFDA-48EE-9026-C2766364FAC1}" type="datetimeFigureOut">
              <a:rPr lang="ru-RU" smtClean="0"/>
              <a:t>01.07.2021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C0A73-0D64-4707-BC64-DEE0390D2E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107500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EE18C8-0FE4-42AF-B8CB-F43425DA6FB6}" type="datetimeFigureOut">
              <a:rPr lang="ru-RU" smtClean="0"/>
              <a:t>01.07.2021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9480E-8D74-458C-ACEE-F9557DDC4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981256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14A3-519F-4D83-917E-ACE76C20F406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933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5EBE-2511-4FE4-BFA6-817430750EB4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02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1B9D9-9BC2-4AC2-AE94-BFE57B1C8BF6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81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1C014-9F8E-4800-B26A-7921955BAD46}" type="datetime1">
              <a:rPr lang="ru-RU" smtClean="0"/>
              <a:t>01.07.2021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22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933B-B486-4B20-88EF-6DD7C7D47A64}" type="datetime1">
              <a:rPr lang="ru-RU" smtClean="0"/>
              <a:t>01.07.2021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71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1F3CA-8B37-4D93-8ED1-4C6FD70EFDF7}" type="datetime1">
              <a:rPr lang="ru-RU" smtClean="0"/>
              <a:t>01.07.2021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868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43BF5-2C0B-41DF-9F11-CBDCA830E021}" type="datetime1">
              <a:rPr lang="ru-RU" smtClean="0"/>
              <a:t>01.07.2021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137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716FA-9FC6-4CD4-9E13-D80B89D7171A}" type="datetime1">
              <a:rPr lang="ru-RU" smtClean="0"/>
              <a:t>01.07.2021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6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AF76-8653-440F-A81D-2FAAAC7B6896}" type="datetime1">
              <a:rPr lang="ru-RU" smtClean="0"/>
              <a:t>01.07.2021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288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86710-E829-4711-9847-21FBC20CCA25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971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BCD9B-A5AD-47EB-9235-D79A1E6887FC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16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326E9-F789-4471-AFFA-19C47863F495}" type="datetime1">
              <a:rPr lang="ru-RU" smtClean="0"/>
              <a:t>01.07.2021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82A2A-D2BF-4290-B0D2-C20980BC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7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10" Type="http://schemas.microsoft.com/office/2007/relationships/hdphoto" Target="../media/hdphoto8.wdp"/><Relationship Id="rId4" Type="http://schemas.microsoft.com/office/2007/relationships/hdphoto" Target="../media/hdphoto7.wdp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7.jpg"/><Relationship Id="rId7" Type="http://schemas.openxmlformats.org/officeDocument/2006/relationships/image" Target="../media/image20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11" Type="http://schemas.microsoft.com/office/2007/relationships/hdphoto" Target="../media/hdphoto2.wdp"/><Relationship Id="rId5" Type="http://schemas.openxmlformats.org/officeDocument/2006/relationships/image" Target="../media/image19.png"/><Relationship Id="rId10" Type="http://schemas.openxmlformats.org/officeDocument/2006/relationships/image" Target="../media/image2.png"/><Relationship Id="rId4" Type="http://schemas.openxmlformats.org/officeDocument/2006/relationships/image" Target="../media/image18.jpe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openxmlformats.org/officeDocument/2006/relationships/chart" Target="../charts/chart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microsoft.com/office/2007/relationships/hdphoto" Target="../media/hdphoto1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jpg"/><Relationship Id="rId10" Type="http://schemas.openxmlformats.org/officeDocument/2006/relationships/image" Target="../media/image30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5.png"/><Relationship Id="rId7" Type="http://schemas.openxmlformats.org/officeDocument/2006/relationships/image" Target="../media/image3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" y="0"/>
            <a:ext cx="12192002" cy="6858000"/>
          </a:xfrm>
          <a:prstGeom prst="rect">
            <a:avLst/>
          </a:prstGeom>
          <a:blipFill>
            <a:blip r:embed="rId2">
              <a:alphaModFix amt="71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-55000"/>
                      </a14:imgEffect>
                      <a14:imgEffect>
                        <a14:colorTemperature colorTemp="7194"/>
                      </a14:imgEffect>
                      <a14:imgEffect>
                        <a14:saturation sat="135000"/>
                      </a14:imgEffect>
                      <a14:imgEffect>
                        <a14:brightnessContrast bright="-1000" contrast="-14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2101755"/>
            <a:ext cx="12192000" cy="2524836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4000" b="1" dirty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фактического воздействия </a:t>
            </a:r>
            <a:endParaRPr lang="ru-RU" sz="4000" b="1" dirty="0" smtClean="0">
              <a:solidFill>
                <a:srgbClr val="5D7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sz="4000" b="1" dirty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нормативных правовых актов </a:t>
            </a:r>
            <a:endParaRPr lang="ru-RU" sz="4000" b="1" dirty="0" smtClean="0">
              <a:solidFill>
                <a:srgbClr val="5D7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4000" b="1" dirty="0">
                <a:solidFill>
                  <a:srgbClr val="5D7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0" y="6370620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2021 </a:t>
            </a:r>
            <a:r>
              <a:rPr lang="ru-RU" sz="1600" dirty="0">
                <a:solidFill>
                  <a:schemeClr val="bg1"/>
                </a:solidFill>
              </a:rPr>
              <a:t>г.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27517" y="4845105"/>
            <a:ext cx="4964483" cy="1677382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Брыль Наталья Петровна</a:t>
            </a:r>
            <a:r>
              <a:rPr lang="ru-RU" sz="2000" dirty="0" smtClean="0">
                <a:solidFill>
                  <a:schemeClr val="bg1"/>
                </a:solidFill>
              </a:rPr>
              <a:t>,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заместитель директора департамента,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начальник управления экспертизы и труда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департамента экономического развития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администрации города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000"/>
                    </a14:imgEffect>
                    <a14:imgEffect>
                      <a14:colorTemperature colorTemp="5099"/>
                    </a14:imgEffect>
                    <a14:imgEffect>
                      <a14:saturation sat="135000"/>
                    </a14:imgEffect>
                    <a14:imgEffect>
                      <a14:brightnessContrast bright="25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684" y="373072"/>
            <a:ext cx="1172629" cy="135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3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"/>
                    </a14:imgEffect>
                    <a14:imgEffect>
                      <a14:brightnessContrast bright="-3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0" y="0"/>
              <a:ext cx="12192000" cy="1204971"/>
            </a:xfrm>
            <a:prstGeom prst="rect">
              <a:avLst/>
            </a:prstGeom>
            <a:solidFill>
              <a:srgbClr val="4A7ABA">
                <a:alpha val="68000"/>
              </a:srgbClr>
            </a:solidFill>
            <a:ln w="25400" cmpd="dbl">
              <a:noFill/>
              <a:prstDash val="solid"/>
            </a:ln>
            <a:effectLst>
              <a:glow>
                <a:schemeClr val="accent1"/>
              </a:glow>
              <a:reflection endPos="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b="1" dirty="0">
                  <a:solidFill>
                    <a:schemeClr val="bg1"/>
                  </a:solidFill>
                  <a:latin typeface="+mj-lt"/>
                </a:rPr>
                <a:t>Результаты ОФВ за 2020 год</a:t>
              </a:r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4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18" name="Выноска со стрелкой вниз 17"/>
          <p:cNvSpPr/>
          <p:nvPr/>
        </p:nvSpPr>
        <p:spPr>
          <a:xfrm>
            <a:off x="1659936" y="1693566"/>
            <a:ext cx="8872125" cy="1583034"/>
          </a:xfrm>
          <a:prstGeom prst="downArrowCallout">
            <a:avLst>
              <a:gd name="adj1" fmla="val 30361"/>
              <a:gd name="adj2" fmla="val 30361"/>
              <a:gd name="adj3" fmla="val 21214"/>
              <a:gd name="adj4" fmla="val 64977"/>
            </a:avLst>
          </a:prstGeom>
          <a:solidFill>
            <a:schemeClr val="bg1">
              <a:alpha val="76000"/>
            </a:schemeClr>
          </a:solidFill>
          <a:ln>
            <a:solidFill>
              <a:srgbClr val="578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2139284" y="1794986"/>
            <a:ext cx="791342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5883BC"/>
                </a:solidFill>
              </a:rPr>
              <a:t>Оценку фактического воздействия прошли </a:t>
            </a:r>
          </a:p>
          <a:p>
            <a:pPr algn="ctr"/>
            <a:r>
              <a:rPr lang="ru-RU" sz="2800" b="1" dirty="0" smtClean="0">
                <a:solidFill>
                  <a:srgbClr val="5883BC"/>
                </a:solidFill>
              </a:rPr>
              <a:t>17</a:t>
            </a:r>
            <a:r>
              <a:rPr lang="ru-RU" sz="2400" b="1" dirty="0" smtClean="0">
                <a:solidFill>
                  <a:srgbClr val="5883BC"/>
                </a:solidFill>
              </a:rPr>
              <a:t> муниципальных НПА</a:t>
            </a:r>
            <a:endParaRPr lang="ru-RU" sz="3600" b="1" dirty="0">
              <a:ln w="0"/>
              <a:solidFill>
                <a:srgbClr val="5883B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59936" y="3378020"/>
            <a:ext cx="8872125" cy="3139321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р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азработчики: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департамент образования;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департамент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жилищно-коммунального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хозяйства;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департамент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муниципальной собственности и земельных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ресурсов;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департамент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экономического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развития;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управление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по природопользованию и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экологии</a:t>
            </a:r>
          </a:p>
          <a:p>
            <a:r>
              <a:rPr lang="ru-RU" sz="1200" dirty="0" smtClean="0">
                <a:solidFill>
                  <a:srgbClr val="424444"/>
                </a:solidFill>
              </a:rPr>
              <a:t>   </a:t>
            </a:r>
            <a:endParaRPr lang="ru-RU" sz="1200" dirty="0">
              <a:solidFill>
                <a:srgbClr val="42444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06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42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73203" y="1763485"/>
            <a:ext cx="11375412" cy="1110343"/>
            <a:chOff x="573204" y="1403255"/>
            <a:chExt cx="11375412" cy="1110343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546979" y="1403255"/>
              <a:ext cx="3098041" cy="1110343"/>
            </a:xfrm>
            <a:prstGeom prst="rect">
              <a:avLst/>
            </a:prstGeom>
            <a:solidFill>
              <a:schemeClr val="lt1">
                <a:alpha val="60000"/>
              </a:schemeClr>
            </a:solidFill>
            <a:ln>
              <a:solidFill>
                <a:srgbClr val="5A86BF"/>
              </a:solidFill>
            </a:ln>
            <a:effectLst>
              <a:reflection endPos="0" dir="5400000" sy="-100000" algn="bl" rotWithShape="0"/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ln w="0"/>
                  <a:solidFill>
                    <a:srgbClr val="5A86BF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 Выдано </a:t>
              </a:r>
            </a:p>
            <a:p>
              <a:pPr algn="ctr"/>
              <a:r>
                <a:rPr lang="ru-RU" sz="2800" b="1" dirty="0" smtClean="0">
                  <a:ln w="0"/>
                  <a:solidFill>
                    <a:srgbClr val="5A86BF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17</a:t>
              </a:r>
              <a:r>
                <a:rPr lang="ru-RU" sz="2800" dirty="0" smtClean="0">
                  <a:ln w="0"/>
                  <a:solidFill>
                    <a:srgbClr val="5A86BF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 </a:t>
              </a:r>
              <a:r>
                <a:rPr lang="ru-RU" sz="2800" b="1" dirty="0" smtClean="0">
                  <a:ln w="0"/>
                  <a:solidFill>
                    <a:srgbClr val="5A86BF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заключений</a:t>
              </a:r>
              <a:endParaRPr lang="ru-RU" sz="2800" b="1" dirty="0">
                <a:ln w="0"/>
                <a:solidFill>
                  <a:srgbClr val="5A86B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13" name="Стрелка вправо 12"/>
            <p:cNvSpPr/>
            <p:nvPr/>
          </p:nvSpPr>
          <p:spPr>
            <a:xfrm rot="10800000">
              <a:off x="3507473" y="1847461"/>
              <a:ext cx="873457" cy="341194"/>
            </a:xfrm>
            <a:prstGeom prst="rightArrow">
              <a:avLst/>
            </a:prstGeom>
            <a:solidFill>
              <a:srgbClr val="638B49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573204" y="1656392"/>
              <a:ext cx="2768220" cy="704476"/>
            </a:xfrm>
            <a:prstGeom prst="rect">
              <a:avLst/>
            </a:prstGeom>
            <a:solidFill>
              <a:schemeClr val="lt1">
                <a:alpha val="60000"/>
              </a:schemeClr>
            </a:solidFill>
            <a:ln>
              <a:solidFill>
                <a:srgbClr val="54823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15</a:t>
              </a:r>
              <a:r>
                <a:rPr lang="ru-RU" sz="2400" dirty="0" smtClean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 </a:t>
              </a:r>
              <a:r>
                <a:rPr lang="ru-RU" sz="2400" b="1" dirty="0" smtClean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положительных</a:t>
              </a:r>
              <a:endParaRPr lang="ru-RU" sz="2400" b="1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8850575" y="1656392"/>
              <a:ext cx="3098041" cy="685620"/>
            </a:xfrm>
            <a:prstGeom prst="rect">
              <a:avLst/>
            </a:prstGeom>
            <a:solidFill>
              <a:schemeClr val="lt1">
                <a:alpha val="60000"/>
              </a:schemeClr>
            </a:solidFill>
            <a:ln>
              <a:solidFill>
                <a:srgbClr val="C2723D"/>
              </a:solidFill>
            </a:ln>
            <a:effectLst>
              <a:reflection endPos="0" dir="5400000" sy="-100000" algn="bl" rotWithShape="0"/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2 отрицательных</a:t>
              </a:r>
              <a:endParaRPr lang="ru-RU" sz="24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16" name="Стрелка вправо 15"/>
            <p:cNvSpPr/>
            <p:nvPr/>
          </p:nvSpPr>
          <p:spPr>
            <a:xfrm>
              <a:off x="7811069" y="1847462"/>
              <a:ext cx="873457" cy="341194"/>
            </a:xfrm>
            <a:prstGeom prst="rightArrow">
              <a:avLst>
                <a:gd name="adj1" fmla="val 50000"/>
                <a:gd name="adj2" fmla="val 44400"/>
              </a:avLst>
            </a:prstGeom>
            <a:solidFill>
              <a:srgbClr val="C2723D"/>
            </a:solidFill>
            <a:ln>
              <a:solidFill>
                <a:srgbClr val="C00000">
                  <a:alpha val="6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2" name="Загнутый угол 31"/>
          <p:cNvSpPr/>
          <p:nvPr/>
        </p:nvSpPr>
        <p:spPr>
          <a:xfrm>
            <a:off x="7086600" y="3307062"/>
            <a:ext cx="4862010" cy="736703"/>
          </a:xfrm>
          <a:prstGeom prst="foldedCorner">
            <a:avLst>
              <a:gd name="adj" fmla="val 0"/>
            </a:avLst>
          </a:prstGeom>
          <a:solidFill>
            <a:schemeClr val="bg1">
              <a:alpha val="69000"/>
            </a:schemeClr>
          </a:solidFill>
          <a:ln>
            <a:solidFill>
              <a:srgbClr val="C272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несоответствие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федеральному законодательству </a:t>
            </a:r>
          </a:p>
        </p:txBody>
      </p:sp>
      <p:sp>
        <p:nvSpPr>
          <p:cNvPr id="33" name="Загнутый угол 32"/>
          <p:cNvSpPr/>
          <p:nvPr/>
        </p:nvSpPr>
        <p:spPr>
          <a:xfrm>
            <a:off x="7086600" y="4220937"/>
            <a:ext cx="4862009" cy="820008"/>
          </a:xfrm>
          <a:prstGeom prst="foldedCorner">
            <a:avLst>
              <a:gd name="adj" fmla="val 0"/>
            </a:avLst>
          </a:prstGeom>
          <a:solidFill>
            <a:schemeClr val="bg1">
              <a:alpha val="69000"/>
            </a:schemeClr>
          </a:solidFill>
          <a:ln>
            <a:solidFill>
              <a:srgbClr val="C272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1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необходимость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внесения изменений </a:t>
            </a:r>
          </a:p>
          <a:p>
            <a:pPr algn="ctr"/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постановления администрации города:</a:t>
            </a: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sz="7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82563" indent="-182563" algn="just">
              <a:buFont typeface="Wingdings" panose="05000000000000000000" pitchFamily="2" charset="2"/>
              <a:buChar char="Ø"/>
            </a:pPr>
            <a:r>
              <a:rPr lang="ru-RU" sz="1100" dirty="0">
                <a:solidFill>
                  <a:schemeClr val="tx1"/>
                </a:solidFill>
              </a:rPr>
              <a:t>от 23.03.2018 №389 </a:t>
            </a:r>
            <a:r>
              <a:rPr lang="ru-RU" sz="1100" dirty="0" smtClean="0">
                <a:solidFill>
                  <a:schemeClr val="tx1"/>
                </a:solidFill>
              </a:rPr>
              <a:t>"Об </a:t>
            </a:r>
            <a:r>
              <a:rPr lang="ru-RU" sz="1100" dirty="0">
                <a:solidFill>
                  <a:schemeClr val="tx1"/>
                </a:solidFill>
              </a:rPr>
              <a:t>утверждении Порядка предоставления субсидии из бюджета города Нижневартовска на финансовое обеспечение затрат на капитальный ремонт инженерных сетей </a:t>
            </a:r>
            <a:r>
              <a:rPr lang="ru-RU" sz="1100" dirty="0" smtClean="0">
                <a:solidFill>
                  <a:schemeClr val="tx1"/>
                </a:solidFill>
              </a:rPr>
              <a:t>и </a:t>
            </a:r>
            <a:r>
              <a:rPr lang="ru-RU" sz="1100" dirty="0">
                <a:solidFill>
                  <a:schemeClr val="tx1"/>
                </a:solidFill>
              </a:rPr>
              <a:t>объектов коммунального </a:t>
            </a:r>
            <a:r>
              <a:rPr lang="ru-RU" sz="1100" dirty="0" smtClean="0">
                <a:solidFill>
                  <a:schemeClr val="tx1"/>
                </a:solidFill>
              </a:rPr>
              <a:t>назначения"</a:t>
            </a:r>
          </a:p>
          <a:p>
            <a:pPr marL="182563" indent="-182563">
              <a:buFont typeface="Courier New" panose="02070309020205020404" pitchFamily="49" charset="0"/>
              <a:buChar char="o"/>
            </a:pPr>
            <a:endParaRPr lang="ru-RU" sz="400" dirty="0" smtClean="0">
              <a:solidFill>
                <a:schemeClr val="tx1"/>
              </a:solidFill>
            </a:endParaRPr>
          </a:p>
          <a:p>
            <a:pPr marL="171450" indent="-171450" algn="just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chemeClr val="tx1"/>
                </a:solidFill>
              </a:rPr>
              <a:t>от </a:t>
            </a:r>
            <a:r>
              <a:rPr lang="ru-RU" sz="1100" dirty="0">
                <a:solidFill>
                  <a:schemeClr val="tx1"/>
                </a:solidFill>
              </a:rPr>
              <a:t>20.11.2018 №1375 </a:t>
            </a:r>
            <a:r>
              <a:rPr lang="ru-RU" sz="1100" dirty="0" smtClean="0">
                <a:solidFill>
                  <a:schemeClr val="tx1"/>
                </a:solidFill>
              </a:rPr>
              <a:t>"Об </a:t>
            </a:r>
            <a:r>
              <a:rPr lang="ru-RU" sz="1100" dirty="0">
                <a:solidFill>
                  <a:schemeClr val="tx1"/>
                </a:solidFill>
              </a:rPr>
              <a:t>утверждении Порядка предоставления субсидии из бюджета города Нижневартовска товариществам собственников жилья, жилищным кооперативам, управляющим организациям в целях финансового обеспечения затрат по капитальному ремонту общего имущества в многоквартирных </a:t>
            </a:r>
            <a:r>
              <a:rPr lang="ru-RU" sz="1100" dirty="0" smtClean="0">
                <a:solidFill>
                  <a:schemeClr val="tx1"/>
                </a:solidFill>
              </a:rPr>
              <a:t>домах"</a:t>
            </a:r>
          </a:p>
        </p:txBody>
      </p:sp>
      <p:grpSp>
        <p:nvGrpSpPr>
          <p:cNvPr id="40" name="Группа 39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0" y="0"/>
              <a:ext cx="12192000" cy="1204971"/>
            </a:xfrm>
            <a:prstGeom prst="rect">
              <a:avLst/>
            </a:prstGeom>
            <a:solidFill>
              <a:srgbClr val="4A7ABA">
                <a:alpha val="68000"/>
              </a:srgbClr>
            </a:solidFill>
            <a:ln w="25400" cmpd="dbl">
              <a:noFill/>
              <a:prstDash val="solid"/>
            </a:ln>
            <a:effectLst>
              <a:glow>
                <a:schemeClr val="accent1"/>
              </a:glow>
              <a:reflection endPos="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b="1" dirty="0">
                  <a:solidFill>
                    <a:schemeClr val="bg1"/>
                  </a:solidFill>
                  <a:latin typeface="+mj-lt"/>
                </a:rPr>
                <a:t>Результаты ОФВ за 2020 год</a:t>
              </a:r>
            </a:p>
          </p:txBody>
        </p:sp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4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44" name="Загнутый угол 43"/>
          <p:cNvSpPr/>
          <p:nvPr/>
        </p:nvSpPr>
        <p:spPr>
          <a:xfrm>
            <a:off x="573200" y="4415876"/>
            <a:ext cx="4303595" cy="1250137"/>
          </a:xfrm>
          <a:prstGeom prst="foldedCorner">
            <a:avLst>
              <a:gd name="adj" fmla="val 0"/>
            </a:avLst>
          </a:prstGeom>
          <a:solidFill>
            <a:schemeClr val="bg1">
              <a:alpha val="69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отсутствие отрицательных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последствий </a:t>
            </a:r>
            <a:endParaRPr lang="ru-RU" sz="1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для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субъектов 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предпринимательства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 период действия муниципальных НПА</a:t>
            </a:r>
          </a:p>
        </p:txBody>
      </p:sp>
      <p:sp>
        <p:nvSpPr>
          <p:cNvPr id="45" name="Загнутый угол 44"/>
          <p:cNvSpPr/>
          <p:nvPr/>
        </p:nvSpPr>
        <p:spPr>
          <a:xfrm>
            <a:off x="573200" y="3307062"/>
            <a:ext cx="4303595" cy="913874"/>
          </a:xfrm>
          <a:prstGeom prst="foldedCorner">
            <a:avLst>
              <a:gd name="adj" fmla="val 0"/>
            </a:avLst>
          </a:prstGeom>
          <a:solidFill>
            <a:schemeClr val="bg1">
              <a:alpha val="69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отсутствие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замечаний и предложений </a:t>
            </a:r>
            <a:endParaRPr lang="ru-RU" sz="1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субъектов предпринимательства</a:t>
            </a:r>
          </a:p>
        </p:txBody>
      </p:sp>
      <p:sp>
        <p:nvSpPr>
          <p:cNvPr id="46" name="Стрелка вправо 45"/>
          <p:cNvSpPr/>
          <p:nvPr/>
        </p:nvSpPr>
        <p:spPr>
          <a:xfrm rot="5400000">
            <a:off x="1782097" y="2815800"/>
            <a:ext cx="350431" cy="341194"/>
          </a:xfrm>
          <a:prstGeom prst="rightArrow">
            <a:avLst/>
          </a:prstGeom>
          <a:solidFill>
            <a:srgbClr val="638B49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7" name="Стрелка вправо 46"/>
          <p:cNvSpPr/>
          <p:nvPr/>
        </p:nvSpPr>
        <p:spPr>
          <a:xfrm rot="5400000">
            <a:off x="10224379" y="2777525"/>
            <a:ext cx="350429" cy="341194"/>
          </a:xfrm>
          <a:prstGeom prst="rightArrow">
            <a:avLst>
              <a:gd name="adj1" fmla="val 50000"/>
              <a:gd name="adj2" fmla="val 44400"/>
            </a:avLst>
          </a:prstGeom>
          <a:solidFill>
            <a:srgbClr val="C2723D"/>
          </a:solidFill>
          <a:ln>
            <a:solidFill>
              <a:srgbClr val="C00000">
                <a:alpha val="6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000"/>
                    </a14:imgEffect>
                    <a14:imgEffect>
                      <a14:colorTemperature colorTemp="5099"/>
                    </a14:imgEffect>
                    <a14:imgEffect>
                      <a14:saturation sat="135000"/>
                    </a14:imgEffect>
                    <a14:imgEffect>
                      <a14:brightnessContrast bright="25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1" y="300781"/>
            <a:ext cx="1172629" cy="135561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53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 rot="5400000">
            <a:off x="795268" y="3123261"/>
            <a:ext cx="4012445" cy="2924775"/>
          </a:xfrm>
          <a:prstGeom prst="homePlate">
            <a:avLst>
              <a:gd name="adj" fmla="val 30868"/>
            </a:avLst>
          </a:prstGeom>
          <a:solidFill>
            <a:srgbClr val="8076C2">
              <a:alpha val="40000"/>
            </a:srgbClr>
          </a:solidFill>
          <a:ln>
            <a:solidFill>
              <a:srgbClr val="8076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545985" y="3690456"/>
            <a:ext cx="25015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электронном виде через Портал проектов НПА ХМАО-Югры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19785" y="1476700"/>
            <a:ext cx="8352430" cy="830997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При проведении публичных консультаций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представителей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бизнес сообщества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поступило </a:t>
            </a:r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отзывов, из них: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0884" y="2691330"/>
            <a:ext cx="2311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 отзыва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(56%)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254" y="5084522"/>
            <a:ext cx="1374973" cy="1374973"/>
          </a:xfrm>
          <a:prstGeom prst="rect">
            <a:avLst/>
          </a:prstGeom>
        </p:spPr>
      </p:pic>
      <p:sp>
        <p:nvSpPr>
          <p:cNvPr id="34" name="Пятиугольник 33"/>
          <p:cNvSpPr/>
          <p:nvPr/>
        </p:nvSpPr>
        <p:spPr>
          <a:xfrm rot="5400000">
            <a:off x="4183449" y="3149941"/>
            <a:ext cx="4012445" cy="2924775"/>
          </a:xfrm>
          <a:prstGeom prst="homePlate">
            <a:avLst>
              <a:gd name="adj" fmla="val 30868"/>
            </a:avLst>
          </a:prstGeom>
          <a:solidFill>
            <a:srgbClr val="00ADC1">
              <a:alpha val="40000"/>
            </a:srgbClr>
          </a:solidFill>
          <a:ln>
            <a:solidFill>
              <a:srgbClr val="00AD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ятиугольник 34"/>
          <p:cNvSpPr/>
          <p:nvPr/>
        </p:nvSpPr>
        <p:spPr>
          <a:xfrm rot="5400000">
            <a:off x="7571630" y="3149941"/>
            <a:ext cx="4012445" cy="2924775"/>
          </a:xfrm>
          <a:prstGeom prst="homePlate">
            <a:avLst>
              <a:gd name="adj" fmla="val 30868"/>
            </a:avLst>
          </a:prstGeom>
          <a:solidFill>
            <a:srgbClr val="20BE20">
              <a:alpha val="40000"/>
            </a:srgbClr>
          </a:solidFill>
          <a:ln>
            <a:solidFill>
              <a:srgbClr val="20B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8447963" y="2707507"/>
            <a:ext cx="2279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92 отзыва (97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%)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151539" y="2685398"/>
            <a:ext cx="2049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 отзывов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(49%)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27284" y="3536567"/>
            <a:ext cx="28977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от представителей бизнес сообщества,  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которыми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заключены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соглашения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взаимодействии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447963" y="3690456"/>
            <a:ext cx="2279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об отсутствии предложений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замечаний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394" y="5110920"/>
            <a:ext cx="2636552" cy="1322175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7000"/>
                    </a14:imgEffect>
                    <a14:imgEffect>
                      <a14:saturation sat="96000"/>
                    </a14:imgEffect>
                    <a14:imgEffect>
                      <a14:brightnessContrast bright="-11000"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806" y="5060192"/>
            <a:ext cx="1259492" cy="1259492"/>
          </a:xfrm>
          <a:prstGeom prst="rect">
            <a:avLst/>
          </a:prstGeom>
        </p:spPr>
      </p:pic>
      <p:grpSp>
        <p:nvGrpSpPr>
          <p:cNvPr id="49" name="Группа 48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Взаимодействие с бизнес сообществом</a:t>
                </a:r>
              </a:p>
            </p:txBody>
          </p:sp>
          <p:pic>
            <p:nvPicPr>
              <p:cNvPr id="27" name="Рисунок 2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20" name="Прямоугольник 19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61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1"/>
            <a:ext cx="12192000" cy="1590428"/>
            <a:chOff x="0" y="0"/>
            <a:chExt cx="12192000" cy="1656393"/>
          </a:xfrm>
        </p:grpSpPr>
        <p:grpSp>
          <p:nvGrpSpPr>
            <p:cNvPr id="8" name="Группа 7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13" name="Прямоугольник 12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Взаимодействие с бизнес сообществом</a:t>
                </a:r>
              </a:p>
            </p:txBody>
          </p:sp>
          <p:pic>
            <p:nvPicPr>
              <p:cNvPr id="14" name="Рисунок 1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grpSp>
        <p:nvGrpSpPr>
          <p:cNvPr id="72" name="Группа 71"/>
          <p:cNvGrpSpPr/>
          <p:nvPr/>
        </p:nvGrpSpPr>
        <p:grpSpPr>
          <a:xfrm>
            <a:off x="259307" y="1656393"/>
            <a:ext cx="5568287" cy="4951585"/>
            <a:chOff x="259307" y="1656393"/>
            <a:chExt cx="5568287" cy="4951585"/>
          </a:xfrm>
        </p:grpSpPr>
        <p:grpSp>
          <p:nvGrpSpPr>
            <p:cNvPr id="39" name="Группа 38"/>
            <p:cNvGrpSpPr/>
            <p:nvPr/>
          </p:nvGrpSpPr>
          <p:grpSpPr>
            <a:xfrm>
              <a:off x="259307" y="1656393"/>
              <a:ext cx="5568287" cy="359284"/>
              <a:chOff x="573203" y="1869742"/>
              <a:chExt cx="4817663" cy="404419"/>
            </a:xfrm>
          </p:grpSpPr>
          <p:sp>
            <p:nvSpPr>
              <p:cNvPr id="37" name="Пятиугольник 36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1</a:t>
                </a:r>
                <a:endParaRPr lang="ru-RU" dirty="0"/>
              </a:p>
            </p:txBody>
          </p:sp>
          <p:sp>
            <p:nvSpPr>
              <p:cNvPr id="38" name="Шеврон 37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Нижневартовская Торгово-промышленная палата 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259307" y="2550102"/>
              <a:ext cx="5568287" cy="359284"/>
              <a:chOff x="573203" y="1869742"/>
              <a:chExt cx="4817663" cy="404419"/>
            </a:xfrm>
          </p:grpSpPr>
          <p:sp>
            <p:nvSpPr>
              <p:cNvPr id="41" name="Пятиугольник 40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3</a:t>
                </a:r>
                <a:endParaRPr lang="ru-RU" dirty="0"/>
              </a:p>
            </p:txBody>
          </p:sp>
          <p:sp>
            <p:nvSpPr>
              <p:cNvPr id="42" name="Шеврон 41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 smtClean="0">
                    <a:solidFill>
                      <a:schemeClr val="tx1"/>
                    </a:solidFill>
                  </a:rPr>
                  <a:t>ООО "Союз </a:t>
                </a:r>
                <a:r>
                  <a:rPr lang="ru-RU" sz="1400" dirty="0">
                    <a:solidFill>
                      <a:schemeClr val="tx1"/>
                    </a:solidFill>
                  </a:rPr>
                  <a:t>архитекторов России" 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43" name="Группа 42"/>
            <p:cNvGrpSpPr/>
            <p:nvPr/>
          </p:nvGrpSpPr>
          <p:grpSpPr>
            <a:xfrm>
              <a:off x="259307" y="2103248"/>
              <a:ext cx="5568287" cy="359284"/>
              <a:chOff x="573203" y="1869742"/>
              <a:chExt cx="4817663" cy="404419"/>
            </a:xfrm>
          </p:grpSpPr>
          <p:sp>
            <p:nvSpPr>
              <p:cNvPr id="44" name="Пятиугольник 43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2</a:t>
                </a:r>
                <a:endParaRPr lang="ru-RU" dirty="0"/>
              </a:p>
            </p:txBody>
          </p:sp>
          <p:sp>
            <p:nvSpPr>
              <p:cNvPr id="45" name="Шеврон 44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ru-RU" sz="1400" dirty="0">
                    <a:solidFill>
                      <a:schemeClr val="tx1"/>
                    </a:solidFill>
                  </a:rPr>
                  <a:t>Западно-Сибирская ассоциация строителей</a:t>
                </a:r>
              </a:p>
            </p:txBody>
          </p:sp>
        </p:grpSp>
        <p:grpSp>
          <p:nvGrpSpPr>
            <p:cNvPr id="46" name="Группа 45"/>
            <p:cNvGrpSpPr/>
            <p:nvPr/>
          </p:nvGrpSpPr>
          <p:grpSpPr>
            <a:xfrm>
              <a:off x="259307" y="2996957"/>
              <a:ext cx="5568287" cy="359284"/>
              <a:chOff x="573203" y="1869742"/>
              <a:chExt cx="4817663" cy="404419"/>
            </a:xfrm>
          </p:grpSpPr>
          <p:sp>
            <p:nvSpPr>
              <p:cNvPr id="47" name="Пятиугольник 46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4</a:t>
                </a:r>
                <a:endParaRPr lang="ru-RU" dirty="0"/>
              </a:p>
            </p:txBody>
          </p:sp>
          <p:sp>
            <p:nvSpPr>
              <p:cNvPr id="48" name="Шеврон 47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 smtClean="0">
                    <a:solidFill>
                      <a:schemeClr val="tx1"/>
                    </a:solidFill>
                  </a:rPr>
                  <a:t>ХМРО "Опора </a:t>
                </a:r>
                <a:r>
                  <a:rPr lang="ru-RU" sz="1400" dirty="0">
                    <a:solidFill>
                      <a:schemeClr val="tx1"/>
                    </a:solidFill>
                  </a:rPr>
                  <a:t>России"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Группа 48"/>
            <p:cNvGrpSpPr/>
            <p:nvPr/>
          </p:nvGrpSpPr>
          <p:grpSpPr>
            <a:xfrm>
              <a:off x="259307" y="3443811"/>
              <a:ext cx="5568287" cy="359284"/>
              <a:chOff x="573203" y="1869742"/>
              <a:chExt cx="4817663" cy="404419"/>
            </a:xfrm>
          </p:grpSpPr>
          <p:sp>
            <p:nvSpPr>
              <p:cNvPr id="50" name="Пятиугольник 49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5</a:t>
                </a:r>
                <a:endParaRPr lang="ru-RU" dirty="0"/>
              </a:p>
            </p:txBody>
          </p:sp>
          <p:sp>
            <p:nvSpPr>
              <p:cNvPr id="51" name="Шеврон 50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ФГАОУ ВО "ЮУРГУ (НИУ)"</a:t>
                </a:r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259307" y="4378168"/>
              <a:ext cx="5568287" cy="359284"/>
              <a:chOff x="573203" y="1869742"/>
              <a:chExt cx="4817663" cy="404419"/>
            </a:xfrm>
          </p:grpSpPr>
          <p:sp>
            <p:nvSpPr>
              <p:cNvPr id="53" name="Пятиугольник 52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7</a:t>
                </a:r>
                <a:endParaRPr lang="ru-RU" dirty="0"/>
              </a:p>
            </p:txBody>
          </p:sp>
          <p:sp>
            <p:nvSpPr>
              <p:cNvPr id="54" name="Шеврон 53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ООО "НПАТП-1"</a:t>
                </a:r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>
              <a:off x="259307" y="3910990"/>
              <a:ext cx="5568287" cy="359284"/>
              <a:chOff x="573203" y="1869742"/>
              <a:chExt cx="4817663" cy="404419"/>
            </a:xfrm>
          </p:grpSpPr>
          <p:sp>
            <p:nvSpPr>
              <p:cNvPr id="56" name="Пятиугольник 55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6</a:t>
                </a:r>
                <a:endParaRPr lang="ru-RU" dirty="0"/>
              </a:p>
            </p:txBody>
          </p:sp>
          <p:sp>
            <p:nvSpPr>
              <p:cNvPr id="57" name="Шеврон 56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spcAft>
                    <a:spcPts val="0"/>
                  </a:spcAft>
                </a:pPr>
                <a:r>
                  <a:rPr lang="ru-RU" sz="1400" dirty="0" smtClean="0">
                    <a:solidFill>
                      <a:schemeClr val="tx1"/>
                    </a:solidFill>
                  </a:rPr>
                  <a:t>АО </a:t>
                </a:r>
                <a:r>
                  <a:rPr lang="ru-RU" sz="1400" dirty="0">
                    <a:solidFill>
                      <a:schemeClr val="tx1"/>
                    </a:solidFill>
                  </a:rPr>
                  <a:t>" </a:t>
                </a:r>
                <a:r>
                  <a:rPr lang="ru-RU" sz="1400" dirty="0" smtClean="0">
                    <a:solidFill>
                      <a:schemeClr val="tx1"/>
                    </a:solidFill>
                  </a:rPr>
                  <a:t>Городские </a:t>
                </a:r>
                <a:r>
                  <a:rPr lang="ru-RU" sz="1400" dirty="0">
                    <a:solidFill>
                      <a:schemeClr val="tx1"/>
                    </a:solidFill>
                  </a:rPr>
                  <a:t>электрические </a:t>
                </a:r>
                <a:r>
                  <a:rPr lang="ru-RU" sz="1400" dirty="0" smtClean="0">
                    <a:solidFill>
                      <a:schemeClr val="tx1"/>
                    </a:solidFill>
                  </a:rPr>
                  <a:t>сети</a:t>
                </a:r>
                <a:r>
                  <a:rPr lang="ru-RU" sz="1200" dirty="0">
                    <a:solidFill>
                      <a:schemeClr val="tx1"/>
                    </a:solidFill>
                  </a:rPr>
                  <a:t> "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58" name="Группа 57"/>
            <p:cNvGrpSpPr/>
            <p:nvPr/>
          </p:nvGrpSpPr>
          <p:grpSpPr>
            <a:xfrm>
              <a:off x="259307" y="5782209"/>
              <a:ext cx="5568287" cy="359284"/>
              <a:chOff x="573203" y="1869742"/>
              <a:chExt cx="4817663" cy="404419"/>
            </a:xfrm>
          </p:grpSpPr>
          <p:sp>
            <p:nvSpPr>
              <p:cNvPr id="59" name="Пятиугольник 58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10</a:t>
                </a:r>
                <a:endParaRPr lang="ru-RU" dirty="0"/>
              </a:p>
            </p:txBody>
          </p:sp>
          <p:sp>
            <p:nvSpPr>
              <p:cNvPr id="60" name="Шеврон 59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ФГБОУ ВО "НВГУ"</a:t>
                </a:r>
              </a:p>
            </p:txBody>
          </p:sp>
        </p:grpSp>
        <p:grpSp>
          <p:nvGrpSpPr>
            <p:cNvPr id="61" name="Группа 60"/>
            <p:cNvGrpSpPr/>
            <p:nvPr/>
          </p:nvGrpSpPr>
          <p:grpSpPr>
            <a:xfrm>
              <a:off x="259307" y="5312525"/>
              <a:ext cx="5568286" cy="359284"/>
              <a:chOff x="573203" y="1869742"/>
              <a:chExt cx="4817662" cy="404419"/>
            </a:xfrm>
          </p:grpSpPr>
          <p:sp>
            <p:nvSpPr>
              <p:cNvPr id="62" name="Пятиугольник 61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9</a:t>
                </a:r>
                <a:endParaRPr lang="ru-RU" dirty="0"/>
              </a:p>
            </p:txBody>
          </p:sp>
          <p:sp>
            <p:nvSpPr>
              <p:cNvPr id="63" name="Шеврон 62"/>
              <p:cNvSpPr/>
              <p:nvPr/>
            </p:nvSpPr>
            <p:spPr>
              <a:xfrm>
                <a:off x="941696" y="1869742"/>
                <a:ext cx="4449169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АО "Управляющая компания №2"</a:t>
                </a:r>
              </a:p>
            </p:txBody>
          </p:sp>
        </p:grpSp>
        <p:grpSp>
          <p:nvGrpSpPr>
            <p:cNvPr id="64" name="Группа 63"/>
            <p:cNvGrpSpPr/>
            <p:nvPr/>
          </p:nvGrpSpPr>
          <p:grpSpPr>
            <a:xfrm>
              <a:off x="259307" y="4846040"/>
              <a:ext cx="5568287" cy="359284"/>
              <a:chOff x="573203" y="1869742"/>
              <a:chExt cx="4817663" cy="404419"/>
            </a:xfrm>
          </p:grpSpPr>
          <p:sp>
            <p:nvSpPr>
              <p:cNvPr id="65" name="Пятиугольник 64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8</a:t>
                </a:r>
                <a:endParaRPr lang="ru-RU" dirty="0"/>
              </a:p>
            </p:txBody>
          </p:sp>
          <p:sp>
            <p:nvSpPr>
              <p:cNvPr id="66" name="Шеврон 65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>
                    <a:solidFill>
                      <a:schemeClr val="tx1"/>
                    </a:solidFill>
                  </a:rPr>
                  <a:t>ООО "</a:t>
                </a:r>
                <a:r>
                  <a:rPr lang="ru-RU" sz="1400" dirty="0" smtClean="0">
                    <a:solidFill>
                      <a:schemeClr val="tx1"/>
                    </a:solidFill>
                  </a:rPr>
                  <a:t>НПАТП-2"</a:t>
                </a:r>
                <a:endParaRPr lang="ru-RU" sz="14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9" name="Группа 68"/>
            <p:cNvGrpSpPr/>
            <p:nvPr/>
          </p:nvGrpSpPr>
          <p:grpSpPr>
            <a:xfrm>
              <a:off x="259307" y="6248694"/>
              <a:ext cx="5568287" cy="359284"/>
              <a:chOff x="573203" y="1869742"/>
              <a:chExt cx="4817663" cy="404419"/>
            </a:xfrm>
          </p:grpSpPr>
          <p:sp>
            <p:nvSpPr>
              <p:cNvPr id="70" name="Пятиугольник 69"/>
              <p:cNvSpPr/>
              <p:nvPr/>
            </p:nvSpPr>
            <p:spPr>
              <a:xfrm>
                <a:off x="573203" y="1869742"/>
                <a:ext cx="464027" cy="404419"/>
              </a:xfrm>
              <a:prstGeom prst="homePlate">
                <a:avLst/>
              </a:prstGeom>
              <a:solidFill>
                <a:srgbClr val="5D708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11</a:t>
                </a:r>
                <a:endParaRPr lang="ru-RU" dirty="0"/>
              </a:p>
            </p:txBody>
          </p:sp>
          <p:sp>
            <p:nvSpPr>
              <p:cNvPr id="71" name="Шеврон 70"/>
              <p:cNvSpPr/>
              <p:nvPr/>
            </p:nvSpPr>
            <p:spPr>
              <a:xfrm>
                <a:off x="941696" y="1869742"/>
                <a:ext cx="4449170" cy="404419"/>
              </a:xfrm>
              <a:prstGeom prst="chevron">
                <a:avLst/>
              </a:prstGeom>
              <a:solidFill>
                <a:schemeClr val="bg2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dirty="0" smtClean="0">
                    <a:solidFill>
                      <a:schemeClr val="tx1"/>
                    </a:solidFill>
                  </a:rPr>
                  <a:t>ЗАО "</a:t>
                </a:r>
                <a:r>
                  <a:rPr lang="ru-RU" sz="1400" dirty="0" err="1" smtClean="0">
                    <a:solidFill>
                      <a:schemeClr val="tx1"/>
                    </a:solidFill>
                  </a:rPr>
                  <a:t>Нижневартовскстройдеталь</a:t>
                </a:r>
                <a:r>
                  <a:rPr lang="ru-RU" sz="1400" dirty="0">
                    <a:solidFill>
                      <a:schemeClr val="tx1"/>
                    </a:solidFill>
                  </a:rPr>
                  <a:t>"</a:t>
                </a:r>
              </a:p>
            </p:txBody>
          </p:sp>
        </p:grpSp>
      </p:grpSp>
      <p:grpSp>
        <p:nvGrpSpPr>
          <p:cNvPr id="74" name="Группа 73"/>
          <p:cNvGrpSpPr/>
          <p:nvPr/>
        </p:nvGrpSpPr>
        <p:grpSpPr>
          <a:xfrm>
            <a:off x="6230502" y="1506576"/>
            <a:ext cx="5568287" cy="359284"/>
            <a:chOff x="573203" y="1869742"/>
            <a:chExt cx="4817663" cy="404419"/>
          </a:xfrm>
        </p:grpSpPr>
        <p:sp>
          <p:nvSpPr>
            <p:cNvPr id="105" name="Пятиугольник 104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12</a:t>
              </a:r>
              <a:endParaRPr lang="ru-RU" dirty="0"/>
            </a:p>
          </p:txBody>
        </p:sp>
        <p:sp>
          <p:nvSpPr>
            <p:cNvPr id="106" name="Шеврон 105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ООО "Европа</a:t>
              </a:r>
              <a:r>
                <a:rPr lang="ru-RU" sz="1400" dirty="0">
                  <a:solidFill>
                    <a:schemeClr val="tx1"/>
                  </a:solidFill>
                </a:rPr>
                <a:t>"</a:t>
              </a:r>
              <a:endParaRPr lang="ru-RU" sz="1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75" name="Группа 74"/>
          <p:cNvGrpSpPr/>
          <p:nvPr/>
        </p:nvGrpSpPr>
        <p:grpSpPr>
          <a:xfrm>
            <a:off x="6230502" y="2454308"/>
            <a:ext cx="5568287" cy="359284"/>
            <a:chOff x="573203" y="1869742"/>
            <a:chExt cx="4817663" cy="404419"/>
          </a:xfrm>
        </p:grpSpPr>
        <p:sp>
          <p:nvSpPr>
            <p:cNvPr id="103" name="Пятиугольник 102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14</a:t>
              </a:r>
              <a:endParaRPr lang="ru-RU" dirty="0"/>
            </a:p>
          </p:txBody>
        </p:sp>
        <p:sp>
          <p:nvSpPr>
            <p:cNvPr id="104" name="Шеврон 103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АО "Управляющая </a:t>
              </a:r>
              <a:r>
                <a:rPr lang="ru-RU" sz="1400" dirty="0">
                  <a:solidFill>
                    <a:schemeClr val="tx1"/>
                  </a:solidFill>
                </a:rPr>
                <a:t>компания №1"</a:t>
              </a:r>
            </a:p>
          </p:txBody>
        </p:sp>
      </p:grpSp>
      <p:grpSp>
        <p:nvGrpSpPr>
          <p:cNvPr id="76" name="Группа 75"/>
          <p:cNvGrpSpPr/>
          <p:nvPr/>
        </p:nvGrpSpPr>
        <p:grpSpPr>
          <a:xfrm>
            <a:off x="6230502" y="1987823"/>
            <a:ext cx="5568287" cy="359284"/>
            <a:chOff x="573203" y="1869742"/>
            <a:chExt cx="4817663" cy="404419"/>
          </a:xfrm>
        </p:grpSpPr>
        <p:sp>
          <p:nvSpPr>
            <p:cNvPr id="101" name="Пятиугольник 100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13</a:t>
              </a:r>
              <a:endParaRPr lang="ru-RU" dirty="0"/>
            </a:p>
          </p:txBody>
        </p:sp>
        <p:sp>
          <p:nvSpPr>
            <p:cNvPr id="102" name="Шеврон 101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400" dirty="0">
                  <a:solidFill>
                    <a:schemeClr val="tx1"/>
                  </a:solidFill>
                </a:rPr>
                <a:t>ХМОРО ООО "Деловая Россия"</a:t>
              </a:r>
            </a:p>
          </p:txBody>
        </p:sp>
      </p:grpSp>
      <p:sp>
        <p:nvSpPr>
          <p:cNvPr id="100" name="Шеврон 99"/>
          <p:cNvSpPr/>
          <p:nvPr/>
        </p:nvSpPr>
        <p:spPr>
          <a:xfrm>
            <a:off x="6656409" y="2925038"/>
            <a:ext cx="5142380" cy="304210"/>
          </a:xfrm>
          <a:prstGeom prst="chevron">
            <a:avLst/>
          </a:prstGeom>
          <a:solidFill>
            <a:schemeClr val="bg2"/>
          </a:solidFill>
          <a:ln>
            <a:solidFill>
              <a:srgbClr val="5D70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5D7082"/>
                </a:solidFill>
              </a:rPr>
              <a:t>2020 год</a:t>
            </a:r>
          </a:p>
        </p:txBody>
      </p:sp>
      <p:grpSp>
        <p:nvGrpSpPr>
          <p:cNvPr id="78" name="Группа 77"/>
          <p:cNvGrpSpPr/>
          <p:nvPr/>
        </p:nvGrpSpPr>
        <p:grpSpPr>
          <a:xfrm>
            <a:off x="6230502" y="3356241"/>
            <a:ext cx="5568287" cy="359284"/>
            <a:chOff x="573203" y="1869742"/>
            <a:chExt cx="4817663" cy="404419"/>
          </a:xfrm>
        </p:grpSpPr>
        <p:sp>
          <p:nvSpPr>
            <p:cNvPr id="97" name="Пятиугольник 96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15</a:t>
              </a:r>
              <a:endParaRPr lang="ru-RU" dirty="0"/>
            </a:p>
          </p:txBody>
        </p:sp>
        <p:sp>
          <p:nvSpPr>
            <p:cNvPr id="98" name="Шеврон 97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ООО "</a:t>
              </a:r>
              <a:r>
                <a:rPr lang="ru-RU" sz="1400" dirty="0" err="1" smtClean="0">
                  <a:solidFill>
                    <a:schemeClr val="tx1"/>
                  </a:solidFill>
                </a:rPr>
                <a:t>Кроха.Ру</a:t>
              </a:r>
              <a:r>
                <a:rPr lang="ru-RU" sz="1400" dirty="0">
                  <a:solidFill>
                    <a:schemeClr val="tx1"/>
                  </a:solidFill>
                </a:rPr>
                <a:t>"</a:t>
              </a:r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6230500" y="4378167"/>
            <a:ext cx="5568288" cy="466485"/>
            <a:chOff x="573202" y="1869741"/>
            <a:chExt cx="4817664" cy="525087"/>
          </a:xfrm>
        </p:grpSpPr>
        <p:sp>
          <p:nvSpPr>
            <p:cNvPr id="95" name="Пятиугольник 94"/>
            <p:cNvSpPr/>
            <p:nvPr/>
          </p:nvSpPr>
          <p:spPr>
            <a:xfrm>
              <a:off x="573202" y="1913047"/>
              <a:ext cx="464027" cy="3900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17</a:t>
              </a:r>
              <a:endParaRPr lang="ru-RU" dirty="0"/>
            </a:p>
          </p:txBody>
        </p:sp>
        <p:sp>
          <p:nvSpPr>
            <p:cNvPr id="96" name="Шеврон 95"/>
            <p:cNvSpPr/>
            <p:nvPr/>
          </p:nvSpPr>
          <p:spPr>
            <a:xfrm>
              <a:off x="941696" y="1869741"/>
              <a:ext cx="4449170" cy="525087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defRPr/>
              </a:pPr>
              <a:r>
                <a:rPr lang="ru-RU" sz="1350" dirty="0" smtClean="0">
                  <a:solidFill>
                    <a:schemeClr val="tx1"/>
                  </a:solidFill>
                </a:rPr>
                <a:t>МБУ "Управление </a:t>
              </a:r>
              <a:r>
                <a:rPr lang="ru-RU" sz="1350" dirty="0">
                  <a:solidFill>
                    <a:schemeClr val="tx1"/>
                  </a:solidFill>
                </a:rPr>
                <a:t>по дорожному хозяйству </a:t>
              </a:r>
              <a:endParaRPr lang="ru-RU" sz="1350" dirty="0" smtClean="0">
                <a:solidFill>
                  <a:schemeClr val="tx1"/>
                </a:solidFill>
              </a:endParaRPr>
            </a:p>
            <a:p>
              <a:pPr lvl="0" algn="just">
                <a:defRPr/>
              </a:pPr>
              <a:r>
                <a:rPr lang="ru-RU" sz="1350" dirty="0" smtClean="0">
                  <a:solidFill>
                    <a:schemeClr val="tx1"/>
                  </a:solidFill>
                </a:rPr>
                <a:t>и </a:t>
              </a:r>
              <a:r>
                <a:rPr lang="ru-RU" sz="1350" dirty="0">
                  <a:solidFill>
                    <a:schemeClr val="tx1"/>
                  </a:solidFill>
                </a:rPr>
                <a:t>благоустройству города Нижневартовска</a:t>
              </a:r>
              <a:r>
                <a:rPr lang="ru-RU" sz="1400" dirty="0"/>
                <a:t>"</a:t>
              </a: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6230501" y="3801282"/>
            <a:ext cx="5568287" cy="466485"/>
            <a:chOff x="573201" y="1746252"/>
            <a:chExt cx="4817663" cy="525087"/>
          </a:xfrm>
        </p:grpSpPr>
        <p:sp>
          <p:nvSpPr>
            <p:cNvPr id="93" name="Пятиугольник 92"/>
            <p:cNvSpPr/>
            <p:nvPr/>
          </p:nvSpPr>
          <p:spPr>
            <a:xfrm>
              <a:off x="573201" y="1792668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16</a:t>
              </a:r>
              <a:endParaRPr lang="ru-RU" dirty="0"/>
            </a:p>
          </p:txBody>
        </p:sp>
        <p:sp>
          <p:nvSpPr>
            <p:cNvPr id="94" name="Шеврон 93"/>
            <p:cNvSpPr/>
            <p:nvPr/>
          </p:nvSpPr>
          <p:spPr>
            <a:xfrm>
              <a:off x="941695" y="1746252"/>
              <a:ext cx="4449169" cy="525087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350" dirty="0" smtClean="0">
                  <a:solidFill>
                    <a:schemeClr val="tx1"/>
                  </a:solidFill>
                </a:rPr>
                <a:t>МУП г. Нижневартовска</a:t>
              </a:r>
            </a:p>
            <a:p>
              <a:pPr algn="just">
                <a:spcAft>
                  <a:spcPts val="0"/>
                </a:spcAft>
              </a:pPr>
              <a:r>
                <a:rPr lang="ru-RU" sz="1350" dirty="0" smtClean="0">
                  <a:solidFill>
                    <a:schemeClr val="tx1"/>
                  </a:solidFill>
                </a:rPr>
                <a:t>"Производственный </a:t>
              </a:r>
              <a:r>
                <a:rPr lang="ru-RU" sz="1350" dirty="0">
                  <a:solidFill>
                    <a:schemeClr val="tx1"/>
                  </a:solidFill>
                </a:rPr>
                <a:t>ремонтно-эксплуатационный </a:t>
              </a:r>
              <a:r>
                <a:rPr lang="ru-RU" sz="1350" dirty="0" smtClean="0">
                  <a:solidFill>
                    <a:schemeClr val="tx1"/>
                  </a:solidFill>
                </a:rPr>
                <a:t>трест </a:t>
              </a:r>
              <a:r>
                <a:rPr lang="ru-RU" sz="1350" dirty="0">
                  <a:solidFill>
                    <a:schemeClr val="tx1"/>
                  </a:solidFill>
                </a:rPr>
                <a:t>№3"</a:t>
              </a:r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6253501" y="5933602"/>
            <a:ext cx="5568287" cy="359284"/>
            <a:chOff x="573203" y="1869742"/>
            <a:chExt cx="4817663" cy="404419"/>
          </a:xfrm>
        </p:grpSpPr>
        <p:sp>
          <p:nvSpPr>
            <p:cNvPr id="91" name="Пятиугольник 90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20</a:t>
              </a:r>
              <a:endParaRPr lang="ru-RU" dirty="0"/>
            </a:p>
          </p:txBody>
        </p:sp>
        <p:sp>
          <p:nvSpPr>
            <p:cNvPr id="92" name="Шеврон 91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ИП Карпенко </a:t>
              </a:r>
              <a:r>
                <a:rPr lang="ru-RU" sz="1400" dirty="0">
                  <a:solidFill>
                    <a:schemeClr val="tx1"/>
                  </a:solidFill>
                </a:rPr>
                <a:t>Светлана Владимировна</a:t>
              </a:r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6230501" y="5435367"/>
            <a:ext cx="5568286" cy="359284"/>
            <a:chOff x="573203" y="1869742"/>
            <a:chExt cx="4817662" cy="404419"/>
          </a:xfrm>
        </p:grpSpPr>
        <p:sp>
          <p:nvSpPr>
            <p:cNvPr id="89" name="Пятиугольник 88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19</a:t>
              </a:r>
              <a:endParaRPr lang="ru-RU" dirty="0"/>
            </a:p>
          </p:txBody>
        </p:sp>
        <p:sp>
          <p:nvSpPr>
            <p:cNvPr id="90" name="Шеврон 89"/>
            <p:cNvSpPr/>
            <p:nvPr/>
          </p:nvSpPr>
          <p:spPr>
            <a:xfrm>
              <a:off x="941696" y="1869742"/>
              <a:ext cx="4449169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/>
                <a:t> </a:t>
              </a:r>
              <a:r>
                <a:rPr lang="ru-RU" sz="1400" dirty="0">
                  <a:solidFill>
                    <a:schemeClr val="tx1"/>
                  </a:solidFill>
                </a:rPr>
                <a:t>ИП </a:t>
              </a:r>
              <a:r>
                <a:rPr lang="ru-RU" sz="1400" dirty="0" smtClean="0">
                  <a:solidFill>
                    <a:schemeClr val="tx1"/>
                  </a:solidFill>
                </a:rPr>
                <a:t>Мустафина </a:t>
              </a:r>
              <a:r>
                <a:rPr lang="ru-RU" sz="1400" dirty="0">
                  <a:solidFill>
                    <a:schemeClr val="tx1"/>
                  </a:solidFill>
                </a:rPr>
                <a:t>Олеся Вадимовна</a:t>
              </a:r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6230500" y="4968882"/>
            <a:ext cx="5568287" cy="359284"/>
            <a:chOff x="573203" y="1869742"/>
            <a:chExt cx="4817663" cy="404419"/>
          </a:xfrm>
        </p:grpSpPr>
        <p:sp>
          <p:nvSpPr>
            <p:cNvPr id="87" name="Пятиугольник 86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18</a:t>
              </a:r>
              <a:endParaRPr lang="ru-RU" dirty="0"/>
            </a:p>
          </p:txBody>
        </p:sp>
        <p:sp>
          <p:nvSpPr>
            <p:cNvPr id="88" name="Шеврон 87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АО "Жилищный </a:t>
              </a:r>
              <a:r>
                <a:rPr lang="ru-RU" sz="1400" dirty="0">
                  <a:solidFill>
                    <a:schemeClr val="tx1"/>
                  </a:solidFill>
                </a:rPr>
                <a:t>трест №</a:t>
              </a:r>
              <a:r>
                <a:rPr lang="ru-RU" sz="1400" dirty="0" smtClean="0">
                  <a:solidFill>
                    <a:schemeClr val="tx1"/>
                  </a:solidFill>
                </a:rPr>
                <a:t>1"</a:t>
              </a:r>
              <a:endParaRPr lang="ru-RU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6230500" y="6400087"/>
            <a:ext cx="5568287" cy="359284"/>
            <a:chOff x="573203" y="1869742"/>
            <a:chExt cx="4817663" cy="404419"/>
          </a:xfrm>
        </p:grpSpPr>
        <p:sp>
          <p:nvSpPr>
            <p:cNvPr id="85" name="Пятиугольник 84"/>
            <p:cNvSpPr/>
            <p:nvPr/>
          </p:nvSpPr>
          <p:spPr>
            <a:xfrm>
              <a:off x="573203" y="1869742"/>
              <a:ext cx="464027" cy="404419"/>
            </a:xfrm>
            <a:prstGeom prst="homePlate">
              <a:avLst/>
            </a:prstGeom>
            <a:solidFill>
              <a:srgbClr val="5D708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21</a:t>
              </a:r>
              <a:endParaRPr lang="ru-RU" dirty="0"/>
            </a:p>
          </p:txBody>
        </p:sp>
        <p:sp>
          <p:nvSpPr>
            <p:cNvPr id="86" name="Шеврон 85"/>
            <p:cNvSpPr/>
            <p:nvPr/>
          </p:nvSpPr>
          <p:spPr>
            <a:xfrm>
              <a:off x="941696" y="1869742"/>
              <a:ext cx="4449170" cy="404419"/>
            </a:xfrm>
            <a:prstGeom prst="chevron">
              <a:avLst/>
            </a:prstGeom>
            <a:solidFill>
              <a:schemeClr val="bg2"/>
            </a:solidFill>
            <a:ln>
              <a:solidFill>
                <a:srgbClr val="5D70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400" dirty="0" smtClean="0">
                  <a:solidFill>
                    <a:schemeClr val="tx1"/>
                  </a:solidFill>
                </a:rPr>
                <a:t>ИП Куприенко </a:t>
              </a:r>
              <a:r>
                <a:rPr lang="ru-RU" sz="1400" dirty="0">
                  <a:solidFill>
                    <a:schemeClr val="tx1"/>
                  </a:solidFill>
                </a:rPr>
                <a:t>Наталья Владимировна</a:t>
              </a:r>
            </a:p>
          </p:txBody>
        </p:sp>
      </p:grpSp>
      <p:sp>
        <p:nvSpPr>
          <p:cNvPr id="107" name="Прямоугольник 106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2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2" y="1766105"/>
            <a:ext cx="3542213" cy="4555259"/>
          </a:xfrm>
          <a:ln>
            <a:solidFill>
              <a:srgbClr val="5D7082"/>
            </a:solidFill>
          </a:ln>
        </p:spPr>
      </p:pic>
      <p:grpSp>
        <p:nvGrpSpPr>
          <p:cNvPr id="15" name="Группа 14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Развитие института ОРВ, экспертизы и ОФВ</a:t>
                </a:r>
              </a:p>
            </p:txBody>
          </p:sp>
          <p:pic>
            <p:nvPicPr>
              <p:cNvPr id="26" name="Рисунок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822" y="4332723"/>
            <a:ext cx="2438400" cy="2438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658" y="1766105"/>
            <a:ext cx="5309406" cy="3436087"/>
          </a:xfrm>
          <a:prstGeom prst="rect">
            <a:avLst/>
          </a:prstGeom>
          <a:ln>
            <a:solidFill>
              <a:srgbClr val="5D7082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225658" y="5551923"/>
            <a:ext cx="53094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0"/>
                <a:solidFill>
                  <a:schemeClr val="accent6"/>
                </a:solidFill>
              </a:rPr>
              <a:t>Исполнение плана – </a:t>
            </a:r>
            <a:r>
              <a:rPr lang="ru-RU" sz="4400" b="1" dirty="0" smtClean="0">
                <a:ln w="0"/>
                <a:solidFill>
                  <a:schemeClr val="accent6"/>
                </a:solidFill>
              </a:rPr>
              <a:t>100 %</a:t>
            </a:r>
            <a:endParaRPr lang="ru-RU" sz="3600" b="1" dirty="0">
              <a:ln w="0"/>
              <a:solidFill>
                <a:schemeClr val="accent6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84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776" y="4439384"/>
            <a:ext cx="1621904" cy="22007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830" y="4439384"/>
            <a:ext cx="1526141" cy="220071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 rot="5400000">
            <a:off x="7142326" y="4522453"/>
            <a:ext cx="2200711" cy="2034578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иугольник 6"/>
          <p:cNvSpPr/>
          <p:nvPr/>
        </p:nvSpPr>
        <p:spPr>
          <a:xfrm rot="5400000">
            <a:off x="958895" y="1077155"/>
            <a:ext cx="3230913" cy="4119613"/>
          </a:xfrm>
          <a:prstGeom prst="chevron">
            <a:avLst>
              <a:gd name="adj" fmla="val 18893"/>
            </a:avLst>
          </a:prstGeom>
          <a:solidFill>
            <a:schemeClr val="bg1">
              <a:alpha val="56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  <a:scene3d>
            <a:camera prst="orthographicFront">
              <a:rot lat="0" lon="0" rev="0"/>
            </a:camera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 dirty="0">
              <a:ln>
                <a:solidFill>
                  <a:srgbClr val="5D7082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86536" y="2331452"/>
            <a:ext cx="3514825" cy="2107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Разработаны информационные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буклеты по вопросам ОРВ, экспертизы и </a:t>
            </a:r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ОФВ, </a:t>
            </a:r>
          </a:p>
          <a:p>
            <a:pPr algn="ctr"/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методические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рекомендации </a:t>
            </a:r>
            <a:endParaRPr lang="ru-RU" dirty="0" smtClean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  <a:ea typeface="Times New Roman" panose="02020603050405020304" pitchFamily="18" charset="0"/>
            </a:endParaRPr>
          </a:p>
          <a:p>
            <a:pPr algn="ctr"/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по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регистрации и пользованию Порталом проектов НПА </a:t>
            </a:r>
            <a:endParaRPr lang="ru-RU" dirty="0" smtClean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  <a:ea typeface="Times New Roman" panose="02020603050405020304" pitchFamily="18" charset="0"/>
            </a:endParaRPr>
          </a:p>
          <a:p>
            <a:pPr algn="ctr"/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ХМАО-Югры</a:t>
            </a:r>
            <a:endParaRPr lang="ru-RU" sz="24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3000"/>
                    </a14:imgEffect>
                    <a14:imgEffect>
                      <a14:colorTemperature colorTemp="5253"/>
                    </a14:imgEffect>
                    <a14:imgEffect>
                      <a14:saturation sat="66000"/>
                    </a14:imgEffect>
                    <a14:imgEffect>
                      <a14:brightnessContrast bright="-5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873" y="5023153"/>
            <a:ext cx="2279481" cy="158082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9000"/>
                    </a14:imgEffect>
                    <a14:imgEffect>
                      <a14:colorTemperature colorTemp="5256"/>
                    </a14:imgEffect>
                    <a14:imgEffect>
                      <a14:saturation sat="63000"/>
                    </a14:imgEffect>
                    <a14:imgEffect>
                      <a14:brightnessContrast bright="-5000"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6" y="5002004"/>
            <a:ext cx="2345615" cy="1623126"/>
          </a:xfrm>
          <a:prstGeom prst="rect">
            <a:avLst/>
          </a:prstGeom>
          <a:solidFill>
            <a:schemeClr val="bg1">
              <a:alpha val="30000"/>
            </a:schemeClr>
          </a:solidFill>
        </p:spPr>
      </p:pic>
      <p:grpSp>
        <p:nvGrpSpPr>
          <p:cNvPr id="30" name="Группа 29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Развитие института ОРВ, экспертизы и ОФВ</a:t>
                </a:r>
              </a:p>
            </p:txBody>
          </p:sp>
          <p:pic>
            <p:nvPicPr>
              <p:cNvPr id="34" name="Рисунок 33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37" name="Пятиугольник 6"/>
          <p:cNvSpPr/>
          <p:nvPr/>
        </p:nvSpPr>
        <p:spPr>
          <a:xfrm rot="5400000">
            <a:off x="7836375" y="1077155"/>
            <a:ext cx="3230913" cy="4119613"/>
          </a:xfrm>
          <a:prstGeom prst="chevron">
            <a:avLst>
              <a:gd name="adj" fmla="val 18893"/>
            </a:avLst>
          </a:prstGeom>
          <a:solidFill>
            <a:schemeClr val="bg1">
              <a:alpha val="56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  <a:scene3d>
            <a:camera prst="orthographicFront">
              <a:rot lat="0" lon="0" rev="0"/>
            </a:camera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 dirty="0">
              <a:ln>
                <a:solidFill>
                  <a:srgbClr val="5D7082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666176" y="1998187"/>
            <a:ext cx="3571309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endParaRPr lang="ru-RU" sz="1600" b="1" dirty="0" smtClean="0">
              <a:solidFill>
                <a:srgbClr val="1A97C4"/>
              </a:solidFill>
              <a:latin typeface="+mj-lt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Проведено 7 мероприятий, направленных на развитие института </a:t>
            </a:r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ОРВ,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в том числе </a:t>
            </a:r>
            <a:endParaRPr lang="ru-RU" dirty="0" smtClean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в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целях информирования </a:t>
            </a:r>
            <a:r>
              <a:rPr lang="ru-RU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субъектов предпринимательской деятельности </a:t>
            </a:r>
            <a:r>
              <a:rPr lang="ru-RU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j-lt"/>
                <a:ea typeface="Times New Roman" panose="02020603050405020304" pitchFamily="18" charset="0"/>
              </a:rPr>
              <a:t>об участии в ОРВ, экспертизе и ОФВ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2942873" y="5023152"/>
            <a:ext cx="2283347" cy="1580827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224870" y="5002003"/>
            <a:ext cx="2349481" cy="1638094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5400000">
            <a:off x="9270502" y="4658147"/>
            <a:ext cx="2164038" cy="1769928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2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60000"/>
                    </a14:imgEffect>
                  </a14:imgLayer>
                </a14:imgProps>
              </a:ext>
            </a:extLst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12192000" cy="1656393"/>
            <a:chOff x="0" y="0"/>
            <a:chExt cx="12192000" cy="165639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Итоги </a:t>
                </a:r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развития </a:t>
                </a:r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института ОРВ, </a:t>
                </a:r>
                <a:endParaRPr lang="ru-RU" sz="3600" b="1" dirty="0" smtClean="0">
                  <a:solidFill>
                    <a:schemeClr val="bg1"/>
                  </a:solidFill>
                  <a:latin typeface="+mj-lt"/>
                </a:endParaRPr>
              </a:p>
              <a:p>
                <a:pPr algn="ctr"/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экспертизы </a:t>
                </a:r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 </a:t>
                </a:r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ОФВ за 2020 год</a:t>
                </a:r>
                <a:endParaRPr lang="ru-RU" sz="3600" b="1" dirty="0">
                  <a:solidFill>
                    <a:schemeClr val="bg1"/>
                  </a:solidFill>
                  <a:latin typeface="+mj-lt"/>
                </a:endParaRPr>
              </a:p>
            </p:txBody>
          </p:sp>
          <p:pic>
            <p:nvPicPr>
              <p:cNvPr id="8" name="Рисунок 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grpSp>
        <p:nvGrpSpPr>
          <p:cNvPr id="24" name="Группа 23"/>
          <p:cNvGrpSpPr/>
          <p:nvPr/>
        </p:nvGrpSpPr>
        <p:grpSpPr>
          <a:xfrm>
            <a:off x="2168478" y="1413199"/>
            <a:ext cx="7207534" cy="5102279"/>
            <a:chOff x="2304956" y="1849927"/>
            <a:chExt cx="7207534" cy="5102279"/>
          </a:xfrm>
        </p:grpSpPr>
        <p:graphicFrame>
          <p:nvGraphicFramePr>
            <p:cNvPr id="12" name="Диаграмма 11"/>
            <p:cNvGraphicFramePr/>
            <p:nvPr>
              <p:extLst>
                <p:ext uri="{D42A27DB-BD31-4B8C-83A1-F6EECF244321}">
                  <p14:modId xmlns:p14="http://schemas.microsoft.com/office/powerpoint/2010/main" val="1403361005"/>
                </p:ext>
              </p:extLst>
            </p:nvPr>
          </p:nvGraphicFramePr>
          <p:xfrm>
            <a:off x="2304956" y="1910687"/>
            <a:ext cx="7207534" cy="3780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6045955" y="5751877"/>
              <a:ext cx="30570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Доля отзывов, полученных </a:t>
              </a:r>
              <a:endPara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algn="ctr"/>
              <a:r>
                <a:rPr lang="ru-RU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в </a:t>
              </a:r>
              <a:r>
                <a:rPr lang="ru-RU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электронном виде через Портал проектов НПА </a:t>
              </a:r>
            </a:p>
            <a:p>
              <a:pPr algn="ctr"/>
              <a:r>
                <a:rPr lang="ru-RU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ХМАО-Югры</a:t>
              </a:r>
              <a:endParaRPr lang="ru-RU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61987" y="5751877"/>
              <a:ext cx="32830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Доля </a:t>
              </a:r>
              <a:r>
                <a:rPr lang="ru-RU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отзывов участников публичных консультаций, </a:t>
              </a:r>
              <a:endPara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algn="ctr"/>
              <a:r>
                <a:rPr lang="ru-RU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с </a:t>
              </a:r>
              <a:r>
                <a:rPr lang="ru-RU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которыми заключены соглашения о </a:t>
              </a:r>
              <a:r>
                <a:rPr lang="ru-RU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взаимодействии</a:t>
              </a:r>
              <a:endParaRPr lang="ru-RU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" name="TextBox 1"/>
            <p:cNvSpPr txBox="1"/>
            <p:nvPr/>
          </p:nvSpPr>
          <p:spPr>
            <a:xfrm>
              <a:off x="4203510" y="4722978"/>
              <a:ext cx="1037228" cy="701351"/>
            </a:xfrm>
            <a:prstGeom prst="rect">
              <a:avLst/>
            </a:prstGeom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2020 </a:t>
              </a:r>
              <a:r>
                <a:rPr lang="ru-RU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год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670419" y="1987105"/>
              <a:ext cx="1091444" cy="523220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chemeClr val="accent6"/>
                  </a:solidFill>
                </a:rPr>
                <a:t>51%</a:t>
              </a:r>
              <a:endParaRPr lang="ru-RU" sz="2800" b="1" dirty="0">
                <a:solidFill>
                  <a:schemeClr val="accent6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03510" y="1849927"/>
              <a:ext cx="1037229" cy="523220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chemeClr val="accent6"/>
                  </a:solidFill>
                </a:rPr>
                <a:t>53%</a:t>
              </a:r>
              <a:endParaRPr lang="ru-RU" sz="2800" b="1" dirty="0">
                <a:solidFill>
                  <a:schemeClr val="accent6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564572" y="3771137"/>
              <a:ext cx="1009933" cy="523220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5C88C1"/>
                  </a:solidFill>
                </a:rPr>
                <a:t>20%</a:t>
              </a:r>
              <a:endParaRPr lang="ru-RU" sz="2800" b="1" dirty="0">
                <a:solidFill>
                  <a:srgbClr val="5C88C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57099" y="3718539"/>
              <a:ext cx="1078173" cy="523220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5C88C1"/>
                  </a:solidFill>
                </a:rPr>
                <a:t>21%</a:t>
              </a:r>
              <a:endParaRPr lang="ru-RU" sz="2800" b="1" dirty="0">
                <a:solidFill>
                  <a:srgbClr val="5C88C1"/>
                </a:solidFill>
              </a:endParaRPr>
            </a:p>
          </p:txBody>
        </p:sp>
      </p:grpSp>
      <p:sp>
        <p:nvSpPr>
          <p:cNvPr id="25" name="Выноска со стрелкой вправо 24"/>
          <p:cNvSpPr/>
          <p:nvPr/>
        </p:nvSpPr>
        <p:spPr>
          <a:xfrm>
            <a:off x="573204" y="1925381"/>
            <a:ext cx="2920624" cy="959183"/>
          </a:xfrm>
          <a:prstGeom prst="rightArrowCallout">
            <a:avLst>
              <a:gd name="adj1" fmla="val 15314"/>
              <a:gd name="adj2" fmla="val 18220"/>
              <a:gd name="adj3" fmla="val 25000"/>
              <a:gd name="adj4" fmla="val 72454"/>
            </a:avLst>
          </a:prstGeom>
          <a:solidFill>
            <a:schemeClr val="bg1">
              <a:alpha val="47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573204" y="2020251"/>
            <a:ext cx="21616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Увеличение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32%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Выноска со стрелкой вправо 27"/>
          <p:cNvSpPr/>
          <p:nvPr/>
        </p:nvSpPr>
        <p:spPr>
          <a:xfrm rot="10800000">
            <a:off x="8978710" y="2020251"/>
            <a:ext cx="2920624" cy="959183"/>
          </a:xfrm>
          <a:prstGeom prst="rightArrowCallout">
            <a:avLst>
              <a:gd name="adj1" fmla="val 15314"/>
              <a:gd name="adj2" fmla="val 18220"/>
              <a:gd name="adj3" fmla="val 25000"/>
              <a:gd name="adj4" fmla="val 72454"/>
            </a:avLst>
          </a:prstGeom>
          <a:solidFill>
            <a:schemeClr val="bg1">
              <a:alpha val="47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9798657" y="2145899"/>
            <a:ext cx="20070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Увеличение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31%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8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07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10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Прямая со стрелкой 20"/>
          <p:cNvCxnSpPr/>
          <p:nvPr/>
        </p:nvCxnSpPr>
        <p:spPr>
          <a:xfrm flipH="1" flipV="1">
            <a:off x="4606936" y="2867021"/>
            <a:ext cx="725460" cy="323822"/>
          </a:xfrm>
          <a:prstGeom prst="straightConnector1">
            <a:avLst/>
          </a:prstGeom>
          <a:ln w="127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261936" y="1497646"/>
            <a:ext cx="211756" cy="433137"/>
          </a:xfrm>
          <a:prstGeom prst="straightConnector1">
            <a:avLst/>
          </a:prstGeom>
          <a:ln w="127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81" y="1450608"/>
            <a:ext cx="5280313" cy="205939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207087" y="3249848"/>
            <a:ext cx="5560208" cy="307777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https://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www.n-vartovsk.ru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707" y="3936153"/>
            <a:ext cx="4076807" cy="24838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028" y="3611117"/>
            <a:ext cx="2527673" cy="31416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733418" y="3611117"/>
            <a:ext cx="400687" cy="40068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368288" y="6488042"/>
            <a:ext cx="2765817" cy="307777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https://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ok.ru/novostiniz/topic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8106" y="1450608"/>
            <a:ext cx="5966845" cy="185273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298549" y="3095959"/>
            <a:ext cx="2645462" cy="307777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https://</a:t>
            </a: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regulation.admhmao.ru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17" y="3684507"/>
            <a:ext cx="2577276" cy="30854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532" y="3671611"/>
            <a:ext cx="348064" cy="3480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00961" y="6494891"/>
            <a:ext cx="2890635" cy="307777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https://vk.com/ofnv86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-1" y="0"/>
            <a:ext cx="12192001" cy="1571105"/>
            <a:chOff x="0" y="0"/>
            <a:chExt cx="12192000" cy="1656393"/>
          </a:xfrm>
        </p:grpSpPr>
        <p:grpSp>
          <p:nvGrpSpPr>
            <p:cNvPr id="22" name="Группа 21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25" name="Прямоугольник 24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Информационная открытость ОРВ, </a:t>
                </a:r>
                <a:endParaRPr lang="ru-RU" sz="3600" b="1" dirty="0" smtClean="0">
                  <a:solidFill>
                    <a:schemeClr val="bg1"/>
                  </a:solidFill>
                  <a:latin typeface="+mj-lt"/>
                </a:endParaRPr>
              </a:p>
              <a:p>
                <a:pPr algn="ctr"/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экспертизы </a:t>
                </a:r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 ОФВ</a:t>
                </a:r>
              </a:p>
            </p:txBody>
          </p:sp>
          <p:pic>
            <p:nvPicPr>
              <p:cNvPr id="26" name="Рисунок 25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30" name="Прямоугольник 29"/>
          <p:cNvSpPr/>
          <p:nvPr/>
        </p:nvSpPr>
        <p:spPr>
          <a:xfrm>
            <a:off x="11624116" y="1"/>
            <a:ext cx="3493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9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08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29000"/>
                    </a14:imgEffect>
                    <a14:imgEffect>
                      <a14:brightnessContrast bright="9000"/>
                    </a14:imgEffect>
                  </a14:imgLayer>
                </a14:imgProps>
              </a:ext>
            </a:extLst>
          </a:blip>
          <a:srcRect/>
          <a:stretch>
            <a:fillRect t="19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70560" y="1880086"/>
            <a:ext cx="5239352" cy="1846659"/>
          </a:xfrm>
          <a:prstGeom prst="rect">
            <a:avLst/>
          </a:prstGeom>
          <a:solidFill>
            <a:schemeClr val="bg1">
              <a:alpha val="34000"/>
            </a:schemeClr>
          </a:solidFill>
          <a:ln w="15875">
            <a:solidFill>
              <a:srgbClr val="87A77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По результатам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рейтинга качества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проведения ОРВ, экспертизы и ОФВ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в Ханты-Мансийской автономном округе – Югре за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2020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год 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город Нижневартовск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улучшил свою позицию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и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занял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ru-RU" sz="24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 место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среди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муниципальных образований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автономного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округа 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0" name="Блок-схема: магнитный диск 9"/>
          <p:cNvSpPr/>
          <p:nvPr/>
        </p:nvSpPr>
        <p:spPr>
          <a:xfrm>
            <a:off x="602625" y="5829701"/>
            <a:ext cx="1559293" cy="558265"/>
          </a:xfrm>
          <a:prstGeom prst="flowChartMagneticDisk">
            <a:avLst/>
          </a:prstGeom>
          <a:solidFill>
            <a:srgbClr val="5C88C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год</a:t>
            </a: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2466718" y="5271436"/>
            <a:ext cx="1559293" cy="558265"/>
          </a:xfrm>
          <a:prstGeom prst="flowChartMagneticDisk">
            <a:avLst/>
          </a:prstGeom>
          <a:solidFill>
            <a:srgbClr val="5C88C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 год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151139" y="4575669"/>
            <a:ext cx="1559293" cy="558265"/>
          </a:xfrm>
          <a:prstGeom prst="flowChartMagneticDisk">
            <a:avLst/>
          </a:prstGeom>
          <a:solidFill>
            <a:srgbClr val="5C88C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 год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045" y="5408613"/>
            <a:ext cx="1222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5C88C1"/>
                </a:solidFill>
              </a:rPr>
              <a:t>5</a:t>
            </a:r>
            <a:r>
              <a:rPr lang="ru-RU" sz="2400" b="1" dirty="0" smtClean="0">
                <a:solidFill>
                  <a:srgbClr val="5C88C1"/>
                </a:solidFill>
              </a:rPr>
              <a:t> место</a:t>
            </a:r>
            <a:endParaRPr lang="ru-RU" sz="2400" b="1" dirty="0">
              <a:solidFill>
                <a:srgbClr val="5C88C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93289" y="4842719"/>
            <a:ext cx="1235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5C88C1"/>
                </a:solidFill>
              </a:rPr>
              <a:t>4</a:t>
            </a:r>
            <a:r>
              <a:rPr lang="ru-RU" sz="2800" b="1" dirty="0" smtClean="0">
                <a:solidFill>
                  <a:srgbClr val="5C88C1"/>
                </a:solidFill>
              </a:rPr>
              <a:t> </a:t>
            </a:r>
            <a:r>
              <a:rPr lang="ru-RU" sz="2400" b="1" dirty="0" smtClean="0">
                <a:solidFill>
                  <a:srgbClr val="5C88C1"/>
                </a:solidFill>
              </a:rPr>
              <a:t>место</a:t>
            </a:r>
            <a:endParaRPr lang="ru-RU" sz="2400" b="1" dirty="0">
              <a:solidFill>
                <a:srgbClr val="5C88C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319558" y="4141634"/>
            <a:ext cx="1222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5C88C1"/>
                </a:solidFill>
              </a:rPr>
              <a:t>3</a:t>
            </a:r>
            <a:r>
              <a:rPr lang="ru-RU" sz="2400" b="1" dirty="0" smtClean="0">
                <a:solidFill>
                  <a:srgbClr val="5C88C1"/>
                </a:solidFill>
              </a:rPr>
              <a:t> место</a:t>
            </a:r>
            <a:endParaRPr lang="ru-RU" sz="2400" b="1" dirty="0">
              <a:solidFill>
                <a:srgbClr val="5C88C1"/>
              </a:solidFill>
            </a:endParaRPr>
          </a:p>
        </p:txBody>
      </p:sp>
      <p:sp>
        <p:nvSpPr>
          <p:cNvPr id="18" name="Выгнутая вверх стрелка 17"/>
          <p:cNvSpPr/>
          <p:nvPr/>
        </p:nvSpPr>
        <p:spPr>
          <a:xfrm rot="20311345">
            <a:off x="921150" y="4491233"/>
            <a:ext cx="1645920" cy="765269"/>
          </a:xfrm>
          <a:prstGeom prst="curvedDownArrow">
            <a:avLst/>
          </a:prstGeom>
          <a:solidFill>
            <a:srgbClr val="68A042">
              <a:alpha val="51000"/>
            </a:srgbClr>
          </a:solidFill>
          <a:ln>
            <a:solidFill>
              <a:srgbClr val="5D70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Выгнутая вверх стрелка 18"/>
          <p:cNvSpPr/>
          <p:nvPr/>
        </p:nvSpPr>
        <p:spPr>
          <a:xfrm rot="20311345">
            <a:off x="2778036" y="3810755"/>
            <a:ext cx="1645920" cy="765269"/>
          </a:xfrm>
          <a:prstGeom prst="curvedDownArrow">
            <a:avLst/>
          </a:prstGeom>
          <a:solidFill>
            <a:srgbClr val="68A042">
              <a:alpha val="51000"/>
            </a:srgbClr>
          </a:solidFill>
          <a:ln>
            <a:solidFill>
              <a:srgbClr val="5D70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52594" y="2003197"/>
            <a:ext cx="5346362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  <a:sym typeface="Wingdings" panose="05000000000000000000" pitchFamily="2" charset="2"/>
              </a:rPr>
              <a:t>Э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ффективное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взаимодействие с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бизнес сообществом</a:t>
            </a:r>
          </a:p>
          <a:p>
            <a:pPr>
              <a:spcAft>
                <a:spcPts val="0"/>
              </a:spcAft>
            </a:pP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  <a:sym typeface="Wingdings" panose="05000000000000000000" pitchFamily="2" charset="2"/>
              </a:rPr>
              <a:t>О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пыт использования количественных методов и анализа издержек</a:t>
            </a:r>
          </a:p>
          <a:p>
            <a:pPr>
              <a:spcAft>
                <a:spcPts val="0"/>
              </a:spcAft>
            </a:pP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"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Лучшая практика" проведения ОРВ, экспертизы 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Calibri" panose="020F0502020204030204" pitchFamily="34" charset="0"/>
              </a:rPr>
              <a:t>ОФВ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 algn="just"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555549" y="4363538"/>
            <a:ext cx="5082139" cy="160043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При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формировании рейтинга учитывалось мнение предпринимателей, которые оценили  качество работы по ОРВ в городе Нижневартовске на максимальное количество баллов </a:t>
            </a:r>
            <a:endParaRPr lang="ru-RU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89832" y="1835459"/>
            <a:ext cx="6922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87A771"/>
                </a:solidFill>
                <a:ea typeface="Calibri" panose="020F0502020204030204" pitchFamily="34" charset="0"/>
                <a:sym typeface="Wingdings" panose="05000000000000000000" pitchFamily="2" charset="2"/>
              </a:rPr>
              <a:t></a:t>
            </a:r>
            <a:endParaRPr lang="ru-RU" sz="40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189831" y="2449473"/>
            <a:ext cx="6922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87A771"/>
                </a:solidFill>
                <a:ea typeface="Calibri" panose="020F0502020204030204" pitchFamily="34" charset="0"/>
                <a:sym typeface="Wingdings" panose="05000000000000000000" pitchFamily="2" charset="2"/>
              </a:rPr>
              <a:t></a:t>
            </a:r>
            <a:endParaRPr lang="ru-RU" sz="4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201140" y="3249692"/>
            <a:ext cx="6922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87A771"/>
                </a:solidFill>
                <a:ea typeface="Calibri" panose="020F0502020204030204" pitchFamily="34" charset="0"/>
                <a:sym typeface="Wingdings" panose="05000000000000000000" pitchFamily="2" charset="2"/>
              </a:rPr>
              <a:t></a:t>
            </a:r>
            <a:endParaRPr lang="ru-RU" sz="4000" dirty="0"/>
          </a:p>
        </p:txBody>
      </p:sp>
      <p:sp>
        <p:nvSpPr>
          <p:cNvPr id="28" name="5-конечная звезда 27"/>
          <p:cNvSpPr/>
          <p:nvPr/>
        </p:nvSpPr>
        <p:spPr>
          <a:xfrm>
            <a:off x="9820669" y="5440756"/>
            <a:ext cx="1232033" cy="995389"/>
          </a:xfrm>
          <a:prstGeom prst="star5">
            <a:avLst/>
          </a:prstGeom>
          <a:solidFill>
            <a:schemeClr val="accent6">
              <a:alpha val="37000"/>
            </a:schemeClr>
          </a:solidFill>
          <a:ln>
            <a:solidFill>
              <a:srgbClr val="5D70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0" y="0"/>
            <a:ext cx="12192000" cy="1835459"/>
            <a:chOff x="0" y="0"/>
            <a:chExt cx="12192000" cy="1656393"/>
          </a:xfrm>
        </p:grpSpPr>
        <p:grpSp>
          <p:nvGrpSpPr>
            <p:cNvPr id="29" name="Группа 28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31" name="Прямоугольник 30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Рейтинг качества ОРВ, экспертизы и ОФВ</a:t>
                </a:r>
              </a:p>
            </p:txBody>
          </p:sp>
          <p:pic>
            <p:nvPicPr>
              <p:cNvPr id="32" name="Рисунок 3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33" name="Прямоугольник 32"/>
          <p:cNvSpPr/>
          <p:nvPr/>
        </p:nvSpPr>
        <p:spPr>
          <a:xfrm>
            <a:off x="11624116" y="1"/>
            <a:ext cx="474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10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88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12192000" cy="1835459"/>
            <a:chOff x="0" y="0"/>
            <a:chExt cx="12192000" cy="165639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0"/>
              <a:ext cx="12192000" cy="1656393"/>
              <a:chOff x="0" y="0"/>
              <a:chExt cx="12192000" cy="1656393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0" y="0"/>
                <a:ext cx="12192000" cy="1204971"/>
              </a:xfrm>
              <a:prstGeom prst="rect">
                <a:avLst/>
              </a:prstGeom>
              <a:solidFill>
                <a:srgbClr val="4A7ABA">
                  <a:alpha val="68000"/>
                </a:srgbClr>
              </a:solidFill>
              <a:ln w="25400" cmpd="dbl">
                <a:noFill/>
                <a:prstDash val="solid"/>
              </a:ln>
              <a:effectLst>
                <a:glow>
                  <a:schemeClr val="accent1"/>
                </a:glow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Перспективы </a:t>
                </a:r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развития </a:t>
                </a:r>
                <a:endParaRPr lang="ru-RU" sz="3600" b="1" dirty="0" smtClean="0">
                  <a:solidFill>
                    <a:schemeClr val="bg1"/>
                  </a:solidFill>
                  <a:latin typeface="+mj-lt"/>
                </a:endParaRPr>
              </a:p>
              <a:p>
                <a:pPr algn="ctr"/>
                <a:r>
                  <a:rPr lang="ru-RU" sz="3600" b="1" dirty="0" smtClean="0">
                    <a:solidFill>
                      <a:schemeClr val="bg1"/>
                    </a:solidFill>
                    <a:latin typeface="+mj-lt"/>
                  </a:rPr>
                  <a:t>института ОРВ, экспертизы </a:t>
                </a:r>
                <a:r>
                  <a:rPr lang="ru-RU" sz="3600" b="1" dirty="0">
                    <a:solidFill>
                      <a:schemeClr val="bg1"/>
                    </a:solidFill>
                    <a:latin typeface="+mj-lt"/>
                  </a:rPr>
                  <a:t>и ОФВ</a:t>
                </a:r>
              </a:p>
            </p:txBody>
          </p:sp>
          <p:pic>
            <p:nvPicPr>
              <p:cNvPr id="8" name="Рисунок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3204" y="300781"/>
                <a:ext cx="1172629" cy="1355612"/>
              </a:xfrm>
              <a:prstGeom prst="rect">
                <a:avLst/>
              </a:prstGeom>
            </p:spPr>
          </p:pic>
        </p:grp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000"/>
                      </a14:imgEffect>
                      <a14:imgEffect>
                        <a14:colorTemperature colorTemp="5099"/>
                      </a14:imgEffect>
                      <a14:imgEffect>
                        <a14:saturation sat="135000"/>
                      </a14:imgEffect>
                      <a14:imgEffect>
                        <a14:brightnessContrast bright="25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3" y="300781"/>
              <a:ext cx="1172629" cy="1355612"/>
            </a:xfrm>
            <a:prstGeom prst="rect">
              <a:avLst/>
            </a:prstGeom>
          </p:spPr>
        </p:pic>
      </p:grpSp>
      <p:sp>
        <p:nvSpPr>
          <p:cNvPr id="14" name="Прямоугольник 13"/>
          <p:cNvSpPr/>
          <p:nvPr/>
        </p:nvSpPr>
        <p:spPr>
          <a:xfrm>
            <a:off x="11624116" y="1"/>
            <a:ext cx="474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11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011" y="1851074"/>
            <a:ext cx="6088725" cy="3791059"/>
          </a:xfrm>
          <a:prstGeom prst="rect">
            <a:avLst/>
          </a:prstGeom>
          <a:ln>
            <a:solidFill>
              <a:srgbClr val="5D7082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544" y="4771314"/>
            <a:ext cx="1639189" cy="17416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86" y="1851074"/>
            <a:ext cx="3836214" cy="4661878"/>
          </a:xfrm>
          <a:prstGeom prst="rect">
            <a:avLst/>
          </a:prstGeom>
          <a:ln>
            <a:solidFill>
              <a:srgbClr val="5D7082"/>
            </a:solidFill>
          </a:ln>
        </p:spPr>
      </p:pic>
    </p:spTree>
    <p:extLst>
      <p:ext uri="{BB962C8B-B14F-4D97-AF65-F5344CB8AC3E}">
        <p14:creationId xmlns:p14="http://schemas.microsoft.com/office/powerpoint/2010/main" val="30133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32970"/>
            <a:ext cx="12192000" cy="1325563"/>
          </a:xfrm>
          <a:solidFill>
            <a:srgbClr val="E6E6E6">
              <a:alpha val="71000"/>
            </a:srgbClr>
          </a:solidFill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ln w="10160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БЛАГОДАРЮ </a:t>
            </a:r>
            <a:r>
              <a:rPr lang="ru-RU" sz="6600" b="1" dirty="0">
                <a:ln w="10160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4272" y="171179"/>
            <a:ext cx="2203455" cy="248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78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1495</TotalTime>
  <Words>648</Words>
  <Application>Microsoft Office PowerPoint</Application>
  <PresentationFormat>Широкоэкранный</PresentationFormat>
  <Paragraphs>182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Тунгускова Мария Игоревна</dc:creator>
  <cp:lastModifiedBy>Тунгускова Мария Игоревна</cp:lastModifiedBy>
  <cp:revision>159</cp:revision>
  <dcterms:created xsi:type="dcterms:W3CDTF">2021-03-24T04:13:54Z</dcterms:created>
  <dcterms:modified xsi:type="dcterms:W3CDTF">2021-07-01T10:08:24Z</dcterms:modified>
</cp:coreProperties>
</file>