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notesMasterIdLst>
    <p:notesMasterId r:id="rId69"/>
  </p:notesMasterIdLst>
  <p:sldIdLst>
    <p:sldId id="256" r:id="rId2"/>
    <p:sldId id="312" r:id="rId3"/>
    <p:sldId id="313" r:id="rId4"/>
    <p:sldId id="314" r:id="rId5"/>
    <p:sldId id="259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311" r:id="rId31"/>
    <p:sldId id="287" r:id="rId32"/>
    <p:sldId id="288" r:id="rId33"/>
    <p:sldId id="289" r:id="rId34"/>
    <p:sldId id="273" r:id="rId35"/>
    <p:sldId id="260" r:id="rId36"/>
    <p:sldId id="257" r:id="rId37"/>
    <p:sldId id="258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15" r:id="rId47"/>
    <p:sldId id="298" r:id="rId48"/>
    <p:sldId id="299" r:id="rId49"/>
    <p:sldId id="300" r:id="rId50"/>
    <p:sldId id="301" r:id="rId51"/>
    <p:sldId id="302" r:id="rId52"/>
    <p:sldId id="303" r:id="rId53"/>
    <p:sldId id="316" r:id="rId54"/>
    <p:sldId id="317" r:id="rId55"/>
    <p:sldId id="318" r:id="rId56"/>
    <p:sldId id="319" r:id="rId57"/>
    <p:sldId id="322" r:id="rId58"/>
    <p:sldId id="320" r:id="rId59"/>
    <p:sldId id="323" r:id="rId60"/>
    <p:sldId id="321" r:id="rId61"/>
    <p:sldId id="324" r:id="rId62"/>
    <p:sldId id="325" r:id="rId63"/>
    <p:sldId id="326" r:id="rId64"/>
    <p:sldId id="327" r:id="rId65"/>
    <p:sldId id="328" r:id="rId66"/>
    <p:sldId id="329" r:id="rId67"/>
    <p:sldId id="330" r:id="rId6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3E45625-6CCB-4000-B94E-E0C4215F08AC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6C3619C-0A93-4B50-81DF-1395498178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4869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16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A1D754-AABA-44B1-B683-99A23937679D}" type="slidenum">
              <a:rPr lang="ru-RU" altLang="ru-RU"/>
              <a:pPr eaLnBrk="1" hangingPunct="1"/>
              <a:t>62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8FF56-29F6-4CF7-B513-2D748915CA6E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E8B82-3F31-418D-AB1A-97BF2E9B7B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11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087C6-7CF7-4233-AF04-0AB1D158DC54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CA702-6654-4B99-951C-8594ABFFB9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357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1F8F9-D4AB-4580-A599-E1CEFA206359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6E85C-72C3-422E-9F05-D5D7026AAA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735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AC6C9-F6CD-401A-AA84-A4DD68E835CB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1E4CD-65DD-472A-A1F0-C541A11BAD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571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5B713-125B-4D16-A14F-E6991B284AF6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FE699-9386-4885-BC56-8EB10A5B16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572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75F3D-5267-454B-94C1-1EEADDDFC025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9A2FE-A5DD-4C9F-AA1A-9841002170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53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0FC4B-4F3D-4A4A-9C49-F32D47EA3C15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C5FC9-5F3F-4108-BC31-2E33F6835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3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C71E47-60A1-48FD-B9D8-5D5D420323B9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703AF-101F-416E-843D-A7155E122D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122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DFFB1-357F-4060-B7B0-158D0ACB3B8C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8D60C-B4F6-44E7-8485-48AF50846D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669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A78A0-5F91-47F2-8EF0-CAE88C6039FB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F2D54-D9F9-4E8B-A3F6-5F9C824701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99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FEC20-5CE2-456B-803F-C59DDBC4FEE0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EA2AE-8753-4F1D-A1AE-5FB3E970E4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075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2E73822-6CAD-40E3-A42E-CE592B64BFF6}" type="datetimeFigureOut">
              <a:rPr lang="ru-RU"/>
              <a:pPr>
                <a:defRPr/>
              </a:pPr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1EDE58-5A84-483A-BF58-174CD648AE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ivo.garant.ru/#/document/71460782/entry/0" TargetMode="External"/><Relationship Id="rId2" Type="http://schemas.openxmlformats.org/officeDocument/2006/relationships/hyperlink" Target="http://ivo.garant.ru/#/document/71460782/entry/1000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ivo.garant.ru/#/document/71460782/entry/0" TargetMode="External"/><Relationship Id="rId2" Type="http://schemas.openxmlformats.org/officeDocument/2006/relationships/hyperlink" Target="http://ivo.garant.ru/#/document/71460782/entry/100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dumahmao.ru/povest/povest_5705(1)/23/1.pdf" TargetMode="Externa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C42FAE9CAAA0DF90BA9F9579006F0120EEE5974FF3001F92518C936288fEd7H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consultantplus://offline/ref=C42FAE9CAAA0DF90BA9F9579006F0120EEE49745F5021F92518C936288E7DC5EE8221F6A022A48BCf6d9H" TargetMode="External"/><Relationship Id="rId4" Type="http://schemas.openxmlformats.org/officeDocument/2006/relationships/hyperlink" Target="consultantplus://offline/ref=C42FAE9CAAA0DF90BA9F9579006F0120EEE59048FA021F92518C936288E7DC5EE8221F6A022A48B9f6dEH" TargetMode="Externa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4656138"/>
          </a:xfrm>
        </p:spPr>
        <p:txBody>
          <a:bodyPr/>
          <a:lstStyle/>
          <a:p>
            <a:r>
              <a:rPr lang="ru-RU" smtClean="0"/>
              <a:t>Получение правового статуса «некоммерческая организация-исполнитель общественно полезных услуг». Порядок признания организаций исполнителями общественно полезных услуг.</a:t>
            </a:r>
            <a:br>
              <a:rPr lang="ru-RU" smtClean="0"/>
            </a:br>
            <a:endParaRPr lang="ru-RU" smtClean="0"/>
          </a:p>
        </p:txBody>
      </p:sp>
      <p:sp>
        <p:nvSpPr>
          <p:cNvPr id="2051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642938"/>
            <a:ext cx="3008313" cy="5483225"/>
          </a:xfrm>
        </p:spPr>
        <p:txBody>
          <a:bodyPr/>
          <a:lstStyle/>
          <a:p>
            <a:endParaRPr lang="ru-RU" smtClean="0"/>
          </a:p>
          <a:p>
            <a:endParaRPr lang="ru-RU" smtClean="0"/>
          </a:p>
        </p:txBody>
      </p:sp>
      <p:pic>
        <p:nvPicPr>
          <p:cNvPr id="2052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5050" y="428625"/>
            <a:ext cx="5568950" cy="5786438"/>
          </a:xfr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58313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4513" y="1773238"/>
            <a:ext cx="7772400" cy="23066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НОРМАТИВНО-ПРАВОВАЯ БАЗА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__________________________________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деятельности НКО –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исполнителей общественно полезных услуг</a:t>
            </a:r>
            <a:endParaRPr lang="ru-RU" sz="36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-26988"/>
          <a:ext cx="9144000" cy="6983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632"/>
                <a:gridCol w="2736304"/>
                <a:gridCol w="5148064"/>
              </a:tblGrid>
              <a:tr h="42575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Дата 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Документ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30421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r>
                        <a:rPr lang="ru-RU" sz="18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.07.2016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Федеральный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закон №287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 внесении изменений в ФЗ «О некоммерческих организациях» в части установления статуса некоммерческой организации – исполнителя общественно полезных услуг»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3357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08.08.2016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Указ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Президента РФ №398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«Об утверждении приоритетных направлений деятельности в сфере оказания общественно полезных услуг»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4613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27.10.2016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Постановление Правительства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РФ №1096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«Об утверждении перечня общественно полезных услуг и критериев оценки качества их оказания» 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14395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01.12.2016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Послание Президента РФ Федеральному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Собранию 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Поручение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завершить формирование четкой правовой базы деятельности НКО – исполнителей общественно полезных услуг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568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19.12.2016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Федеральный закон №449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 внесении изменений в статью 31.1 ФЗ «О некоммерческих организациях»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3026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28.12.2016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Федеральный закон №466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 внесении изменений в статьи 78.1 и 242.6 Бюджетного Кодекса РФ»</a:t>
                      </a:r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188714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26.01.2017</a:t>
                      </a:r>
                      <a:endParaRPr lang="ru-RU" sz="1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Постановление </a:t>
                      </a:r>
                      <a:r>
                        <a:rPr lang="ru-RU" sz="1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Правительства РФ №89</a:t>
                      </a:r>
                      <a:endParaRPr lang="ru-RU" sz="18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«О реестре некоммерческих организаций – исполнителей</a:t>
                      </a:r>
                    </a:p>
                    <a:p>
                      <a:pPr algn="l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общественно полезных услуг»</a:t>
                      </a:r>
                    </a:p>
                    <a:p>
                      <a:pPr algn="l"/>
                      <a:endParaRPr lang="ru-RU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latin typeface="+mn-lt"/>
              </a:rPr>
              <a:t>Федеральный закон от 12 января 1996 года №7-ФЗ «О некоммерческих организациях» (статья 31.4).</a:t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введена Федеральным законом от 03.07.2016 N 287-ФЗ)</a:t>
            </a:r>
            <a:br>
              <a:rPr lang="ru-RU" sz="2400" dirty="0" smtClean="0">
                <a:latin typeface="+mn-lt"/>
              </a:rPr>
            </a:br>
            <a:endParaRPr lang="ru-RU" sz="2400" dirty="0" smtClean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25000" lnSpcReduction="20000"/>
          </a:bodyPr>
          <a:lstStyle/>
          <a:p>
            <a:pPr marL="0" indent="34290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800" dirty="0" smtClean="0"/>
              <a:t> </a:t>
            </a:r>
            <a:r>
              <a:rPr lang="ru-RU" sz="6000" b="1" dirty="0" smtClean="0"/>
              <a:t>Социально ориентированная некоммерческая организация признается исполнителем общественно полезных услуг и включается в реестр некоммерческих организаций - исполнителей общественно полезных услуг сроком на два года. По истечении указанного срока социально ориентированная некоммерческая организация может быть вновь признана исполнителем общественно полезных услуг в упрощенном порядке, установленном Правительством Российской Федерации.</a:t>
            </a:r>
          </a:p>
          <a:p>
            <a:pPr marL="0" indent="34290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614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1785938"/>
            <a:ext cx="4214812" cy="4016375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Указ Президента Российской Федерации от 08 августа 2016 года №398 «Об утверждении приоритетных направлений деятельности в сфере оказания общественно полезных услуг».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endParaRPr lang="ru-RU" sz="1800" dirty="0" smtClean="0">
              <a:latin typeface="+mn-lt"/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b="1" dirty="0" smtClean="0"/>
              <a:t>1</a:t>
            </a:r>
            <a:r>
              <a:rPr lang="ru-RU" sz="2900" b="1" dirty="0" smtClean="0"/>
              <a:t>. Деятельность по оказанию социально-бытовых услуг, направленных на поддержание жизнедеятельности получателей социальных услуг в быту.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b="1" dirty="0" smtClean="0"/>
              <a:t>2. Деятельность по оказанию социально-медицинских услуг, направленных на поддержание и сохранение здоровья получателей социальных услуг путем организации ухода, оказания содействия в проведении оздоровительных мероприятий, систематического наблюдения за получателями социальных услуг для выявления отклонений в состоянии их здоровья</a:t>
            </a:r>
            <a:r>
              <a:rPr lang="ru-RU" sz="1800" b="1" dirty="0" smtClean="0"/>
              <a:t>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b="1" dirty="0" smtClean="0"/>
              <a:t>3</a:t>
            </a:r>
            <a:endParaRPr lang="ru-RU" sz="1800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/>
              <a:t>. Деятельность по оказанию социально-психологических услуг, предусматривающих оказание помощи в коррекции психологического состояния получателей социальных услуг для адаптации в социальной среде.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/>
              <a:t>4. Деятельность по оказанию социально-педагогических услуг, направленных на профилактику отклонений в поведении и развитии личности получателей социальных услуг, формирование у них позитивных интересов, оказание помощи семье в воспитании детей</a:t>
            </a:r>
            <a:r>
              <a:rPr lang="ru-RU" dirty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latin typeface="+mn-lt"/>
              </a:rPr>
              <a:t>ПРИОРИТЕТНЫЕ НАПРАВЛЕНИЯ ДЕЯТЕЛЬНОСТИ В СФЕРЕ ОКАЗАНИЯ ОБЩЕСТВЕННО ПОЛЕЗНЫХ УСЛУГ</a:t>
            </a:r>
            <a:br>
              <a:rPr lang="ru-RU" sz="2400" dirty="0" smtClean="0">
                <a:latin typeface="+mn-lt"/>
              </a:rPr>
            </a:br>
            <a:endParaRPr lang="ru-RU" sz="2400" dirty="0" smtClean="0">
              <a:latin typeface="+mn-lt"/>
            </a:endParaRPr>
          </a:p>
        </p:txBody>
      </p:sp>
      <p:sp>
        <p:nvSpPr>
          <p:cNvPr id="8195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algn="just">
              <a:spcBef>
                <a:spcPct val="0"/>
              </a:spcBef>
            </a:pPr>
            <a:r>
              <a:rPr lang="ru-RU" sz="1600" b="1" smtClean="0"/>
              <a:t>5. Деятельность по оказанию социально-трудовых услуг, направленных на оказание помощи в трудоустройстве и в решении иных проблем, связанных с трудовой адаптацией, содействие трудоустройству и трудовой адаптации молодежи, матерей с детьми, инвалидов, граждан пожилого возраста, лиц, освободившихся из мест заключения.</a:t>
            </a:r>
          </a:p>
          <a:p>
            <a:pPr marL="0" algn="just">
              <a:spcBef>
                <a:spcPct val="0"/>
              </a:spcBef>
            </a:pPr>
            <a:r>
              <a:rPr lang="ru-RU" sz="1600" b="1" smtClean="0"/>
              <a:t>6. Деятельность по оказанию услуг, предусматривающих повышение коммуникативного потенциала получателей социальных услуг, имеющих ограничения жизнедеятельности, реабилитацию и социальную адаптацию инвалидов, социальное сопровождение семей, воспитывающих детей с ограниченными возможностями здоровья.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/>
              <a:t>7. Деятельность по оказанию социальной помощи детям, инвалидам, гражданам пожилого возраста, лицам, находящимся в трудной жизненной ситуации, в том числе пострадавшим в результате стихийных бедствий, экологических, техногенных или иных катастроф, социальных, национальных, религиозных конфликтов, беженцам и вынужденным переселенцам, а также по их социальному сопровождению.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/>
              <a:t>8. Деятельность по профилактике безнадзорности и правонарушений несовершеннолетних.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b="1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smtClean="0"/>
              <a:t>ПРИОРИТЕТНЫЕ НАПРАВЛЕНИЯ ДЕЯТЕЛЬНОСТИ В СФЕРЕ ОКАЗАНИЯ ОБЩЕСТВЕННО ПОЛЕЗНЫХ УСЛУГ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9</a:t>
            </a:r>
            <a:r>
              <a:rPr lang="ru-RU" sz="2900" dirty="0" smtClean="0"/>
              <a:t>. Деятельность по профилактике социального сиротства, включая психолого-педагогическое и социальное сопровождение семей для предотвращения отказа от новорожденного ребенка, сокращения случаев лишения родительских прав.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10. Деятельность по оказанию услуг, направленных на социальную адаптацию и семейное устройство детей, оставшихся без попечения родителей.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11. Деятельность по организации отдыха и оздоровления детей, в том числе детей с ограниченными возможностями здоровья и детей, находящихся в трудной жизненной ситуации.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12. Деятельность по оказанию услуг в сфере дошкольного и общего образования, дополнительного образования детей.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ПРИОРИТЕТНЫЕ НАПРАВЛЕНИЯ ДЕЯТЕЛЬНОСТИ В СФЕРЕ ОКАЗАНИЯ ОБЩЕСТВЕННО ПОЛЕЗНЫХ УСЛУГ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/>
              <a:t>13. Деятельность по оказанию психолого-педагогической, медицинской и социальной помощи обучающимся, испытывающим трудности в освоении основных общеобразовательных программ, развитии и социальной адаптации.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/>
              <a:t>14. Деятельность по оказанию услуг в сфере дополнительного образования граждан пожилого возраста и инвалидов.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/>
              <a:t>15. Деятельность по оказанию услуг в сфере дополнительного образования сотрудников и добровольцев социально ориентированных некоммерческих организаций, направленного на повышение качества предоставления услуг такими организациями.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 smtClean="0"/>
              <a:t>16. Деятельность по профилактике социально значимых заболеваний, курения, алкоголизма, наркомании, включая просвещение и информирование граждан о факторах риска для их здоровья, формирование мотивации к ведению здорового образа жизни</a:t>
            </a:r>
            <a:r>
              <a:rPr lang="ru-RU" dirty="0" smtClean="0"/>
              <a:t>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1024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428750"/>
            <a:ext cx="4038600" cy="4786313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ПРИОРИТЕТНЫЕ НАПРАВЛЕНИЯ ДЕЯТЕЛЬНОСТИ В СФЕРЕ ОКАЗАНИЯ ОБЩЕСТВЕННО ПОЛЕЗНЫХ УСЛУГ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17. Деятельность по оказанию услуг, предусматривающих медико-социальное сопровождение лиц, страдающих тяжелыми заболеваниями, и лиц, нуждающихся в паллиативной помощи, включая организацию оказания паллиативной помощи и содействие ее оказанию.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18. Деятельность по оказанию услуг, направленных на медико-социальную реабилитацию лиц с алкогольной, наркотической или иной токсической зависимостью.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19. Деятельность по оказанию услуг в области физической культуры и массового спорта.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20. Деятельность по сбору, обобщению и анализу информации о качестве оказания услуг организациями культуры, социального обслуживания, медицинскими и образовательными организациями, осуществляемая организацией-оператором.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21. Деятельность по оказанию услуг, направленных на развитие межнационального сотрудничества, сохранение и защиту самобытности, культуры, языков и традиций народов Российской Федерации, социальную и культурную адаптацию и интеграцию мигрантов.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2400" b="1" dirty="0" smtClean="0">
                <a:latin typeface="+mn-lt"/>
              </a:rPr>
              <a:t>Постановление Правительства Российской Федерации от 27 октября 2016 года №1096 «Об утверждении перечня общественно полезных услуг и критериев оценки качества их оказания».</a:t>
            </a:r>
            <a:br>
              <a:rPr lang="ru-RU" sz="2400" b="1" dirty="0" smtClean="0">
                <a:latin typeface="+mn-lt"/>
              </a:rPr>
            </a:br>
            <a:endParaRPr lang="ru-RU" sz="2400" b="1" dirty="0" smtClean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25000" lnSpcReduction="20000"/>
          </a:bodyPr>
          <a:lstStyle/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dirty="0" smtClean="0"/>
              <a:t>1</a:t>
            </a:r>
            <a:r>
              <a:rPr lang="ru-RU" sz="4800" dirty="0" smtClean="0"/>
              <a:t>. </a:t>
            </a:r>
            <a:r>
              <a:rPr lang="ru-RU" sz="4800" b="1" dirty="0" smtClean="0"/>
              <a:t>Предоставление социального обслуживания в форме на дому &lt;*&gt;.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800" b="1" dirty="0" smtClean="0"/>
              <a:t>2. Предоставление социального обслуживания в стационарной форме &lt;*&gt;.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4800" b="1" dirty="0" smtClean="0"/>
              <a:t>3. Предоставление социального обслуживания в </a:t>
            </a:r>
            <a:r>
              <a:rPr lang="ru-RU" sz="4800" b="1" dirty="0" err="1" smtClean="0"/>
              <a:t>полустационарной</a:t>
            </a:r>
            <a:r>
              <a:rPr lang="ru-RU" sz="4800" b="1" dirty="0" smtClean="0"/>
              <a:t> форме &lt;*&gt;.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800" b="1" dirty="0" smtClean="0"/>
              <a:t>4. Социально-трудовые услуги, направленные на оказание содействия в вопросах трудоустройства и в решении вопросов, связанных с трудовой адаптацией молодежи, матерей с детьми, инвалидов, граждан пожилого возраста, лиц, освободившихся из мест лишения свободы: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800" b="1" dirty="0" smtClean="0"/>
              <a:t>оказание содействия молодежи в вопросах трудоустройства, социальной реабилитации, трудоустройство несовершеннолетних граждан &lt;*&gt;;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800" b="1" dirty="0" smtClean="0"/>
              <a:t>содействие трудоустройству граждан, освобожденных из учреждений, исполняющих наказание в виде лишения свободы &lt;*&gt;;</a:t>
            </a:r>
          </a:p>
          <a:p>
            <a:pPr marL="0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800" b="1" dirty="0" smtClean="0"/>
          </a:p>
        </p:txBody>
      </p:sp>
      <p:pic>
        <p:nvPicPr>
          <p:cNvPr id="1229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6375" y="1857375"/>
            <a:ext cx="3500438" cy="4286250"/>
          </a:xfr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642938" y="1357313"/>
            <a:ext cx="4038600" cy="4525962"/>
          </a:xfrm>
        </p:spPr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организация профессиональной ориентации граждан в целях выбора сферы деятельности (профессии), трудоустройства, прохождения профессионального обучения и получения дополнительного профессионального образования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организация ярмарок вакансий и учебных рабочих мест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психологическая поддержка безработных граждан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социальная адаптация безработных граждан на рынке труда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оказание содействия в трудоустройстве на оборудованные (оснащенные) рабочие места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200" dirty="0" smtClean="0"/>
              <a:t>организация сопровождения при содействии занятости инвалидов и </a:t>
            </a:r>
            <a:r>
              <a:rPr lang="ru-RU" sz="4200" dirty="0" err="1" smtClean="0"/>
              <a:t>самозанятости</a:t>
            </a:r>
            <a:r>
              <a:rPr lang="ru-RU" sz="4200" dirty="0" smtClean="0"/>
              <a:t> инвалидов.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13315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714500"/>
            <a:ext cx="4038600" cy="3929063"/>
          </a:xfr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smtClean="0"/>
              <a:t>5. Услуги, предусматривающие реабилитацию и социальную адаптацию инвалидов, социальное сопровождение семей, воспитывающих детей с ограниченными возможностями здоровья:</a:t>
            </a:r>
            <a:br>
              <a:rPr lang="ru-RU" sz="1800" smtClean="0"/>
            </a:br>
            <a:endParaRPr lang="ru-RU" sz="180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оказание информационно-справочной поддержки гражданам по вопросам инвалидности, социальной защиты, медико-социальной экспертизы и реабилитации, </a:t>
            </a:r>
            <a:r>
              <a:rPr lang="ru-RU" sz="2900" dirty="0" err="1" smtClean="0"/>
              <a:t>абилитации</a:t>
            </a:r>
            <a:r>
              <a:rPr lang="ru-RU" sz="2900" dirty="0" smtClean="0"/>
              <a:t> инвалидов, в том числе женщин-инвалидов, девочек-инвалидов, а также пострадавших в результате чрезвычайных обстоятельств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проведение реабилитации или </a:t>
            </a:r>
            <a:r>
              <a:rPr lang="ru-RU" sz="2900" dirty="0" err="1" smtClean="0"/>
              <a:t>абилитации</a:t>
            </a:r>
            <a:r>
              <a:rPr lang="ru-RU" sz="2900" dirty="0" smtClean="0"/>
              <a:t> инвалидов при сложном и </a:t>
            </a:r>
            <a:r>
              <a:rPr lang="ru-RU" sz="2900" dirty="0" err="1" smtClean="0"/>
              <a:t>атипичном</a:t>
            </a:r>
            <a:r>
              <a:rPr lang="ru-RU" sz="2900" dirty="0" smtClean="0"/>
              <a:t> протезировании и </a:t>
            </a:r>
            <a:r>
              <a:rPr lang="ru-RU" sz="2900" dirty="0" err="1" smtClean="0"/>
              <a:t>ортезировании</a:t>
            </a:r>
            <a:r>
              <a:rPr lang="ru-RU" sz="2900" dirty="0" smtClean="0"/>
              <a:t> в стационарных условиях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проведение социально-средовой реабилитации или </a:t>
            </a:r>
            <a:r>
              <a:rPr lang="ru-RU" sz="2900" dirty="0" err="1" smtClean="0"/>
              <a:t>абилитации</a:t>
            </a:r>
            <a:r>
              <a:rPr lang="ru-RU" sz="2900" dirty="0" smtClean="0"/>
              <a:t> инвалидов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проведение социально-психологической реабилитации или </a:t>
            </a:r>
            <a:r>
              <a:rPr lang="ru-RU" sz="2900" dirty="0" err="1" smtClean="0"/>
              <a:t>абилитации</a:t>
            </a:r>
            <a:r>
              <a:rPr lang="ru-RU" sz="2900" dirty="0" smtClean="0"/>
              <a:t> инвалидов в амбулаторных условиях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проведение </a:t>
            </a:r>
            <a:r>
              <a:rPr lang="ru-RU" sz="2900" dirty="0" err="1" smtClean="0"/>
              <a:t>социокультурной</a:t>
            </a:r>
            <a:r>
              <a:rPr lang="ru-RU" sz="2900" dirty="0" smtClean="0"/>
              <a:t> реабилитации или </a:t>
            </a:r>
            <a:r>
              <a:rPr lang="ru-RU" sz="2900" dirty="0" err="1" smtClean="0"/>
              <a:t>абилитации</a:t>
            </a:r>
            <a:r>
              <a:rPr lang="ru-RU" sz="2900" dirty="0" smtClean="0"/>
              <a:t> инвалидов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900" dirty="0" smtClean="0"/>
              <a:t>проведение социально-бытовой адаптации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1434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500188"/>
            <a:ext cx="4038600" cy="3878262"/>
          </a:xfr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600" smtClean="0"/>
              <a:t>6. Услуги по оказанию социальной помощи детям, инвалидам, гражданам пожилого возраста, лицам, находящимся в трудной жизненной ситуации, в том числе пострадавшим в результате стихийных бедствий, экологических, техногенных или иных катастроф, социальных, национальных, религиозных конфликтов, беженцам и вынужденным переселенцам, а также по их социальному сопровождению</a:t>
            </a:r>
            <a:br>
              <a:rPr lang="ru-RU" sz="1600" smtClean="0"/>
            </a:br>
            <a:endParaRPr lang="ru-RU" sz="160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содействие в получении питания в месте временного размещения лицам, признанным беженцами в соответствии с Федеральным законом "О беженцах";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содействие в направлении на профессиональное обучение в центре временного размещения или в трудоустройстве;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содействие в предоставлении жизненно необходимых товаров малоимущим семьям, малоимущим одиноко проживающим гражданам, а также иным категориям граждан, указанным в Федеральном законе "О государственной социальной помощи";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содействие во временном отселении в безопасные районы с обязательным предоставлением стационарных или временных жилых помещений;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содействие в предоставлении бесплатной юридической помощи;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оказание медицинской (в том числе психиатрической), социальной и психолого-педагогической помощи детям, находящимся в трудной жизненной ситуации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содействие гражданам в поиске подходящей работы, а работодателям в подборе необходимых работников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7</a:t>
            </a:r>
            <a:r>
              <a:rPr lang="ru-RU" sz="3100" b="1" dirty="0" smtClean="0"/>
              <a:t>. Участие в деятельности по профилактике безнадзорности и правонарушений несовершеннолетних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проведение индивидуальной профилактической работы с несовершеннолетними и их семьями с учетом анализа причин и условий, способствующих самовольным уходам несовершеннолетних из семей;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оказание содействия в организации поиска несовершеннолетних, самовольно ушедших из семей, организаций для детей-сирот и детей, оставшихся без попечения родителей, образовательных организаций и иных организаций;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16388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sz="1400" smtClean="0"/>
              <a:t>организация оказания психологической и социальной помощи и реабилитации несовершеннолетних, самовольно ушедших из семей, организаций для детей-сирот и детей, оставшихся без попечения родителей, образовательных организаций и иных организаций;</a:t>
            </a:r>
          </a:p>
          <a:p>
            <a:r>
              <a:rPr lang="ru-RU" sz="1400" smtClean="0"/>
              <a:t>содействие в получении медицинской помощи несовершеннолетними, самовольно ушедшими из семей, организаций для детей-сирот и детей, оставшихся без попечения родителей, образовательных организаций и иных организаций;</a:t>
            </a:r>
          </a:p>
          <a:p>
            <a:r>
              <a:rPr lang="ru-RU" sz="1400" smtClean="0"/>
              <a:t>вовлечение несовершеннолетних, учитываемых образовательными организациями, подразделениями по делам несовершеннолетних органов внутренних дел, в социально значимую деятельность.</a:t>
            </a:r>
          </a:p>
          <a:p>
            <a:endParaRPr lang="ru-RU" sz="140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43375" y="1571625"/>
            <a:ext cx="5000625" cy="4714875"/>
          </a:xfrm>
          <a:noFill/>
        </p:spPr>
      </p:pic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55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8. Услуги по профилактике социального сиротства, включая психолого-педагогическое и социальное сопровождение семей для предотвращения отказа от новорожденного ребенка, сокращения случаев лишения родительских прав в части консультативной, психологической, педагогической, юридической, социальной и иной помощи родителям детей и профилактики отказа родителей от воспитания своих детей, ограничения их в родительских правах, лишения их родительских прав, а также в целях обеспечения возможности восстановления родителей в родительских правах или отмены ограничения родительских прав.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>9. Услуги, направленные на социальную адаптацию и семейное устройство детей, оставшихся без попечения родителей: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содействие устройству детей на воспитание в семью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подготовка граждан, выразивших желание принять детей-сирот и детей, оставшихся без попечения родителей, на семейные формы устройства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оказание консультативной, психологической, педагогической, юридической, социальной и иной помощи лицам, усыновившим (удочерившим) или принявшим под опеку (попечительство) ребенка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оказание консультативной, психологической, педагогической, юридической, социальной и иной помощи лицам из числа детей, завершивших пребывание в организации для детей-сирот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/>
              <a:t>психолого-медико-педагогическая</a:t>
            </a:r>
            <a:r>
              <a:rPr lang="ru-RU" dirty="0"/>
              <a:t> реабилитация детей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защита прав и законных интересов детей-сирот и детей, оставшихся без попечения родителей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выявление несовершеннолетних граждан, нуждающихся в установлении над ними опеки или попечительства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10. Оказание помощи семье в воспитании детей: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формирование позитивных интересов (в том числе в сфере досуга);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организация и проведение культурно-массовых мероприятий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осуществление экскурсионного обслуживания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показ (организация показа) спектаклей (театральных постановок)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показ (организация показа) концертов и концертных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психолого-педагогическая, методическая и консультативная помощь родителям (законным представителям) детей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>
                <a:solidFill>
                  <a:srgbClr val="FF0000"/>
                </a:solidFill>
              </a:rPr>
              <a:t>(АБЗАЦ ВВЕДЕН ПОСТАНОВЛЕНИЕМ ПРАВИТЕЛЬСТВА РФ ОТ 20.06.2019 N 784</a:t>
            </a:r>
            <a:r>
              <a:rPr lang="ru-RU" dirty="0" smtClean="0"/>
              <a:t>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1946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500188"/>
            <a:ext cx="4281488" cy="4214812"/>
          </a:xfr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smtClean="0"/>
              <a:t>11. Услуги по организации отдыха и оздоровления детей, в том числе детей с ограниченными возможностями здоровья и детей, находящихся в трудной жизненной ситуации, в том числе организация деятельности специализированных (профильных) лагерей:</a:t>
            </a:r>
            <a:br>
              <a:rPr lang="ru-RU" sz="2000" smtClean="0"/>
            </a:br>
            <a:endParaRPr lang="ru-RU" sz="2000" smtClean="0"/>
          </a:p>
        </p:txBody>
      </p:sp>
      <p:sp>
        <p:nvSpPr>
          <p:cNvPr id="2048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mtClean="0"/>
              <a:t>организация отдыха детей и молодежи &lt;*&gt;;</a:t>
            </a:r>
          </a:p>
          <a:p>
            <a:r>
              <a:rPr lang="ru-RU" smtClean="0"/>
              <a:t>санаторно-курортное лечение &lt;*&gt;.</a:t>
            </a:r>
          </a:p>
          <a:p>
            <a:endParaRPr lang="ru-RU" smtClean="0"/>
          </a:p>
        </p:txBody>
      </p:sp>
      <p:pic>
        <p:nvPicPr>
          <p:cNvPr id="2048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725613"/>
            <a:ext cx="4038600" cy="4275137"/>
          </a:xfr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dirty="0" smtClean="0"/>
              <a:t>12. Услуги в сфере дошкольного и общего образования, дополнительного образования детей: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реализация дополнительных </a:t>
            </a:r>
            <a:r>
              <a:rPr lang="ru-RU" dirty="0" err="1" smtClean="0"/>
              <a:t>общеразвивающих</a:t>
            </a:r>
            <a:r>
              <a:rPr lang="ru-RU" dirty="0" smtClean="0"/>
              <a:t>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реализация дополнительных </a:t>
            </a:r>
            <a:r>
              <a:rPr lang="ru-RU" dirty="0" err="1" smtClean="0"/>
              <a:t>предпрофессиональных</a:t>
            </a:r>
            <a:r>
              <a:rPr lang="ru-RU" dirty="0" smtClean="0"/>
              <a:t> программ в области искусств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реализация дополнительных </a:t>
            </a:r>
            <a:r>
              <a:rPr lang="ru-RU" dirty="0" err="1" smtClean="0"/>
              <a:t>предпрофессиональных</a:t>
            </a:r>
            <a:r>
              <a:rPr lang="ru-RU" dirty="0" smtClean="0"/>
              <a:t> программ в области физической культуры и спорта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психолого-педагогическое консультирование обучающихся, их родителей (законных представителей) и педагогических работников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олимпиад, конкурсов, мероприятий, направленных на выявление и развитие у обучающихся интеллектуальных и творческих способностей, способностей к занятиям физической культурой и спортом, интереса к научной (научно-исследовательской) деятельности, творческой деятельности, физкультурно-спортивной деятельности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присмотр и уход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13. Услуги по психолого-педагогическому консультированию, медицинской и социальной помощи обучающимся, испытывающим трудности в освоении основных общеобразовательных программ, развитии и социальной адаптации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психолого-педагогическое консультирование обучающихся, их родителей (законных представителей) и педагогических работников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реализация основных общеобразовательных программ среднего общего образования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err="1" smtClean="0"/>
              <a:t>психолого-медико-педагогическое</a:t>
            </a:r>
            <a:r>
              <a:rPr lang="ru-RU" dirty="0" smtClean="0"/>
              <a:t> обследование детей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2253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981200"/>
            <a:ext cx="4038600" cy="3763963"/>
          </a:xfr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mtClean="0"/>
              <a:t>14. Услуги в сфере дополнительного образования граждан пожилого возраста и инвалидов, в том числе услуги обучения навыкам компьютерной грамотности.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mtClean="0"/>
          </a:p>
        </p:txBody>
      </p:sp>
      <p:pic>
        <p:nvPicPr>
          <p:cNvPr id="23555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714500"/>
            <a:ext cx="4038600" cy="4071938"/>
          </a:xfr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15. Услуги в сфере дополнительного образования сотрудников и добровольцев социально ориентированных некоммерческих организаций (в том числе проведение консультативных и просветительских мероприятий), направленного на повышение качества предоставления услуг такими организациями.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(в ред. Постановления Правительства РФ от 27.07.2017 N 885)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24579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643063"/>
            <a:ext cx="4357688" cy="4143375"/>
          </a:xfr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16. Услуги по профилактике социально значимых заболеваний, курения, алкоголизма, наркомании, включая просвещение и информирование граждан о факторах риска для их здоровья, формирование мотивации к ведению здорового образа жизни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работы по профилактике неинфекционных заболеваний, формированию здорового образа жизни и санитарно-гигиеническому просвещению населения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профилактика незаконного потребления наркотических средств и психотропных веществ, наркомании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организация и проведение консультативных, методических, профилактических и противоэпидемических мероприятий по предупреждению распространения ВИЧ-инфекций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2560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785938"/>
            <a:ext cx="4038600" cy="3451225"/>
          </a:xfr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17. Услуги, предусматривающие медико-социальное сопровождение лиц, страдающих тяжелыми заболеваниями, и лиц, нуждающихся в медицинской паллиативной помощи, включая организацию оказания медицинской паллиативной помощи и содействие в ее получении: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патронаж семей, имеющих лиц, страдающих тяжелыми заболеваниями, организация обучающих мероприятий для членов семей лиц, страдающих тяжелыми заболеваниями, по вопросам принципов ухода, психологической поддержки и другое;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организация групп психологической поддержки и социальной адаптации для лиц, страдающих тяжелыми заболеваниями, и их семей, а также семей, переживших утрату;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проведение мероприятий по адаптации помещений жилых домов для </a:t>
            </a:r>
            <a:r>
              <a:rPr lang="ru-RU" dirty="0" err="1" smtClean="0"/>
              <a:t>маломобильных</a:t>
            </a:r>
            <a:r>
              <a:rPr lang="ru-RU" dirty="0" smtClean="0"/>
              <a:t> граждан, страдающих тяжелыми заболеваниями;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привлечение и обучение волонтеров работе с лицами, страдающими тяжелыми заболеваниями, координация работы волонтеров;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подготовка и выпуск буклетов, брошюр и других печатных изданий по вопросам медико-социального сопровождения лиц, страдающих тяжелыми заболеваниями (осуществление ухода, оказание санитарно-гигиенических услуг), организация горячей линии (телефона доверия) по вопросам оказания помощи лицам, страдающим тяжелыми заболеваниями, и их семей, а также семей, переживших утрату;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культурно-массовых мероприятий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показ (организация показа) спектаклей (театральных постановок)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показ (организация показа) концертов и концертных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паллиативная медицинская помощь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18. Услуги, направленные на медико-социальную реабилитацию лиц с алкогольной, наркотической или иной токсической зависимостью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медицинская реабилитация при заболеваниях, не входящих в базовую программу обязательного медицинского страхования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услуги по социальной трудовой </a:t>
            </a:r>
            <a:r>
              <a:rPr lang="ru-RU" dirty="0" err="1" smtClean="0"/>
              <a:t>реинтеграции</a:t>
            </a:r>
            <a:r>
              <a:rPr lang="ru-RU" dirty="0" smtClean="0"/>
              <a:t> лиц, осуществлявших незаконное потребление наркотических средств и психотропных веществ, страдавших алкоголизмом.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2765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500188"/>
            <a:ext cx="4038600" cy="4357687"/>
          </a:xfr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19. Услуги в области физической культуры и массового спорта:</a:t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спортивная подготовка по спорту глухих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спортивная подготовка по спорту лиц с интеллектуальными нарушениями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спортивная подготовка по спорту лиц с поражением опорно-двигательного аппарата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спортивная подготовка по спорту слепых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спортивная подготовка по футболу лиц с заболеванием церебральным </a:t>
            </a:r>
            <a:r>
              <a:rPr lang="ru-RU" dirty="0" err="1" smtClean="0"/>
              <a:t>параличем</a:t>
            </a:r>
            <a:r>
              <a:rPr lang="ru-RU" dirty="0" smtClean="0"/>
              <a:t>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пропаганда физической культуры, спорта и здорового образа жизни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проведение занятий физкультурно-спортивной направленности по месту проживания граждан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организация и проведение официальных спортивных мероприятий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участие в организации официальных спортивных мероприятий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организация и проведение официальных физкультурных (физкультурно-оздоровительных) мероприятий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обеспечение доступа к спортивным объектам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развития национальных видов спорта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физкультурных и спортивных мероприятий в рамках Всероссийского физкультурно-спортивного комплекса "Готов к труду и обороне" (ГТО) (за исключением тестирования выполнения нормативов испытаний комплекса ГТО)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мероприятий по военно-прикладным видам спорта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мероприятий по служебно-прикладным видам спорта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всероссийских смотров физической подготовки граждан допризывного и призывного возрастов к военной службе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проведение спортивно-оздоровительной работы по развитию физической культуры и спорта среди различных групп населения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организация и обеспечение экспериментальной и инновационной деятельности в области физкультуры и спорта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20. Услуги по сбору, обобщению и анализу информации о качестве оказания услуг организациями культуры, социального обслуживания, медицинскими организациями и организациями, осуществляющими образовательную деятельность, осуществляемые организацией-оператором в соответствии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 Федеральным законом "О внесении изменений в отдельные законодательные акты Российской Федерации по вопросам проведения независимой оценки качества оказания услуг организациями в сфере культуры, социального обслуживания, охраны здоровья и образования" в части популяризации системы независимой оценки качества оказания услуг организациями в сфере культуры, социального обслуживания, охраны здоровья и образования и возможности участия в ней потребителей услуг, вовлечение граждан в независимую оценку.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smtClean="0"/>
              <a:t>21. Деятельность по оказанию следующих услуг, направленных на развитие межнационального сотрудничества, сохранение и защиту самобытности, культуры, языков и традиций народов Российской Федерации, социальную и культурную адаптацию и интеграцию мигрантов:</a:t>
            </a:r>
            <a:br>
              <a:rPr lang="ru-RU" sz="2000" smtClean="0"/>
            </a:br>
            <a:endParaRPr lang="ru-RU" sz="200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организация и проведение культурно-массовых мероприятий (лектории, семинары, фестивали, культурно-просветительские проекты)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создание экспозиций (выставок) музеев, организация выездных выставок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создание спектаклей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создание концертов и концертных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показ (организация показа) спектаклей (театральных постановок)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показ (организация показа) концертов и концертных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консультирование мигрантов в целях социальной и культурной адаптации и интеграции и обучение русскому языку;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500" dirty="0"/>
              <a:t>услуги в сфере дополнительного образования, обеспечивающие решение задач сохранения и защиты самобытности, культуры, языков и традиций народов Российской Федерации (ознакомление граждан с культурой и традициями народов, населяющих Российскую Федерацию);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4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содействие в охране и реставрации объектов культурного наследия (памятников истории и культуры) народов Российской Федерации (памятников, ансамблей, достопримечательных мест, мест захоронений);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осуществление издательской деятельности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производство и распространение телепрограмм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производство и распространение радиопрограмм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производство и распространение музыкальных и культурно-просветительских аудиовизуальных программ &lt;*&gt;;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организация экскурсионных программ;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оказание туристско-информационных услуг &lt;*&gt;.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dirty="0"/>
              <a:t>(п. 21 введен Постановлением Правительства РФ от 27.07.2017 N 885)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Рекомендации: </a:t>
            </a:r>
            <a:br>
              <a:rPr lang="ru-RU" b="1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Чтобы НКО могла претендовать на вхождение в реестр исполнителей общественно полезных услуг, а, соответственно, на предусмотренные для ИОПУ меры поддержки, в её уставе должно быть указано хотя бы одно из перечисленных двадцати направлений деятельности.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Если ни одного направления из этого перечня в уставе организации нет, следует внести изменения в устав, включив те направления (из Указа Президента), по которым организация может оказывать услуги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200" dirty="0"/>
              <a:t>Постановление Правительства Российской Федерации </a:t>
            </a:r>
            <a:r>
              <a:rPr lang="ru-RU" sz="2700" dirty="0" smtClean="0"/>
              <a:t>от 26 января 2017 года №89 «О реестре некоммерческих организаций – исполнителей общественно полезных услуг».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Документом, в котором представлены все организации – ИОПУ, является </a:t>
            </a:r>
            <a:r>
              <a:rPr lang="ru-RU" b="1" i="1" dirty="0" smtClean="0"/>
              <a:t>реестр некоммерческих организаций – исполнителей общественно-полезных услуг.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Он содержит следующие сведения: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а) полное наименование;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б) основной государственный регистрационный номер;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в) виды общественно полезных услуг, оказываемых организацией;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г) реестровый номер;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д) дата признания организации исполнителем общественно полезных услуг (исключения из реестра). </a:t>
            </a:r>
          </a:p>
        </p:txBody>
      </p:sp>
      <p:pic>
        <p:nvPicPr>
          <p:cNvPr id="32772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714500"/>
            <a:ext cx="4038600" cy="4429125"/>
          </a:xfr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200" dirty="0" smtClean="0"/>
              <a:t>ПРАВИЛА ПРИНЯТИЯ РЕШЕНИЯ О ПРИЗНАНИИ СОЦИАЛЬНО ОРИЕНТИРОВАННОЙ НЕКОММЕРЧЕСКОЙ ОРГАНИЗАЦИИ ИСПОЛНИТЕЛЕМ ОБЩЕСТВЕННО ПОЛЕЗНЫХ УСЛУГ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Министерство юстиции Российской Федерации принимает решения о признании исполнителями общественно полезных услуг общероссийских общественных организаций и движений, Торгово-промышленной палаты Российской Федерации и торгово-промышленных палат, созданных на территории нескольких субъектов Российской Федерации, централизованных религиозных организаций, имеющих местные религиозные организации на территории 2 и более субъектов Российской Федерации, а также религиозных организаций, образуемых указанными централизованными религиозными организациями.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3379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357313"/>
            <a:ext cx="4038600" cy="4500562"/>
          </a:xfr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Территориальные органы Министерства юстиции Российской Федерации принимают решения о признании исполнителями общественно полезных услуг межрегиональных, региональных и местных общественных организаций и движений, региональных отделений международных, общероссийских и межрегиональных общественных организаций и движений, местных религиозных организаций, централизованных религиозных организаций, имеющих местные религиозные организации на территории одного субъекта Российской Федерации, религиозных организаций, образованных указанными централизованными религиозными организациями, а также иных некоммерческих организаций, на которые распространяется специальный порядок государственной регистрации некоммерческих организаций, установленный Федеральным законом "О некоммерческих организациях".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34819" name="Picture 5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500188"/>
            <a:ext cx="4038600" cy="4572000"/>
          </a:xfr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smtClean="0"/>
              <a:t>Перечень поручений по итогам заседания Государственного совета, состоявшегося 27 декабря 2018 г.</a:t>
            </a:r>
            <a:br>
              <a:rPr lang="ru-RU" sz="2000" smtClean="0"/>
            </a:br>
            <a:r>
              <a:rPr lang="ru-RU" sz="2000" smtClean="0"/>
              <a:t>(утв. Президентом РФ 16 января 2019 г. N Пр-38ГС)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dirty="0" smtClean="0"/>
              <a:t>е) обеспечить проведение мониторинга деятельности органов исполнительной власти субъектов Российской Федерации и органов местного самоуправления по привлечению социально ориентированных </a:t>
            </a:r>
            <a:r>
              <a:rPr lang="ru-RU" sz="3300" dirty="0"/>
              <a:t>некоммерческих организаций к оказанию общественно полезных услуг по </a:t>
            </a:r>
            <a:r>
              <a:rPr lang="ru-RU" sz="3300" dirty="0">
                <a:hlinkClick r:id="rId2"/>
              </a:rPr>
              <a:t>приоритетным направлениям</a:t>
            </a:r>
            <a:r>
              <a:rPr lang="ru-RU" sz="3300" dirty="0"/>
              <a:t> деятельности в сфере оказания общественно полезных услуг, утверждённым </a:t>
            </a:r>
            <a:r>
              <a:rPr lang="ru-RU" sz="3300" dirty="0" err="1">
                <a:hlinkClick r:id="rId3"/>
              </a:rPr>
              <a:t>Указом</a:t>
            </a:r>
            <a:r>
              <a:rPr lang="ru-RU" sz="3300" dirty="0" err="1"/>
              <a:t>Президента</a:t>
            </a:r>
            <a:r>
              <a:rPr lang="ru-RU" sz="3300" dirty="0"/>
              <a:t> Российской Федерации от 8 августа 2016 г. N 398, и представить предложения по повышению эффективности этой деятельности.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300" b="1" dirty="0">
                <a:solidFill>
                  <a:srgbClr val="FF0000"/>
                </a:solidFill>
              </a:rPr>
              <a:t>Доклад - до 1 июля 2019 г., далее - один раз в полгода</a:t>
            </a:r>
            <a:r>
              <a:rPr lang="ru-RU" sz="3300" b="1" dirty="0" smtClean="0">
                <a:solidFill>
                  <a:srgbClr val="FF0000"/>
                </a:solidFill>
              </a:rPr>
              <a:t>;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3584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643063"/>
            <a:ext cx="4038600" cy="3929062"/>
          </a:xfr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включение в реестр некоммерческих организаций исполнителей общественно полезных услуг социально ориентированных некоммерческих организаций, успешно реализовавших проекты по </a:t>
            </a:r>
            <a:r>
              <a:rPr lang="ru-RU" dirty="0" smtClean="0">
                <a:hlinkClick r:id="rId2"/>
              </a:rPr>
              <a:t>приоритетным направлениям</a:t>
            </a:r>
            <a:r>
              <a:rPr lang="ru-RU" dirty="0" smtClean="0"/>
              <a:t> деятельности в сфере оказания общественно полезных услуг, утверждённым </a:t>
            </a:r>
            <a:r>
              <a:rPr lang="ru-RU" dirty="0" smtClean="0">
                <a:hlinkClick r:id="rId3"/>
              </a:rPr>
              <a:t>Указом</a:t>
            </a:r>
            <a:r>
              <a:rPr lang="ru-RU" dirty="0" smtClean="0"/>
              <a:t> Президента Российской Федерации от 8 августа 2016 г. N 398, победившие в конкурсе, организованном Фондом - оператором президентских грантов по развитию гражданского общества, без осуществления федеральными органами исполнительной власти и органами исполнительной власти субъектов Российской Федерации оценки качества оказываемых такими организациями общественно полезных услуг.</a:t>
            </a:r>
          </a:p>
        </p:txBody>
      </p:sp>
      <p:pic>
        <p:nvPicPr>
          <p:cNvPr id="36867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4813" y="1500188"/>
            <a:ext cx="4572000" cy="3805237"/>
          </a:xfr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smtClean="0"/>
              <a:t>Что означает понятие «некоммерческая организация — исполнитель общественно полезных услуг»? </a:t>
            </a:r>
            <a:endParaRPr lang="ru-RU" sz="240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Это социально ориентированная некоммерческая организация, которая на протяжении одного года и более оказывает общественно полезные услуги надлежащего качества, не является некоммерческой организацией, выполняющей функции иностранного агента, и не имеет задолженностей по налогам и сборам, иным предусмотренным законодательством Российской Федерации обязательным платежам. </a:t>
            </a:r>
          </a:p>
        </p:txBody>
      </p:sp>
      <p:pic>
        <p:nvPicPr>
          <p:cNvPr id="37892" name="Picture 5" descr="C:\Users\1562\AppData\Local\Microsoft\Windows\Temporary Internet Files\Content.IE5\8QVJAOCQ\200px-Coat_of_Arms_of_the_Russian_Federation_2.svg[1]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7750" y="1500188"/>
            <a:ext cx="3633788" cy="3929062"/>
          </a:xfr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mtClean="0"/>
              <a:t>Общественно полезные услуги как еще одна форма сотрудничества государства и НКО</a:t>
            </a:r>
            <a:br>
              <a:rPr lang="ru-RU" sz="2400" smtClean="0"/>
            </a:br>
            <a:endParaRPr lang="ru-RU" sz="240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Некоммерческие организации обладают двойственной природой. С одной стороны, их можно рассматривать как способ формализации и институционализации самоуправляемой и независимой от государства деятельности гражданского общества.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 этой точки зрения некоммерческие организации являются формой выражения гражданами своих интересов и проявления их общественной, публичной активности. С другой стороны, с помощью деятельности некоммерческих организаций реализуются социальная, регулятивные и иные функции государства. Поэтому развитие активности некоммерческих организаций в большинстве государств рассматривается в качестве инструмента повышения эффективности государственного управления.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214313" y="1600200"/>
            <a:ext cx="4143375" cy="45259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Некоммерческие организации можно рассматривать и как третий сектор экономики, как особый общественный институт, образуемый совокупностью негосударственных некоммерческих организаций, которые своей деятельностью обеспечивают определенную часть социального воспроизводства.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4214813" y="1600200"/>
            <a:ext cx="4500562" cy="45259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Опыт ряда зарубежных стран показывает, что некоммерческие организации могут осуществлять свою деятельность часто эффективнее различных коммерческих либо государственных организаций и способствуют уменьшению нагрузки на бюджет государства и государственных расходов, в частности в социальной сфере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12"/>
          <p:cNvSpPr>
            <a:spLocks noGrp="1"/>
          </p:cNvSpPr>
          <p:nvPr>
            <p:ph type="body" sz="half" idx="4294967295"/>
          </p:nvPr>
        </p:nvSpPr>
        <p:spPr>
          <a:xfrm>
            <a:off x="0" y="1435100"/>
            <a:ext cx="3008313" cy="4691063"/>
          </a:xfrm>
        </p:spPr>
        <p:txBody>
          <a:bodyPr rtlCol="0">
            <a:normAutofit fontScale="32500" lnSpcReduction="20000"/>
          </a:bodyPr>
          <a:lstStyle/>
          <a:p>
            <a:pPr indent="34290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b="1" dirty="0" smtClean="0"/>
              <a:t>Федеральным законом от 5 мая 2014 г. N 99-ФЗ в ГК РФ были внесены принципиальные изменения в регулирование правового положения некоммерческих организаций.</a:t>
            </a:r>
          </a:p>
          <a:p>
            <a:pPr indent="342900" algn="just" fontAlgn="auto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400" b="1" dirty="0" smtClean="0"/>
              <a:t>В частности, в п. 3 ст. 50 ГК РФ был закреплен исчерпывающий перечень организационно-правовых форм, в которых могут создаваться некоммерческие организации. Отсутствие подобных ограничений привело к тому, что, по различным подсчетам, федеральными законами было закреплено до нескольких десятков организационно-правовых форм некоммерческих организаций, по сути, мало чем отличавшихся друг от друга.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40963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32250" y="1143000"/>
            <a:ext cx="5111750" cy="4887913"/>
          </a:xfr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 Существуют некоммерческие организации, которые не соответствуют установленным ГК РФ организационно-правовым формам. В частности, в соответствии со ст. 51 Федерального закона от 19 мая 1995 г. N 82-ФЗ "Об общественных объединениях" впредь до принятия федеральных законов о государственно-общественных и общественно-государственных объединениях указанные объединения создаются и осуществляют свою деятельность в соответствии с нормативными правовыми актами органов государственной власти.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  <p:pic>
        <p:nvPicPr>
          <p:cNvPr id="41987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05400" y="1571625"/>
            <a:ext cx="4038600" cy="3805238"/>
          </a:xfr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642938" y="428625"/>
            <a:ext cx="8286750" cy="5526088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3600" dirty="0" smtClean="0"/>
              <a:t>В статье 31.1 Закона о НКО определен перечень видов деятельности, которая является социально ориентированной. Отметим, что названный перечень постоянно расширяется. Законодательное выделение категории социально ориентированных некоммерческих организаций на определенном этапе способствовало структуризации некоммерческого сектора и выделению тех организаций, которые согласно уставам выполняют общественно полезную деятельность и являются частью гражданского общества. По мнению Общественной палаты, впоследствии понятие социально ориентированной некоммерческой организации оказалось размыто: в эту категорию попали как некоммерческие организации, оказывающие реальную помощь населению, так и организации, которые не осуществляют никакой социальной работы. </a:t>
            </a:r>
            <a:r>
              <a:rPr lang="ru-RU" sz="3600" dirty="0" smtClean="0">
                <a:solidFill>
                  <a:srgbClr val="FF0000"/>
                </a:solidFill>
              </a:rPr>
              <a:t>Исследование, проведенное Общественной палатой, показало, что реально работающих социально ориентированных некоммерческих организаций в разы меньше, чем получивших такой статус: из 130 тыс. социально ориентированных некоммерческих организаций большинство не реализует социально значимых проектов или вообще существует только на бумаге*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hlinkClick r:id="rId2"/>
              </a:rPr>
              <a:t>https://www.dumahmao.ru/povest/povest_5705(1)/</a:t>
            </a:r>
            <a:r>
              <a:rPr lang="en-US" dirty="0" smtClean="0">
                <a:hlinkClick r:id="rId2"/>
              </a:rPr>
              <a:t>23/1.pdf</a:t>
            </a: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Прямоугольник 3"/>
          <p:cNvSpPr>
            <a:spLocks noChangeArrowheads="1"/>
          </p:cNvSpPr>
          <p:nvPr/>
        </p:nvSpPr>
        <p:spPr bwMode="auto">
          <a:xfrm>
            <a:off x="500063" y="890588"/>
            <a:ext cx="8429625" cy="757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ru-RU" sz="2400">
                <a:latin typeface="Calibri" pitchFamily="34" charset="0"/>
              </a:rPr>
              <a:t>Наличие проблем с законодательным регулированием некоммерческих организаций отмечается не только в юридической литературе. В исследованиях по экономическим вопросам функционирования некоммерческих организаций также можно встретить вывод, что "несовершенство правовых норм различной отраслевой направленности, недостаток адекватной их взаимосвязи, утверждение законодательных положений, не учитывающих экономические и социальные принципы функционирования некоммерческих организаций, влекут за собой негативные последствия, отражающиеся на процессах создания некоммерческих организаций, а также их деятельности«</a:t>
            </a: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800" b="1" smtClean="0"/>
              <a:t>Порядок признания организаций исполнителями общественно полезных услуг: теоретические и практические вопросы</a:t>
            </a:r>
            <a:endParaRPr lang="ru-RU" sz="2800" smtClean="0"/>
          </a:p>
        </p:txBody>
      </p:sp>
      <p:sp>
        <p:nvSpPr>
          <p:cNvPr id="43011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mtClean="0"/>
              <a:t>Это два основных действия: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mtClean="0"/>
              <a:t> а) подача заявления для оценки качества предоставляемых организацией общественно полезных услуг;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mtClean="0"/>
              <a:t>б) подача заявления в включении организацию в реестр исполнителей ОПУ. </a:t>
            </a:r>
          </a:p>
        </p:txBody>
      </p:sp>
      <p:pic>
        <p:nvPicPr>
          <p:cNvPr id="4506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643063"/>
            <a:ext cx="4038600" cy="4214812"/>
          </a:xfr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Прежде всего, необходимо получить заключение о соответствии качества оказываемых ею услуг установленным критериям в органах власти, осуществляющих оценку качества общественно полезных услуг.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Такую оценку осуществляют органы исполнительной власти – либо федеральные, либо территориальные, в соответствии со следующим разделением их компетенций: </a:t>
            </a:r>
          </a:p>
        </p:txBody>
      </p:sp>
      <p:pic>
        <p:nvPicPr>
          <p:cNvPr id="46083" name="Picture 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00500" y="1500188"/>
            <a:ext cx="4038600" cy="4568825"/>
          </a:xfr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 оценки качества общественно полезных услуг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• </a:t>
            </a:r>
            <a:r>
              <a:rPr lang="ru-RU" i="1" dirty="0" smtClean="0"/>
              <a:t>федеральные органы исполнительной власти осуществляют оценку качества в отношении СО НКО, оказывающих одну услугу на территории более половины субъектов Российской Федерации, и (или) получивших финансовую поддержку за счет средств федерального бюджета в связи с оказанием ими общественно полезных услуг.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147050" cy="79216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Критерии оценки качества общественно полезных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125538"/>
            <a:ext cx="8229600" cy="55435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000" b="1" i="1" dirty="0" smtClean="0">
                <a:solidFill>
                  <a:schemeClr val="accent3">
                    <a:lumMod val="50000"/>
                  </a:schemeClr>
                </a:solidFill>
              </a:rPr>
              <a:t>Утверждены </a:t>
            </a:r>
            <a:r>
              <a:rPr lang="ru-RU" sz="6000" b="1" i="1" dirty="0">
                <a:solidFill>
                  <a:schemeClr val="accent3">
                    <a:lumMod val="50000"/>
                  </a:schemeClr>
                </a:solidFill>
              </a:rPr>
              <a:t>постановлением Правительства Российской Федерации </a:t>
            </a:r>
            <a:r>
              <a:rPr lang="ru-RU" sz="6000" b="1" i="1" dirty="0" smtClean="0">
                <a:solidFill>
                  <a:schemeClr val="accent3">
                    <a:lumMod val="50000"/>
                  </a:schemeClr>
                </a:solidFill>
              </a:rPr>
              <a:t>от </a:t>
            </a:r>
            <a:r>
              <a:rPr lang="ru-RU" sz="6000" b="1" i="1" dirty="0">
                <a:solidFill>
                  <a:schemeClr val="accent3">
                    <a:lumMod val="50000"/>
                  </a:schemeClr>
                </a:solidFill>
              </a:rPr>
              <a:t>27 </a:t>
            </a:r>
            <a:r>
              <a:rPr lang="ru-RU" sz="6000" b="1" i="1" dirty="0" smtClean="0">
                <a:solidFill>
                  <a:schemeClr val="accent3">
                    <a:lumMod val="50000"/>
                  </a:schemeClr>
                </a:solidFill>
              </a:rPr>
              <a:t>.10.2016 </a:t>
            </a:r>
            <a:r>
              <a:rPr lang="ru-RU" sz="6000" b="1" i="1" dirty="0">
                <a:solidFill>
                  <a:schemeClr val="accent3">
                    <a:lumMod val="50000"/>
                  </a:schemeClr>
                </a:solidFill>
              </a:rPr>
              <a:t>№ 1096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0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1. Соответствие общественно полезной услуги установленным нормативными правовыми актами </a:t>
            </a:r>
            <a:r>
              <a:rPr lang="ru-RU" sz="6400" dirty="0" smtClean="0"/>
              <a:t>РФ </a:t>
            </a:r>
            <a:r>
              <a:rPr lang="ru-RU" sz="6400" dirty="0"/>
              <a:t>требованиям к ее содержанию (объем, сроки, качество предоставления).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2. Наличие у лиц, непосредственно задействованных в исполнении общественно полезной услуги (в том числе работников </a:t>
            </a:r>
            <a:r>
              <a:rPr lang="ru-RU" sz="6400" dirty="0" smtClean="0"/>
              <a:t>НКО и </a:t>
            </a:r>
            <a:r>
              <a:rPr lang="ru-RU" sz="6400" dirty="0"/>
              <a:t>работников, привлеченных по договорам </a:t>
            </a:r>
            <a:r>
              <a:rPr lang="ru-RU" sz="6400" dirty="0" err="1"/>
              <a:t>гражданско</a:t>
            </a:r>
            <a:r>
              <a:rPr lang="ru-RU" sz="6400" dirty="0"/>
              <a:t>–правового характера), необходимой квалификации (в том числе профессионального образования, опыта работы в соответствующей сфере), достаточность количества таких лиц.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3. Удовлетворенность получателей общественно полезных услуг качеством их оказания (отсутствие жалоб на действия (бездействие) и (или) решения </a:t>
            </a:r>
            <a:r>
              <a:rPr lang="ru-RU" sz="6400" dirty="0" smtClean="0"/>
              <a:t>НКО, </a:t>
            </a:r>
            <a:r>
              <a:rPr lang="ru-RU" sz="6400" dirty="0"/>
              <a:t>связанные с оказанием ею общественно полезных услуг, признанных обоснованными судом, органами государственного контроля (надзора) и муниципального надзора, иными государственными органами в соответствии с их компетенцией в течение 2 лет, предшествующих подаче заявления о включении в формируемый реестр некоммерческих организаций).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4. Открытость и доступность информации о </a:t>
            </a:r>
            <a:r>
              <a:rPr lang="ru-RU" sz="6400" dirty="0" smtClean="0"/>
              <a:t>НКО.</a:t>
            </a:r>
            <a:endParaRPr lang="ru-RU" sz="6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6400" dirty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5. Отсутствие </a:t>
            </a:r>
            <a:r>
              <a:rPr lang="ru-RU" sz="6400" dirty="0" smtClean="0"/>
              <a:t>НКО в </a:t>
            </a:r>
            <a:r>
              <a:rPr lang="ru-RU" sz="6400" dirty="0"/>
              <a:t>реестре недобросовестных поставщиков по результатам оказания услуги в рамках исполнения контрактов, заключенных в соответствии с Федеральным законом «О контрактной системе в сфере закупок товаров, работ, услуг для обеспечения государственных и муниципальных нужд» в течение 2 лет, предшествующих подаче заявления о включении в формируемый реестр некоммерческих организаций.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6400" dirty="0"/>
              <a:t> 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Территориальная подведомственность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зависимости от того, в какой сфере оказывается услуга, ее качество оценивается соответствующим федеральным министерством, или его территориальным органом: Минтрудом России, </a:t>
            </a:r>
            <a:r>
              <a:rPr lang="ru-RU" dirty="0" err="1" smtClean="0"/>
              <a:t>Минпросом</a:t>
            </a:r>
            <a:r>
              <a:rPr lang="ru-RU" dirty="0" smtClean="0"/>
              <a:t> России, Минкультуры России, </a:t>
            </a:r>
            <a:r>
              <a:rPr lang="ru-RU" dirty="0" err="1" smtClean="0"/>
              <a:t>Роспотребнадзором</a:t>
            </a:r>
            <a:r>
              <a:rPr lang="ru-RU" dirty="0" smtClean="0"/>
              <a:t> (территориальным органом </a:t>
            </a:r>
            <a:r>
              <a:rPr lang="ru-RU" dirty="0" err="1" smtClean="0"/>
              <a:t>Роспортебнадзора</a:t>
            </a:r>
            <a:r>
              <a:rPr lang="ru-RU" dirty="0" smtClean="0"/>
              <a:t>), Минюстом России (территориальным органом Минюста России), Минздравом России, Ростуризмом, </a:t>
            </a:r>
            <a:r>
              <a:rPr lang="ru-RU" dirty="0" err="1" smtClean="0"/>
              <a:t>Рособрнадзором</a:t>
            </a:r>
            <a:r>
              <a:rPr lang="ru-RU" dirty="0" smtClean="0"/>
              <a:t>, </a:t>
            </a:r>
            <a:r>
              <a:rPr lang="ru-RU" dirty="0" err="1" smtClean="0"/>
              <a:t>Минспортом</a:t>
            </a:r>
            <a:r>
              <a:rPr lang="ru-RU" dirty="0" smtClean="0"/>
              <a:t> России, ФАДН России;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• </a:t>
            </a:r>
            <a:r>
              <a:rPr lang="ru-RU" i="1" dirty="0" smtClean="0"/>
              <a:t>территориальные органы федеральных органов исполнительной власти и органы исполнительной власти субъектов Российской Федерации оценивают качество услуг иных СО НКО.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Территориальная подведомственность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 зависимости от того, в какой сфере оказывается услуга, ее качество оценивается соответствующим министерством (департаментом) субъекта РФ.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Полный перечень органов, осуществляющих оценку качества оказания общественно полезных услуг, в зависимости от профиля услуг, определен в «Правилах принятия решения о признании социально ориентированной некоммерческой организации исполнителем общественно полезных услуг» 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/>
              <a:t>Территориальная подведомственность</a:t>
            </a: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Если тот орган, в который обратилась организация, не наделен компетенцией оценки качества оказания конкретной услуги, он не может на этом основании отказать организации в выдаче заключения. Данный орган обязан в течение 5 рабочих дней со дня поступления заявления направить его «по принадлежности в заинтересованный орган, осуществляющий оценку качества оказания этой общественно полезной услуги», т.е. правильному адресату.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Важно! </a:t>
            </a:r>
            <a:br>
              <a:rPr lang="ru-RU" b="1" dirty="0" smtClean="0"/>
            </a:br>
            <a:endParaRPr lang="ru-RU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Прежде, чем обращаться за данным заключением, необходимо наименование услуги привести в строгое соответствие с перечнем общественно полезных услуг, который утвержден постановлением правительства РФ №1096, а содержание услуги – в соответствие с ее детализацией, которая представлена в том же постановлении, или же в базовых отраслевых перечнях государственных и муниципальных услуг (это услуги, помеченные в постановлении звездочкой) </a:t>
            </a:r>
          </a:p>
        </p:txBody>
      </p:sp>
      <p:pic>
        <p:nvPicPr>
          <p:cNvPr id="522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1214438"/>
            <a:ext cx="4038600" cy="4643437"/>
          </a:xfr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Важно!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Для того, чтобы представить в этом заявлении свое обоснование качества услуг, некоммерческой организации стоит предварительно обратиться к авторитетным лицам и организациям, с которыми она взаимодействовала, и которые могут подтвердить качество ее услуг, выдав ей соответствующий документ. Обратиться можно в: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1) органы власти либо организации, в партнерстве с которыми реализованы те или иные социальные проекты и которые могут подтвердить добросовестность организации и качество оказываемых ею ОПУ;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2) органы власти либо организации, по решению которых организации предоставлены те или иные меры государственной (муниципальной) поддержки;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3) экспертные организации;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4) общественные советы при заинтересованных органах;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5) иные органы (организации), которые могут подтвердить добросовестность организации и качество оказываемых ею услуг.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Полученные в этих организациях документы (справки, характеристики, экспертные заключения, заключения общественных советов при заинтересованных органах и другие) СО НКО вправе представить для подтверждения качества оказываемых ею услуг, вместе с заявлением в соответствующий заинтересованный орган.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/>
              <a:t>Кроме заявления и документов, обосновывающих качество услуг, организация может по собственному желанию самостоятельно предоставить документы, подтверждающие отсутствие задолженностей по налогам и сборам, иным обязательным платежам.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Важно!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Заявление организации о выдаче заключения и прилагаемые к нему документы могут быть доставлены в заинтересованный орган любым из следующих способов: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1) почтовым отправлением с описью вложения;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2) представлены непосредственно;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3) в форме электронных документов, подписанных электронной подписью, с использованием информационно–телекоммуникационных сетей общего пользования, в том числе информационно–телекоммуникационной сети «Интернет», включая федеральную государственную информационную систему «Единый портал государственных и муниципальных услуг (функций)» (правда, 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400" dirty="0"/>
              <a:t>в настоящее время способ направления документов через «</a:t>
            </a:r>
            <a:r>
              <a:rPr lang="ru-RU" sz="4400" dirty="0" err="1"/>
              <a:t>Госуслуги</a:t>
            </a:r>
            <a:r>
              <a:rPr lang="ru-RU" sz="4400" dirty="0"/>
              <a:t>» не доступен. Уполномоченными органами осуществляется работа по установлению такой возможности) </a:t>
            </a:r>
            <a:r>
              <a:rPr lang="ru-RU" sz="4400" dirty="0" smtClean="0"/>
              <a:t> </a:t>
            </a:r>
            <a:endParaRPr lang="ru-RU" sz="4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4400" dirty="0"/>
              <a:t>Иные способы представления указанного заявления определяются органами власти, осуществляющими оценку качества</a:t>
            </a:r>
            <a:r>
              <a:rPr lang="ru-RU" dirty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Алгоритм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действий СО НКО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целях получения статуса ИОПУ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89138"/>
            <a:ext cx="8229600" cy="413702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9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</a:rPr>
              <a:t>1. Получение заключения о соответствии качества оказываемых НКО общественно полезных услуг установленным критериям в федеральных органах исполнительной власти</a:t>
            </a:r>
            <a:r>
              <a:rPr lang="ru-RU" altLang="ru-RU" sz="1900" dirty="0" smtClean="0">
                <a:solidFill>
                  <a:srgbClr val="000000"/>
                </a:solidFill>
                <a:latin typeface="Arial" charset="0"/>
              </a:rPr>
              <a:t> (их территориальных органах) или органах исполнительной власти субъектов РФ</a:t>
            </a:r>
            <a:r>
              <a:rPr lang="ru-RU" altLang="ru-RU" sz="1900" dirty="0" smtClean="0">
                <a:solidFill>
                  <a:srgbClr val="000000"/>
                </a:solidFill>
              </a:rPr>
              <a:t>, осуществляющих оценку качества общественно полезных услуг установленным критериям качества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AutoNum type="arabicPeriod"/>
              <a:defRPr/>
            </a:pPr>
            <a:endParaRPr lang="ru-RU" altLang="ru-RU" sz="19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9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</a:rPr>
              <a:t>2. После получения заключения о соответствии качества оказываемых общественно полезных услуг установленным критериям организации необходимо обратиться с заявлением о признании исполнителем общественно полезных услуг в Минюст России (его территориальный орган)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AutoNum type="arabicPeriod"/>
              <a:defRPr/>
            </a:pPr>
            <a:endParaRPr lang="ru-RU" altLang="ru-RU" sz="19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188913"/>
            <a:ext cx="8229600" cy="8509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0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Заключение о соответствии качества общественно полезных услуг. Органы исполнительной власти, осуществляющие оценку качества</a:t>
            </a:r>
            <a:r>
              <a:rPr lang="ru-RU" altLang="ru-RU" sz="25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412875"/>
            <a:ext cx="8218487" cy="52562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rgbClr val="000000"/>
                </a:solidFill>
              </a:rPr>
              <a:t>	В целях приобретения статуса ИОПУ НКО необходимо доказать качество оказываемых услуг.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rgbClr val="000000"/>
                </a:solidFill>
              </a:rPr>
              <a:t>	Для этого необходимо обратиться с заявлением о выдаче заключения о соответствии качества общественно полезных услуг установленным критериям качества в ФОИВ (их территориальные органы) или региональные ОИВ, которые осуществляют оценку качества. 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i="1" dirty="0" smtClean="0">
                <a:solidFill>
                  <a:srgbClr val="77933C"/>
                </a:solidFill>
              </a:rPr>
              <a:t>Перечень федеральных и региональных ОИВ утвержден постановлением Правительства Российской Федерации от 26 января 2017 года № 89 (приложение № 3). </a:t>
            </a:r>
            <a:endParaRPr lang="ru-RU" altLang="ru-RU" sz="1800" dirty="0" smtClean="0">
              <a:solidFill>
                <a:srgbClr val="000000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rgbClr val="000000"/>
                </a:solidFill>
              </a:rPr>
              <a:t>	В зависимости от сферы оказываемых услуг </a:t>
            </a:r>
            <a:r>
              <a:rPr lang="ru-RU" altLang="ru-RU" sz="1800" b="1" dirty="0" smtClean="0">
                <a:solidFill>
                  <a:srgbClr val="000000"/>
                </a:solidFill>
              </a:rPr>
              <a:t>такое заключение выдается </a:t>
            </a:r>
            <a:r>
              <a:rPr lang="ru-RU" altLang="ru-RU" sz="1800" dirty="0" smtClean="0">
                <a:solidFill>
                  <a:srgbClr val="000000"/>
                </a:solidFill>
              </a:rPr>
              <a:t>Минтрудом России, </a:t>
            </a:r>
            <a:r>
              <a:rPr lang="ru-RU" altLang="ru-RU" sz="1800" dirty="0" err="1" smtClean="0">
                <a:solidFill>
                  <a:srgbClr val="000000"/>
                </a:solidFill>
              </a:rPr>
              <a:t>Минобрнауки</a:t>
            </a:r>
            <a:r>
              <a:rPr lang="ru-RU" altLang="ru-RU" sz="1800" dirty="0" smtClean="0">
                <a:solidFill>
                  <a:srgbClr val="000000"/>
                </a:solidFill>
              </a:rPr>
              <a:t> России, Минкультуры России, Минздравом России, Ростуризмом, </a:t>
            </a:r>
            <a:r>
              <a:rPr lang="ru-RU" altLang="ru-RU" sz="1800" dirty="0" err="1" smtClean="0">
                <a:solidFill>
                  <a:srgbClr val="000000"/>
                </a:solidFill>
              </a:rPr>
              <a:t>Рособрнадзором</a:t>
            </a:r>
            <a:r>
              <a:rPr lang="ru-RU" altLang="ru-RU" sz="1800" dirty="0" smtClean="0">
                <a:solidFill>
                  <a:srgbClr val="000000"/>
                </a:solidFill>
              </a:rPr>
              <a:t>, </a:t>
            </a:r>
            <a:r>
              <a:rPr lang="ru-RU" altLang="ru-RU" sz="1800" dirty="0" err="1" smtClean="0">
                <a:solidFill>
                  <a:srgbClr val="000000"/>
                </a:solidFill>
              </a:rPr>
              <a:t>Минспортом</a:t>
            </a:r>
            <a:r>
              <a:rPr lang="ru-RU" altLang="ru-RU" sz="1800" dirty="0" smtClean="0">
                <a:solidFill>
                  <a:srgbClr val="000000"/>
                </a:solidFill>
              </a:rPr>
              <a:t> России, </a:t>
            </a:r>
            <a:r>
              <a:rPr lang="ru-RU" altLang="ru-RU" sz="1800" dirty="0" err="1" smtClean="0">
                <a:solidFill>
                  <a:srgbClr val="000000"/>
                </a:solidFill>
              </a:rPr>
              <a:t>Роспотребнадзором</a:t>
            </a:r>
            <a:r>
              <a:rPr lang="ru-RU" altLang="ru-RU" sz="1800" dirty="0" smtClean="0">
                <a:solidFill>
                  <a:srgbClr val="000000"/>
                </a:solidFill>
              </a:rPr>
              <a:t> (территориальным органом), </a:t>
            </a:r>
            <a:r>
              <a:rPr lang="ru-RU" altLang="ru-RU" sz="1800" b="1" dirty="0" smtClean="0">
                <a:solidFill>
                  <a:srgbClr val="000000"/>
                </a:solidFill>
              </a:rPr>
              <a:t>Минюстом России (территориальным органом)</a:t>
            </a:r>
            <a:r>
              <a:rPr lang="ru-RU" altLang="ru-RU" sz="1800" dirty="0" smtClean="0">
                <a:solidFill>
                  <a:srgbClr val="000000"/>
                </a:solidFill>
              </a:rPr>
              <a:t> или </a:t>
            </a:r>
            <a:r>
              <a:rPr lang="ru-RU" altLang="ru-RU" sz="1800" dirty="0" smtClean="0">
                <a:solidFill>
                  <a:schemeClr val="tx1"/>
                </a:solidFill>
              </a:rPr>
              <a:t>заместителем руководителя высшего исполнительного органа государственной власти субъекта РФ в соответствии с его компетенцией</a:t>
            </a:r>
            <a:r>
              <a:rPr lang="ru-RU" altLang="ru-RU" sz="1800" dirty="0" smtClean="0">
                <a:solidFill>
                  <a:srgbClr val="000000"/>
                </a:solidFill>
              </a:rPr>
              <a:t>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</a:t>
            </a:r>
            <a:r>
              <a:rPr lang="ru-RU" altLang="ru-RU" sz="1800" dirty="0" smtClean="0">
                <a:solidFill>
                  <a:srgbClr val="000000"/>
                </a:solidFill>
              </a:rPr>
              <a:t> </a:t>
            </a:r>
            <a:r>
              <a:rPr lang="ru-RU" altLang="ru-RU" sz="1800" i="1" dirty="0" smtClean="0">
                <a:solidFill>
                  <a:srgbClr val="FF0000"/>
                </a:solidFill>
              </a:rPr>
              <a:t>Если оценка качества осуществляется несколькими заинтересованными ОИВ,</a:t>
            </a:r>
            <a:r>
              <a:rPr lang="ru-RU" altLang="ru-RU" sz="1800" i="1" dirty="0" smtClean="0">
                <a:solidFill>
                  <a:srgbClr val="000000"/>
                </a:solidFill>
              </a:rPr>
              <a:t> обращение с заявлением во все эти органы не требуется. </a:t>
            </a:r>
            <a:r>
              <a:rPr lang="ru-RU" altLang="ru-RU" sz="1800" i="1" dirty="0" smtClean="0">
                <a:solidFill>
                  <a:srgbClr val="FF0000"/>
                </a:solidFill>
              </a:rPr>
              <a:t>Достаточно обратиться в один из таких ОИВ</a:t>
            </a:r>
            <a:r>
              <a:rPr lang="ru-RU" altLang="ru-RU" sz="1800" i="1" dirty="0" smtClean="0">
                <a:solidFill>
                  <a:srgbClr val="000000"/>
                </a:solidFill>
              </a:rPr>
              <a:t>, а он, в свою очередь, истребует все необходимые сведения у иных заинтересованных органов.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dirty="0" smtClean="0">
              <a:solidFill>
                <a:srgbClr val="000000"/>
              </a:solidFill>
            </a:endParaRPr>
          </a:p>
        </p:txBody>
      </p:sp>
      <p:pic>
        <p:nvPicPr>
          <p:cNvPr id="5632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981075"/>
            <a:ext cx="10706101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Заявление о выдаче заключения о соответствии качества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</a:rPr>
              <a:t>Заявление о выдаче заключения должно быть составлено </a:t>
            </a:r>
            <a:r>
              <a:rPr lang="ru-RU" altLang="ru-RU" sz="1900" u="sng" dirty="0" smtClean="0">
                <a:solidFill>
                  <a:srgbClr val="000000"/>
                </a:solidFill>
              </a:rPr>
              <a:t>в письменной форме. </a:t>
            </a:r>
            <a:endParaRPr lang="ru-RU" altLang="ru-RU" sz="1900" dirty="0" smtClean="0">
              <a:solidFill>
                <a:srgbClr val="000000"/>
              </a:solidFill>
            </a:endParaRP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</a:rPr>
              <a:t>Форма заявления не установлена. </a:t>
            </a: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</a:t>
            </a:r>
            <a:r>
              <a:rPr lang="ru-RU" altLang="ru-RU" sz="1900" i="1" dirty="0" smtClean="0">
                <a:solidFill>
                  <a:srgbClr val="000000"/>
                </a:solidFill>
              </a:rPr>
              <a:t> </a:t>
            </a:r>
            <a:r>
              <a:rPr lang="ru-RU" altLang="ru-RU" sz="1900" i="1" dirty="0" smtClean="0">
                <a:solidFill>
                  <a:srgbClr val="FF0000"/>
                </a:solidFill>
              </a:rPr>
              <a:t>Заключение должно содержать обоснование соответствия услуг, оказываемых НКО, </a:t>
            </a:r>
            <a:r>
              <a:rPr lang="ru-RU" altLang="ru-RU" sz="1900" i="1" dirty="0" smtClean="0">
                <a:solidFill>
                  <a:srgbClr val="000000"/>
                </a:solidFill>
              </a:rPr>
              <a:t>установленным критериям оценки качества общественно полезных услуг. </a:t>
            </a: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chemeClr val="tx1"/>
                </a:solidFill>
              </a:rPr>
              <a:t>Перечень сведений, подлежащих включению в заявление организации о выдаче заключения, определяется в административных регламентах, устанавливающих порядок предоставления государственной услуги по оценке качества оказания общественно полезных услуг.</a:t>
            </a: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u="sng" dirty="0" smtClean="0">
                <a:solidFill>
                  <a:srgbClr val="000000"/>
                </a:solidFill>
              </a:rPr>
              <a:t>К заявлению могут прилагаться:</a:t>
            </a: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900" dirty="0" smtClean="0">
                <a:solidFill>
                  <a:srgbClr val="000000"/>
                </a:solidFill>
              </a:rPr>
              <a:t>– </a:t>
            </a:r>
            <a:r>
              <a:rPr lang="ru-RU" altLang="ru-RU" sz="1800" dirty="0" smtClean="0">
                <a:solidFill>
                  <a:srgbClr val="000000"/>
                </a:solidFill>
              </a:rPr>
              <a:t>документы, обосновывающие соответствие оказываемых организацией услуг установленным критериям оценки качества (справки, характеристики, экспертные заключения,</a:t>
            </a:r>
            <a:r>
              <a:rPr lang="ru-RU" altLang="ru-RU" sz="1800" dirty="0" smtClean="0">
                <a:solidFill>
                  <a:schemeClr val="tx1"/>
                </a:solidFill>
              </a:rPr>
              <a:t> заключения общественных советов при заинтересованных органах </a:t>
            </a:r>
            <a:r>
              <a:rPr lang="ru-RU" altLang="ru-RU" sz="1800" dirty="0" smtClean="0">
                <a:solidFill>
                  <a:srgbClr val="000000"/>
                </a:solidFill>
              </a:rPr>
              <a:t> и другие); </a:t>
            </a:r>
          </a:p>
          <a:p>
            <a:pPr marL="0" indent="0" algn="just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rgbClr val="000000"/>
                </a:solidFill>
              </a:rPr>
              <a:t>– документы, подтверждающие отсутствие задолженностей по налогам и сборам, иным обязательным платежам.</a:t>
            </a:r>
          </a:p>
          <a:p>
            <a:pPr marL="0" indent="0" fontAlgn="auto">
              <a:lnSpc>
                <a:spcPct val="9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400" b="1" dirty="0" smtClean="0"/>
              <a:t>Преимущества для СО НКО, включенной в реестр поставщиков социальных услуг</a:t>
            </a:r>
          </a:p>
        </p:txBody>
      </p:sp>
      <p:sp>
        <p:nvSpPr>
          <p:cNvPr id="26630" name="Rectangle 6"/>
          <p:cNvSpPr>
            <a:spLocks noGrp="1"/>
          </p:cNvSpPr>
          <p:nvPr>
            <p:ph idx="1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altLang="ru-RU" sz="2000" b="1" dirty="0" smtClean="0">
                <a:solidFill>
                  <a:schemeClr val="accent2"/>
                </a:solidFill>
              </a:rPr>
              <a:t>В случае если организация включена в реестр поставщиков социальных услуг по соответствующей общественно полезной услуге, представление дополнительных документов, обосновывающих соответствие оказываемых организацией услуг установленным критериям оценки качества оказания общественно полезных услуг, не требуется.</a:t>
            </a:r>
          </a:p>
          <a:p>
            <a:pPr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b="1" dirty="0" smtClean="0">
              <a:solidFill>
                <a:schemeClr val="accent2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altLang="ru-RU" sz="2000" b="1" dirty="0" smtClean="0">
                <a:solidFill>
                  <a:schemeClr val="accent2"/>
                </a:solidFill>
              </a:rPr>
              <a:t>В случае если организация включена в реестр поставщиков социальных услуг по соответствующей общественно полезной услуге, продление срока принятия решения о выдаче заключения либо об отказе в выдаче заключения не допускается.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sz="2000" b="1" dirty="0" smtClean="0">
              <a:solidFill>
                <a:schemeClr val="accent2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sz="1800" b="1" dirty="0" smtClean="0">
              <a:solidFill>
                <a:schemeClr val="accent2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altLang="ru-RU" sz="1800" b="1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5619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отказа в выдаче заключения</a:t>
            </a:r>
            <a:b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56165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а) несоответствие общественно полезной услуги установленным требованиям к ее содержанию (объем, сроки, качество предоставления);</a:t>
            </a:r>
          </a:p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б) отсутствие у лиц, непосредственно задействованных в исполнении общественно полезной услуги, необходимой квалификации (профобразование, опыт), недостаточное количество лиц, у которых есть необходимая квалификация;</a:t>
            </a:r>
          </a:p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в) наличие в течение 2 лет, предшествующих выдаче заключения, обоснованных жалоб на деятельность организации;</a:t>
            </a:r>
          </a:p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г) несоответствие уровня открытости и доступности информации об организации установленным требованиям (при наличии);</a:t>
            </a:r>
          </a:p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д) наличие в течение 2 лет, предшествующих выдаче заключения, информации об организации в реестре недобросовестных поставщиков в рамках исполнения государственных контрактов;</a:t>
            </a:r>
          </a:p>
          <a:p>
            <a:pPr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е) наличие задолженностей по налогам и сборам, иным обязательным платежам</a:t>
            </a:r>
          </a:p>
          <a:p>
            <a:pPr indent="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rgbClr val="000000"/>
                </a:solidFill>
              </a:rPr>
              <a:t>ж) </a:t>
            </a:r>
            <a:r>
              <a:rPr lang="ru-RU" altLang="ru-RU" sz="1800" b="1" dirty="0" smtClean="0">
                <a:solidFill>
                  <a:schemeClr val="tx1"/>
                </a:solidFill>
              </a:rPr>
              <a:t>представление документов, содержащих недостоверные сведения, либо документов, оформленных в ненадлежащем порядке.</a:t>
            </a:r>
          </a:p>
          <a:p>
            <a:pPr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Обращение </a:t>
            </a: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Минюст России с заявлением </a:t>
            </a: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</a:t>
            </a: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признании некоммерческой организации </a:t>
            </a: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ИОПУ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557338"/>
            <a:ext cx="8362950" cy="49688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Решение о признании некоммерческой организации исполнителем общественно полезных услуг принимает Министерство юстиции Российской Федерации или его территориальный орган в соответствии с </a:t>
            </a:r>
            <a:r>
              <a:rPr lang="ru-RU" sz="2000" b="1" dirty="0" smtClean="0"/>
              <a:t>Административным регламентом </a:t>
            </a:r>
            <a:r>
              <a:rPr lang="ru-RU" sz="2000" dirty="0"/>
              <a:t>Министерства юстиции Российской Федерации по предоставлению государственной услуги по принятию решения о признании социально ориентированной некоммерческой организации исполнителем общественно полезных </a:t>
            </a:r>
            <a:r>
              <a:rPr lang="ru-RU" sz="2000" dirty="0" smtClean="0"/>
              <a:t>услуг, утвержденным </a:t>
            </a:r>
            <a:r>
              <a:rPr lang="ru-RU" sz="2000" b="1" dirty="0" smtClean="0"/>
              <a:t>Приказом Минюста России от 29.12.2018 № 313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  </a:t>
            </a:r>
            <a:r>
              <a:rPr lang="ru-RU" altLang="ru-RU" sz="2000" dirty="0" smtClean="0">
                <a:solidFill>
                  <a:srgbClr val="FF0000"/>
                </a:solidFill>
              </a:rPr>
              <a:t>С заявлением </a:t>
            </a:r>
            <a:r>
              <a:rPr lang="ru-RU" altLang="ru-RU" sz="2000" dirty="0" smtClean="0">
                <a:solidFill>
                  <a:srgbClr val="000000"/>
                </a:solidFill>
              </a:rPr>
              <a:t>о признании организации исполнителем общественно полезных услуг </a:t>
            </a:r>
            <a:r>
              <a:rPr lang="ru-RU" altLang="ru-RU" sz="2000" dirty="0" smtClean="0">
                <a:solidFill>
                  <a:srgbClr val="FF0000"/>
                </a:solidFill>
              </a:rPr>
              <a:t>можно обратиться в Минюст России в соответствии с компетенцией или в его территориальный орган по месту нахождения организации. 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dirty="0" smtClean="0">
              <a:solidFill>
                <a:schemeClr val="accent2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550" y="836613"/>
            <a:ext cx="7092950" cy="48323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just">
              <a:buFont typeface="Arial" charset="0"/>
              <a:buNone/>
              <a:defRPr/>
            </a:pPr>
            <a:r>
              <a:rPr lang="ru-RU" altLang="ru-RU" sz="2000" dirty="0">
                <a:solidFill>
                  <a:srgbClr val="FF0000"/>
                </a:solidFill>
              </a:rPr>
              <a:t>Важно!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</a:rPr>
              <a:t>Минюст России принимает решения о признании исполнителями общественно полезных услуг: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</a:rPr>
              <a:t>  - общероссийских общественных организаций и движений;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</a:rPr>
              <a:t>  - Торгово-промышленной палаты Российской Федерации и торгово-промышленных палат, созданных на территории нескольких субъектов Российской Федерации;</a:t>
            </a:r>
          </a:p>
          <a:p>
            <a:pPr algn="just">
              <a:defRPr/>
            </a:pPr>
            <a:r>
              <a:rPr lang="ru-RU" altLang="ru-RU" b="1" dirty="0">
                <a:solidFill>
                  <a:schemeClr val="accent2">
                    <a:lumMod val="75000"/>
                  </a:schemeClr>
                </a:solidFill>
              </a:rPr>
              <a:t>  - централизованных религиозных организаций, имеющих местные религиозные организации на территории 2 и более субъектов Российской Федерации;</a:t>
            </a:r>
          </a:p>
          <a:p>
            <a:pPr algn="just">
              <a:defRPr/>
            </a:pPr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   - религиозных организаций, образуемых централизованными религиозными организациями, имеющими местные религиозные организации на территории двух и более субъектов Российской Федерации.</a:t>
            </a:r>
          </a:p>
          <a:p>
            <a:pPr algn="just">
              <a:buFont typeface="Arial" charset="0"/>
              <a:buNone/>
              <a:defRPr/>
            </a:pPr>
            <a:endParaRPr lang="ru-RU" alt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Порядок подписания и срок выдачи </a:t>
            </a:r>
            <a:br>
              <a:rPr lang="ru-RU" altLang="ru-RU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altLang="ru-RU" sz="32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(отказа выдачи) заключения 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557338"/>
            <a:ext cx="8208963" cy="51847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2500" lnSpcReduction="10000"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chemeClr val="tx1"/>
                </a:solidFill>
              </a:rPr>
              <a:t>Заключение подписывается заместителем руководителя федерального органа исполнительной власти, руководителями территориального органа федерального органа исполнительной власти, </a:t>
            </a:r>
            <a:r>
              <a:rPr lang="ru-RU" altLang="ru-RU" sz="1800" b="1" dirty="0" smtClean="0">
                <a:solidFill>
                  <a:schemeClr val="accent2"/>
                </a:solidFill>
              </a:rPr>
              <a:t>заместителем руководителя высшего исполнительного органа государственной власти субъекта Российской Федерации.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Заключение должно быть выдано в течение </a:t>
            </a:r>
            <a:r>
              <a:rPr lang="ru-RU" altLang="ru-RU" sz="2000" dirty="0" smtClean="0">
                <a:solidFill>
                  <a:srgbClr val="FF0000"/>
                </a:solidFill>
              </a:rPr>
              <a:t>30 дней со дня поступления заявления.</a:t>
            </a: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Этот </a:t>
            </a:r>
            <a:r>
              <a:rPr lang="ru-RU" altLang="ru-RU" sz="2000" dirty="0" smtClean="0">
                <a:solidFill>
                  <a:srgbClr val="FF0000"/>
                </a:solidFill>
              </a:rPr>
              <a:t>срок может быть продлен </a:t>
            </a:r>
            <a:r>
              <a:rPr lang="ru-RU" altLang="ru-RU" sz="2000" dirty="0" smtClean="0">
                <a:solidFill>
                  <a:srgbClr val="000000"/>
                </a:solidFill>
              </a:rPr>
              <a:t>в случае, если заинтересованный орган направит запросы в другие органы, </a:t>
            </a:r>
            <a:r>
              <a:rPr lang="ru-RU" altLang="ru-RU" sz="2000" dirty="0" smtClean="0">
                <a:solidFill>
                  <a:srgbClr val="FF0000"/>
                </a:solidFill>
              </a:rPr>
              <a:t>но не более чем на 30 дней.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b="1" dirty="0" smtClean="0">
                <a:solidFill>
                  <a:schemeClr val="accent2"/>
                </a:solidFill>
              </a:rPr>
              <a:t>Важно!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b="1" dirty="0" smtClean="0">
                <a:solidFill>
                  <a:schemeClr val="accent2"/>
                </a:solidFill>
              </a:rPr>
              <a:t>Оценка качества оказания общественно полезных услуг осуществляется ФОИВ в соответствии с его компетенцией в отношении СО НКО, оказывающей одну общественно полезную услугу на территории более половины субъектов Российской Федерации, и (или) получившей финансовую поддержку за счет средств федерального бюджета в связи с оказанием ею общественно полезных услуг.  Территориальные органы ФОИВ и ОИВ субъектов РФ – в отношении иных СО НКО.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FF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 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5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Перечень документов для представления </a:t>
            </a:r>
            <a:br>
              <a:rPr lang="ru-RU" altLang="ru-RU" sz="25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ru-RU" altLang="ru-RU" sz="25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 Минюст России или его территориальный орган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700213"/>
            <a:ext cx="8362950" cy="48244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1) заявление о признании организации исполнителем общественно полезных услуг по форме, которая утверждена постановлением Правительства Российской Федерации от 26.01.2017 № 89 (ПРЕДСТАВЛЯЕТСЯ ОБЯЗАТЕЛЬНО)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2) заключение ОИВ о соответствии качества оказываемых организацией общественно полезных услуг установленным критериям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 (ВПРАВЕ ПРЕДСТАВИТЬ)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dirty="0" smtClean="0">
              <a:solidFill>
                <a:schemeClr val="accent2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4333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Форма заявления в Минюст России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6049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25000" lnSpcReduction="20000"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b="1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 smtClean="0">
                <a:latin typeface="Courier New"/>
              </a:rPr>
              <a:t>                                                       </a:t>
            </a:r>
            <a:r>
              <a:rPr lang="ru-RU" sz="3800" dirty="0">
                <a:latin typeface="Courier New"/>
              </a:rPr>
              <a:t>Министерство юстиции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                                    Российской Федерации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800" dirty="0" smtClean="0">
              <a:latin typeface="Courier New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 smtClean="0">
                <a:latin typeface="Courier New"/>
              </a:rPr>
              <a:t>     </a:t>
            </a:r>
            <a:r>
              <a:rPr lang="ru-RU" sz="3800" dirty="0">
                <a:latin typeface="Courier New"/>
              </a:rPr>
              <a:t>ЗАЯВЛЕНИЕ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 smtClean="0">
                <a:latin typeface="Courier New"/>
              </a:rPr>
              <a:t> </a:t>
            </a:r>
            <a:r>
              <a:rPr lang="ru-RU" sz="3800" dirty="0">
                <a:latin typeface="Courier New"/>
              </a:rPr>
              <a:t>о признании социально ориентированной некоммерческой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</a:t>
            </a:r>
            <a:r>
              <a:rPr lang="ru-RU" sz="3800" dirty="0" smtClean="0">
                <a:latin typeface="Courier New"/>
              </a:rPr>
              <a:t> </a:t>
            </a:r>
            <a:r>
              <a:rPr lang="ru-RU" sz="3800" dirty="0">
                <a:latin typeface="Courier New"/>
              </a:rPr>
              <a:t>организации исполнителем общественно полезных услуг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800" dirty="0">
              <a:latin typeface="Courier New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В  соответствии  с Федеральным </a:t>
            </a:r>
            <a:r>
              <a:rPr lang="ru-RU" sz="3800" dirty="0">
                <a:solidFill>
                  <a:srgbClr val="0000FF"/>
                </a:solidFill>
                <a:latin typeface="Courier New"/>
                <a:hlinkClick r:id="rId3"/>
              </a:rPr>
              <a:t>законом от 12 января 1996 года N 7-ФЗ "О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некоммерческих   организациях"   прошу  признать  исполнителем  общественно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полезных  услуг и внести в реестр некоммерческих организаций - исполнителей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общественно   полезных   услуг   социально  ориентированную  некоммерческую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организацию 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(полное наименование и основной государственный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регистрационный номер, а также адрес (место нахождения)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постоянно действующего исполнительного органа организации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(в случае отсутствия постоянно действующего исполнительного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__________________________________________________________________________,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органа - иного органа или лица, имеющего право действовать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от ее имени без доверенности), по которому осуществляется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    связь с данной организацией)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оказывающую следующие общественно полезные услуги: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(наименования общественно полезных услуг в соответствии с </a:t>
            </a:r>
            <a:r>
              <a:rPr lang="ru-RU" sz="3800" dirty="0">
                <a:solidFill>
                  <a:srgbClr val="0000FF"/>
                </a:solidFill>
                <a:latin typeface="Courier New"/>
                <a:hlinkClick r:id="rId4"/>
              </a:rPr>
              <a:t>перечнем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общественно полезных услуг, утвержденным постановлением Правительства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__________________________________________________________________________.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Российской Федерации от 27 октября 2016 г. N 1096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"Об утверждении перечня общественно полезных услуг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и критериев оценки качества их оказания")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800" dirty="0">
              <a:latin typeface="Courier New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Приложение </a:t>
            </a:r>
            <a:r>
              <a:rPr lang="ru-RU" sz="3800" dirty="0">
                <a:solidFill>
                  <a:srgbClr val="0000FF"/>
                </a:solidFill>
                <a:latin typeface="Courier New"/>
                <a:hlinkClick r:id="rId5"/>
              </a:rPr>
              <a:t>&lt;*&gt;: на ___ л.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800" dirty="0">
              <a:latin typeface="Courier New"/>
            </a:endParaRP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"__" ________ 20__ г.                   ___________________________________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                      (подпись, Ф.И.О., должность лица,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                       имеющего право без доверенности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800" dirty="0">
                <a:latin typeface="Courier New"/>
              </a:rPr>
              <a:t>                                         действовать от имени организации)</a:t>
            </a:r>
            <a:endParaRPr lang="ru-RU" sz="3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Основаниями для отказа в признании организации исполнителем общественно полезных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628775"/>
            <a:ext cx="8280400" cy="44640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1) непредставление (несвоевременное представление) заявления (по установленной форме), заключения о соответствии качества оказываемых НКО общественно полезных услуг установленным критериям;</a:t>
            </a: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</a:rPr>
              <a:t>2) включение НКО в реестр некоммерческих организаций, выполняющих функции иностранного агента.</a:t>
            </a: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dirty="0" smtClean="0">
                <a:solidFill>
                  <a:schemeClr val="tx1"/>
                </a:solidFill>
              </a:rPr>
              <a:t>3) представление документов, содержащих недостоверные сведения, либо документов, оформленных в ненадлежащем порядке.</a:t>
            </a: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  <a:p>
            <a:pPr marL="0" indent="0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8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altLang="ru-RU" sz="25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Сроки принятия уполномоченным органом решения о признании НКО ИОПУ (об отказе в признании)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dirty="0" smtClean="0">
                <a:solidFill>
                  <a:schemeClr val="tx1"/>
                </a:solidFill>
              </a:rPr>
              <a:t>	</a:t>
            </a:r>
            <a:r>
              <a:rPr lang="ru-RU" altLang="ru-RU" sz="2000" b="1" dirty="0" smtClean="0">
                <a:solidFill>
                  <a:schemeClr val="accent2"/>
                </a:solidFill>
              </a:rPr>
              <a:t>Решение</a:t>
            </a:r>
            <a:r>
              <a:rPr lang="ru-RU" altLang="ru-RU" sz="2000" dirty="0" smtClean="0">
                <a:solidFill>
                  <a:schemeClr val="tx1"/>
                </a:solidFill>
              </a:rPr>
              <a:t> о признании организации исполнителем общественно полезных услуг (о внесении в реестр сведений об общественно полезных услугах, оказываемых организацией, ранее включенной в реестр) либо об отказе в признании организации исполнителем общественно полезных услуг принимается уполномоченным органом </a:t>
            </a:r>
            <a:r>
              <a:rPr lang="ru-RU" altLang="ru-RU" sz="2000" b="1" dirty="0" smtClean="0">
                <a:solidFill>
                  <a:schemeClr val="accent2"/>
                </a:solidFill>
              </a:rPr>
              <a:t>в течение 5 рабочих дней со дня поступления в уполномоченный орган документов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b="1" dirty="0" smtClean="0">
              <a:solidFill>
                <a:schemeClr val="accent2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b="1" dirty="0" smtClean="0">
                <a:solidFill>
                  <a:schemeClr val="accent2"/>
                </a:solidFill>
              </a:rPr>
              <a:t>	Уведомление </a:t>
            </a:r>
            <a:r>
              <a:rPr lang="ru-RU" altLang="ru-RU" sz="2000" dirty="0" smtClean="0">
                <a:solidFill>
                  <a:schemeClr val="tx1"/>
                </a:solidFill>
              </a:rPr>
              <a:t>о признании организации исполнителем общественно полезных услуг (о внесении в реестр сведений об общественно полезных услугах, оказываемых организацией, ранее включенной в реестр) либо об отказе в признании организации исполнителем общественно полезных услуг (о внесении в реестр сведений об общественно полезных услугах, оказываемых организацией, ранее включенной в реестр) направляется организации </a:t>
            </a:r>
            <a:r>
              <a:rPr lang="ru-RU" altLang="ru-RU" sz="2000" b="1" dirty="0" smtClean="0">
                <a:solidFill>
                  <a:schemeClr val="accent2"/>
                </a:solidFill>
              </a:rPr>
              <a:t>в течение 3 рабочих дней со дня принятия уполномоченным органом соответствующего решения.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2000" b="1" dirty="0" smtClean="0">
              <a:solidFill>
                <a:schemeClr val="accent2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dirty="0" smtClean="0">
              <a:solidFill>
                <a:schemeClr val="accent2"/>
              </a:solidFill>
            </a:endParaRPr>
          </a:p>
        </p:txBody>
      </p:sp>
      <p:pic>
        <p:nvPicPr>
          <p:cNvPr id="66568" name="Picture 8" descr="C:\Users\1562\AppData\Local\Microsoft\Windows\Temporary Internet Files\Content.IE5\RE0EOZDK\green-tic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1608138"/>
            <a:ext cx="3079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9" name="Picture 8" descr="C:\Users\1562\AppData\Local\Microsoft\Windows\Temporary Internet Files\Content.IE5\RE0EOZDK\green-tick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3336925"/>
            <a:ext cx="3079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Срок признания НКО 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исполнителем общественно полезных услуг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989138"/>
            <a:ext cx="8291512" cy="431958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dirty="0" smtClean="0">
                <a:solidFill>
                  <a:srgbClr val="000000"/>
                </a:solidFill>
              </a:rPr>
              <a:t>	НКО признается исполнителем общественно полезных услуг  и сведения о ней вносятся в соответствующий реестр </a:t>
            </a:r>
            <a:r>
              <a:rPr lang="ru-RU" altLang="ru-RU" sz="2200" dirty="0" smtClean="0">
                <a:solidFill>
                  <a:schemeClr val="hlink"/>
                </a:solidFill>
              </a:rPr>
              <a:t>сроком на 2 года</a:t>
            </a:r>
            <a:endParaRPr lang="ru-RU" altLang="ru-RU" sz="2000" dirty="0" smtClean="0">
              <a:solidFill>
                <a:schemeClr val="hlink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dirty="0" smtClean="0">
                <a:solidFill>
                  <a:srgbClr val="000000"/>
                </a:solidFill>
              </a:rPr>
              <a:t>	Ведение реестра обеспечивается Минюстом России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000" b="1" dirty="0" smtClean="0">
                <a:solidFill>
                  <a:schemeClr val="accent2"/>
                </a:solidFill>
              </a:rPr>
              <a:t>	Реестр ведется на бумажных и электронных носителях. При несоответствии сведений на бумажных носителях сведениям на электронных носителях приоритет имеют сведения на бумажных носителях.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dirty="0" smtClean="0">
                <a:solidFill>
                  <a:srgbClr val="000000"/>
                </a:solidFill>
              </a:rPr>
              <a:t>Электронный адрес реестра, размещенного на официальном сайте Минюста России в разделе «Деятельность в сфере НКО»: 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dirty="0" smtClean="0">
                <a:solidFill>
                  <a:schemeClr val="hlink"/>
                </a:solidFill>
              </a:rPr>
              <a:t>http://unro.minjust.ru/NKOPerfServ.aspx</a:t>
            </a:r>
          </a:p>
        </p:txBody>
      </p:sp>
      <p:pic>
        <p:nvPicPr>
          <p:cNvPr id="675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65300" y="-1108075"/>
            <a:ext cx="12192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Основаниями для исключения организации </a:t>
            </a: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</a:t>
            </a: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реестра  НКО – исполнителей ОПУ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29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500" dirty="0" smtClean="0">
                <a:solidFill>
                  <a:srgbClr val="000000"/>
                </a:solidFill>
              </a:rPr>
              <a:t>а) истечение 2 лет со дня признания организации исполнителем общественно полезных услуг;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5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500" dirty="0" smtClean="0">
                <a:solidFill>
                  <a:srgbClr val="000000"/>
                </a:solidFill>
              </a:rPr>
              <a:t>б) поступление в уполномоченный орган документов, подтверждающих прекращение деятельности НКО в связи с ее ликвидацией или реорганизацией в форме, предусматривающей прекращение деятельности юридического лица, или в связи с исключением НКО, прекратившей свою деятельность в качестве юридического лица, из Единого государственного реестра юридических лиц;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5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500" dirty="0" smtClean="0">
                <a:solidFill>
                  <a:srgbClr val="000000"/>
                </a:solidFill>
              </a:rPr>
              <a:t>в) включение НКО в реестр некоммерческих организаций, выполняющих функции иностранного агента;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5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500" dirty="0" smtClean="0">
                <a:solidFill>
                  <a:srgbClr val="000000"/>
                </a:solidFill>
              </a:rPr>
              <a:t>г) поступление в уполномоченный орган от органа исполнительной власти, осуществляющего оценку качества оказания общественно полезных услуг, информации о несоответствии качества оказываемых организацией общественно полезных услуг установленным критериям;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500" dirty="0" smtClean="0">
              <a:solidFill>
                <a:srgbClr val="0000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500" dirty="0" smtClean="0">
                <a:solidFill>
                  <a:srgbClr val="000000"/>
                </a:solidFill>
              </a:rPr>
              <a:t>д) поступление в уполномоченный орган от налоговых органов и (или) органов контроля за уплатой страховых взносов документов, подтверждающих возникновение у НКО непогашенной задолженности по налогам и сборам, иным предусмотренным законодательством РФ платежам</a:t>
            </a:r>
          </a:p>
          <a:p>
            <a:pPr marL="0" indent="0" algn="just" fontAlgn="auto">
              <a:spcAft>
                <a:spcPts val="0"/>
              </a:spcAft>
              <a:buFont typeface="Arial" charset="0"/>
              <a:buNone/>
              <a:defRPr/>
            </a:pPr>
            <a:endParaRPr lang="ru-RU" altLang="ru-RU" sz="15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Повторное признание НКО </a:t>
            </a:r>
            <a:b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исполнителем общественно полезных услуг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lnSpcReduction="10000"/>
          </a:bodyPr>
          <a:lstStyle/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smtClean="0">
                <a:solidFill>
                  <a:srgbClr val="000000"/>
                </a:solidFill>
              </a:rPr>
              <a:t>По истечении 2 лет со дня внесения НКО в реестр организация  представляет в уполномоченный орган заявление о признании организации исполнителем общественно полезных услуг.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2200" smtClean="0">
              <a:solidFill>
                <a:srgbClr val="000000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smtClean="0">
                <a:solidFill>
                  <a:srgbClr val="000000"/>
                </a:solidFill>
              </a:rPr>
              <a:t>Указанное заявление должно быть представлено в течение 30 дней со дня истечения 2–летнего срока признания организации исполнителем общественно полезных услуг и внесения организации в реестр.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2200" smtClean="0">
              <a:solidFill>
                <a:srgbClr val="000000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2200" smtClean="0">
                <a:solidFill>
                  <a:srgbClr val="000000"/>
                </a:solidFill>
              </a:rPr>
              <a:t>При </a:t>
            </a:r>
            <a:r>
              <a:rPr lang="ru-RU" altLang="ru-RU" sz="2200" b="1" smtClean="0">
                <a:solidFill>
                  <a:schemeClr val="accent2"/>
                </a:solidFill>
              </a:rPr>
              <a:t>повторном</a:t>
            </a:r>
            <a:r>
              <a:rPr lang="ru-RU" altLang="ru-RU" sz="2200" smtClean="0">
                <a:solidFill>
                  <a:srgbClr val="000000"/>
                </a:solidFill>
              </a:rPr>
              <a:t> признании организации исполнителем общественно полезных услуг в упрощенном порядке </a:t>
            </a:r>
            <a:r>
              <a:rPr lang="ru-RU" altLang="ru-RU" sz="2200" b="1" smtClean="0">
                <a:solidFill>
                  <a:schemeClr val="accent2"/>
                </a:solidFill>
              </a:rPr>
              <a:t>представление заключения о соответствии качества услуг установленным критериям не требуется!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2200" b="1" smtClean="0">
              <a:solidFill>
                <a:schemeClr val="accent2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ru-RU" altLang="ru-RU" sz="1800" smtClean="0">
                <a:solidFill>
                  <a:schemeClr val="tx1"/>
                </a:solidFill>
              </a:rPr>
              <a:t>При повторном признании организации исполнителем общественно полезных услуг указываются одна или несколько общественно полезных услуг, ранее внесенных в реестр.</a:t>
            </a: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smtClean="0">
              <a:solidFill>
                <a:schemeClr val="accent2"/>
              </a:solidFill>
            </a:endParaRPr>
          </a:p>
          <a:p>
            <a:pPr marL="0" indent="0" algn="just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ru-RU" altLang="ru-RU" sz="1800" b="1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432</TotalTime>
  <Words>5921</Words>
  <Application>Microsoft Office PowerPoint</Application>
  <PresentationFormat>Экран (4:3)</PresentationFormat>
  <Paragraphs>406</Paragraphs>
  <Slides>67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73" baseType="lpstr">
      <vt:lpstr>Arial</vt:lpstr>
      <vt:lpstr>Calibri</vt:lpstr>
      <vt:lpstr>Times New Roman</vt:lpstr>
      <vt:lpstr>Wingdings</vt:lpstr>
      <vt:lpstr>Courier New</vt:lpstr>
      <vt:lpstr>Тема Office</vt:lpstr>
      <vt:lpstr>Получение правового статуса «некоммерческая организация-исполнитель общественно полезных услуг». Порядок признания организаций исполнителями общественно полезных услуг. </vt:lpstr>
      <vt:lpstr>Презентация PowerPoint</vt:lpstr>
      <vt:lpstr>НОРМАТИВНО-ПРАВОВАЯ БАЗА __________________________________  деятельности НКО – исполнителей общественно полезных услуг</vt:lpstr>
      <vt:lpstr>Презентация PowerPoint</vt:lpstr>
      <vt:lpstr>Федеральный закон от 12 января 1996 года №7-ФЗ «О некоммерческих организациях» (статья 31.4). введена Федеральным законом от 03.07.2016 N 287-ФЗ) </vt:lpstr>
      <vt:lpstr> Указ Президента Российской Федерации от 08 августа 2016 года №398 «Об утверждении приоритетных направлений деятельности в сфере оказания общественно полезных услуг». </vt:lpstr>
      <vt:lpstr>ПРИОРИТЕТНЫЕ НАПРАВЛЕНИЯ ДЕЯТЕЛЬНОСТИ В СФЕРЕ ОКАЗАНИЯ ОБЩЕСТВЕННО ПОЛЕЗНЫХ УСЛУГ </vt:lpstr>
      <vt:lpstr>ПРИОРИТЕТНЫЕ НАПРАВЛЕНИЯ ДЕЯТЕЛЬНОСТИ В СФЕРЕ ОКАЗАНИЯ ОБЩЕСТВЕННО ПОЛЕЗНЫХ УСЛУГ</vt:lpstr>
      <vt:lpstr>ПРИОРИТЕТНЫЕ НАПРАВЛЕНИЯ ДЕЯТЕЛЬНОСТИ В СФЕРЕ ОКАЗАНИЯ ОБЩЕСТВЕННО ПОЛЕЗНЫХ УСЛУГ</vt:lpstr>
      <vt:lpstr>ПРИОРИТЕТНЫЕ НАПРАВЛЕНИЯ ДЕЯТЕЛЬНОСТИ В СФЕРЕ ОКАЗАНИЯ ОБЩЕСТВЕННО ПОЛЕЗНЫХ УСЛУГ</vt:lpstr>
      <vt:lpstr> Постановление Правительства Российской Федерации от 27 октября 2016 года №1096 «Об утверждении перечня общественно полезных услуг и критериев оценки качества их оказания». </vt:lpstr>
      <vt:lpstr>Презентация PowerPoint</vt:lpstr>
      <vt:lpstr>5. Услуги, предусматривающие реабилитацию и социальную адаптацию инвалидов, социальное сопровождение семей, воспитывающих детей с ограниченными возможностями здоровья: </vt:lpstr>
      <vt:lpstr>6. Услуги по оказанию социальной помощи детям, инвалидам, гражданам пожилого возраста, лицам, находящимся в трудной жизненной ситуации, в том числе пострадавшим в результате стихийных бедствий, экологических, техногенных или иных катастроф, социальных, национальных, религиозных конфликтов, беженцам и вынужденным переселенцам, а также по их социальному сопровождению </vt:lpstr>
      <vt:lpstr>  7. Участие в деятельности по профилактике безнадзорности и правонарушений несовершеннолетних: </vt:lpstr>
      <vt:lpstr>Презентация PowerPoint</vt:lpstr>
      <vt:lpstr>9. Услуги, направленные на социальную адаптацию и семейное устройство детей, оставшихся без попечения родителей: </vt:lpstr>
      <vt:lpstr>10. Оказание помощи семье в воспитании детей: </vt:lpstr>
      <vt:lpstr>11. Услуги по организации отдыха и оздоровления детей, в том числе детей с ограниченными возможностями здоровья и детей, находящихся в трудной жизненной ситуации, в том числе организация деятельности специализированных (профильных) лагерей: </vt:lpstr>
      <vt:lpstr>12. Услуги в сфере дошкольного и общего образования, дополнительного образования детей: </vt:lpstr>
      <vt:lpstr>   13. Услуги по психолого-педагогическому консультированию, медицинской и социальной помощи обучающимся, испытывающим трудности в освоении основных общеобразовательных программ, развитии и социальной адаптации: </vt:lpstr>
      <vt:lpstr>Презентация PowerPoint</vt:lpstr>
      <vt:lpstr>Презентация PowerPoint</vt:lpstr>
      <vt:lpstr>   16. Услуги по профилактике социально значимых заболеваний, курения, алкоголизма, наркомании, включая просвещение и информирование граждан о факторах риска для их здоровья, формирование мотивации к ведению здорового образа жизни: </vt:lpstr>
      <vt:lpstr>  17. Услуги, предусматривающие медико-социальное сопровождение лиц, страдающих тяжелыми заболеваниями, и лиц, нуждающихся в медицинской паллиативной помощи, включая организацию оказания медицинской паллиативной помощи и содействие в ее получении: </vt:lpstr>
      <vt:lpstr>  18. Услуги, направленные на медико-социальную реабилитацию лиц с алкогольной, наркотической или иной токсической зависимостью: </vt:lpstr>
      <vt:lpstr>19. Услуги в области физической культуры и массового спорта: </vt:lpstr>
      <vt:lpstr>Презентация PowerPoint</vt:lpstr>
      <vt:lpstr>   21. Деятельность по оказанию следующих услуг, направленных на развитие межнационального сотрудничества, сохранение и защиту самобытности, культуры, языков и традиций народов Российской Федерации, социальную и культурную адаптацию и интеграцию мигрантов: </vt:lpstr>
      <vt:lpstr>Рекомендации:  </vt:lpstr>
      <vt:lpstr> Постановление Правительства Российской Федерации от 26 января 2017 года №89 «О реестре некоммерческих организаций – исполнителей общественно полезных услуг». </vt:lpstr>
      <vt:lpstr>ПРАВИЛА ПРИНЯТИЯ РЕШЕНИЯ О ПРИЗНАНИИ СОЦИАЛЬНО ОРИЕНТИРОВАННОЙ НЕКОММЕРЧЕСКОЙ ОРГАНИЗАЦИИ ИСПОЛНИТЕЛЕМ ОБЩЕСТВЕННО ПОЛЕЗНЫХ УСЛУГ  </vt:lpstr>
      <vt:lpstr>Презентация PowerPoint</vt:lpstr>
      <vt:lpstr>Перечень поручений по итогам заседания Государственного совета, состоявшегося 27 декабря 2018 г. (утв. Президентом РФ 16 января 2019 г. N Пр-38ГС)</vt:lpstr>
      <vt:lpstr>Презентация PowerPoint</vt:lpstr>
      <vt:lpstr>Что означает понятие «некоммерческая организация — исполнитель общественно полезных услуг»? </vt:lpstr>
      <vt:lpstr>Общественно полезные услуги как еще одна форма сотрудничества государства и НКО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Порядок признания организаций исполнителями общественно полезных услуг: теоретические и практические вопросы</vt:lpstr>
      <vt:lpstr>Презентация PowerPoint</vt:lpstr>
      <vt:lpstr>Критерии оценки качества общественно полезных услуг</vt:lpstr>
      <vt:lpstr>Критерии оценки качества общественно полезных услуг</vt:lpstr>
      <vt:lpstr>Территориальная подведомственность</vt:lpstr>
      <vt:lpstr>Территориальная подведомственность</vt:lpstr>
      <vt:lpstr>Территориальная подведомственность</vt:lpstr>
      <vt:lpstr>Важно!  </vt:lpstr>
      <vt:lpstr>Важно!</vt:lpstr>
      <vt:lpstr>Важно!</vt:lpstr>
      <vt:lpstr>Алгоритм действий СО НКО  в целях получения статуса ИОПУ</vt:lpstr>
      <vt:lpstr>Заключение о соответствии качества общественно полезных услуг. Органы исполнительной власти, осуществляющие оценку качества </vt:lpstr>
      <vt:lpstr>Заявление о выдаче заключения о соответствии качества услуг</vt:lpstr>
      <vt:lpstr>Преимущества для СО НКО, включенной в реестр поставщиков социальных услуг</vt:lpstr>
      <vt:lpstr> Основания для отказа в выдаче заключения </vt:lpstr>
      <vt:lpstr>Обращение в Минюст России с заявлением  о признании некоммерческой организации ИОПУ</vt:lpstr>
      <vt:lpstr>Презентация PowerPoint</vt:lpstr>
      <vt:lpstr>Порядок подписания и срок выдачи  (отказа выдачи) заключения  </vt:lpstr>
      <vt:lpstr>Перечень документов для представления  в Минюст России или его территориальный орган</vt:lpstr>
      <vt:lpstr>Форма заявления в Минюст России</vt:lpstr>
      <vt:lpstr>Основаниями для отказа в признании организации исполнителем общественно полезных услуг</vt:lpstr>
      <vt:lpstr>Сроки принятия уполномоченным органом решения о признании НКО ИОПУ (об отказе в признании)</vt:lpstr>
      <vt:lpstr>Срок признания НКО  исполнителем общественно полезных услуг</vt:lpstr>
      <vt:lpstr>Основаниями для исключения организации  из реестра  НКО – исполнителей ОПУ</vt:lpstr>
      <vt:lpstr>Повторное признание НКО  исполнителем общественно полезных услуг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Получение правового статуса «некоммерческая организация-исполнитель общественно полезных услуг». Порядок признания организаций исполнителями общественно полезных услуг</dc:title>
  <dc:creator>admin</dc:creator>
  <cp:lastModifiedBy>User</cp:lastModifiedBy>
  <cp:revision>43</cp:revision>
  <dcterms:created xsi:type="dcterms:W3CDTF">2019-07-24T11:54:30Z</dcterms:created>
  <dcterms:modified xsi:type="dcterms:W3CDTF">2019-08-07T08:48:28Z</dcterms:modified>
</cp:coreProperties>
</file>