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45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08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980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2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13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347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644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885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309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185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213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5000"/>
                <a:lumOff val="95000"/>
                <a:alpha val="25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2EEA4-BF74-4790-8765-BFB1D32B5661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3D1E9-DA4E-4819-9DBF-E36B2F62E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11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325" y="846504"/>
            <a:ext cx="8420098" cy="1864177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Обзор типичных ошибок, выявляемых 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3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уведомительной </a:t>
            </a:r>
            <a:r>
              <a:rPr lang="ru-RU" sz="3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регистрации коллективного договора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236" y="3038652"/>
            <a:ext cx="5248275" cy="31388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196" y="650551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Нижневартовск, 2018 год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38374" y="-4640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города Нижневартовска</a:t>
            </a:r>
          </a:p>
          <a:p>
            <a:pPr algn="ctr"/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экономики</a:t>
            </a:r>
          </a:p>
          <a:p>
            <a:pPr algn="ctr"/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 труда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16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0"/>
            <a:ext cx="7886700" cy="9144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в оформлении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67300" y="1545431"/>
            <a:ext cx="3449241" cy="4194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Несоответствие дат, количества страниц в коллективном договоре и запросе</a:t>
            </a:r>
          </a:p>
          <a:p>
            <a:pPr marL="0" indent="0">
              <a:buNone/>
            </a:pPr>
            <a:endParaRPr lang="ru-RU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Несовпадение протокольной даты принятий коллективного договора и даты его подписания</a:t>
            </a:r>
          </a:p>
          <a:p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9100" y="1545431"/>
            <a:ext cx="4154091" cy="482758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не прошит, не пронумерован, не подписан обеими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сторонами</a:t>
            </a:r>
          </a:p>
          <a:p>
            <a:endParaRPr lang="ru-RU" sz="24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Запрос подписан не руководителем, при этом у подписывающего отсутствует доверенность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25" y="4766012"/>
            <a:ext cx="3376612" cy="17757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2392"/>
            <a:ext cx="525321" cy="5253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7594"/>
            <a:ext cx="525321" cy="5253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191" y="1647167"/>
            <a:ext cx="525321" cy="5253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081" y="3431122"/>
            <a:ext cx="525321" cy="52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4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25563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в использовании законодательства: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466724" y="1466851"/>
            <a:ext cx="4067175" cy="50815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правовые акты, утратившие силу, использование устаревших формулировок (например, «подготовка, переподготовка, повышение квалификации кадров», «тяжелые условия труда»)</a:t>
            </a:r>
          </a:p>
          <a:p>
            <a:endParaRPr lang="ru-RU" sz="2400" dirty="0" smtClean="0"/>
          </a:p>
          <a:p>
            <a:pPr marL="0" indent="0">
              <a:buNone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Частичное цитирование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ТК РФ (например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перечисление неполного списка работников, которых запрещено привлекать к сверхурочной работе)</a:t>
            </a:r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2392"/>
            <a:ext cx="525321" cy="5253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4167"/>
            <a:ext cx="525321" cy="5253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200" y="1238250"/>
            <a:ext cx="3323463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4478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коллективного договора: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52450" y="1636713"/>
            <a:ext cx="3886200" cy="472916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Заключение более, чем на 3 года, или менее, чем на 1 год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Досрочное прекращение действия договора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Заключение нового договора в период действия предыдущего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Сохранение срока действия коллективного договора на период 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принятия 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6500" y="1622425"/>
            <a:ext cx="38862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договор заключается на срок от 1 года до 3 лет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158" y="1447801"/>
            <a:ext cx="751004" cy="5632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" y="1655039"/>
            <a:ext cx="525321" cy="5253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" y="2912921"/>
            <a:ext cx="525321" cy="5253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" y="3666467"/>
            <a:ext cx="525321" cy="5253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9" y="4880839"/>
            <a:ext cx="525321" cy="52532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00" y="3889375"/>
            <a:ext cx="337704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7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414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Рабочее время и время отдыха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9400" y="942975"/>
            <a:ext cx="4184650" cy="56991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Превышение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нормальной продолжительности рабочего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Непредоставление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оплачиваемого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отпуска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менее 3 дней дополнительного оплачиваемого отпуска работникам с ненормированным рабочим днем  </a:t>
            </a: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29150" y="942975"/>
            <a:ext cx="4349750" cy="56991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часов в неделю для мужчин и 36 часов для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работу в местностях, приравненных к районам Крайнего Севера – 16 календарных дней, за работы во вредных и (или) опасных условиях труда, за ненормированный рабочий день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может быть менее трех календарных дней</a:t>
            </a:r>
          </a:p>
          <a:p>
            <a:pPr marL="0" indent="0"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ежегодных основного и дополнительных оплачиваемых отпусков работников исчисляется в </a:t>
            </a:r>
            <a:r>
              <a:rPr lang="ru-RU" sz="2000" u="sng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календарных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днях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8413"/>
            <a:ext cx="2565170" cy="177958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679470" y="5078413"/>
            <a:ext cx="17845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Исчисление    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отпусков в </a:t>
            </a:r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днях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970396"/>
            <a:ext cx="357910" cy="3579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2080867"/>
            <a:ext cx="357910" cy="3579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1923"/>
            <a:ext cx="357910" cy="3579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70" y="5205816"/>
            <a:ext cx="357910" cy="357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596" y="1110998"/>
            <a:ext cx="611304" cy="45847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896" y="3048356"/>
            <a:ext cx="751004" cy="5632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896" y="3792538"/>
            <a:ext cx="751004" cy="56325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896" y="5935940"/>
            <a:ext cx="751004" cy="563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7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414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и нормирование труда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9400" y="1041401"/>
            <a:ext cx="4235450" cy="54577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сроков выплаты заработной платы реже, чем 2 раза в месяц, несоблюдение интервала между выплатами 15 дней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временных интервалов («с … по…») вместо конкретных дат выплаты заработной платы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термина «аванс»</a:t>
            </a:r>
          </a:p>
          <a:p>
            <a:pPr marL="0" indent="0">
              <a:buNone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Устаревшая формулировка «в размере одной трехсотой действующей в это время ставки рефинансирования Центрального банка Российской Федерации»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29150" y="1041401"/>
            <a:ext cx="4349750" cy="56007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работнику выплачивается не реже чем каждые полмесяца: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за первую половину месяца; 10 числа окончательный расчет за вторую половину месяца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быть указана конкретная дата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 РФ предусматривает формулировку «заработная плата»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«одной сто пятидесятой действующей в это время ключевой ставки Центрального банка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3063"/>
            <a:ext cx="357910" cy="3579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2840993"/>
            <a:ext cx="357910" cy="3579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5" y="3970311"/>
            <a:ext cx="357910" cy="3169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5" y="4700793"/>
            <a:ext cx="357910" cy="357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696" y="2169953"/>
            <a:ext cx="611304" cy="45847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046" y="3200727"/>
            <a:ext cx="751004" cy="5632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996" y="4107038"/>
            <a:ext cx="751004" cy="56325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832" y="5623106"/>
            <a:ext cx="751004" cy="5632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136" y="5356406"/>
            <a:ext cx="2011064" cy="150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59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414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и охрана труда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9400" y="825501"/>
            <a:ext cx="4235450" cy="56736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устаревшей формулировки «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аттестация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 мест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 отпуска за вредные условия труда без предоставления доплаты</a:t>
            </a: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 пожарной 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</a:p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Выдача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моющих, чистящих средств для чистки 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специальной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одежды, специальной обуви                             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29150" y="752475"/>
            <a:ext cx="4349750" cy="58896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Применяется специальная оценка условий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Предоставляется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отпуск, оплата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производится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повышенном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размере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вопросов пожарной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в коллективный договор – обязанность работодателя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Работодатель за счет своих средств обязан в соответствии с установленными нормами обеспечивать своевременную выдачу специальной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одежды, а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ее хранение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стирку, сушку, ремонт и замену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862446"/>
            <a:ext cx="357910" cy="3579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" y="2093897"/>
            <a:ext cx="357910" cy="3579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3366624"/>
            <a:ext cx="357910" cy="3169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4385065"/>
            <a:ext cx="357910" cy="357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146" y="991117"/>
            <a:ext cx="611304" cy="45847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590" y="2245940"/>
            <a:ext cx="751004" cy="5632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446" y="3643255"/>
            <a:ext cx="751004" cy="56325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446" y="5983335"/>
            <a:ext cx="751004" cy="56325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" y="5173246"/>
            <a:ext cx="4366780" cy="167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61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414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гарантии и компенсации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9400" y="1041401"/>
            <a:ext cx="4235450" cy="54577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Оплачивать 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работнику за счет средств работодателя первые два дня нетрудоспособности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550" y="2888184"/>
            <a:ext cx="5562600" cy="3706259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1449595"/>
            <a:ext cx="357910" cy="357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146" y="1500035"/>
            <a:ext cx="611304" cy="45847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89450" y="13458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Оплачивать работнику за счет средств работодателя первые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дня нетрудоспособности</a:t>
            </a:r>
          </a:p>
        </p:txBody>
      </p:sp>
    </p:spTree>
    <p:extLst>
      <p:ext uri="{BB962C8B-B14F-4D97-AF65-F5344CB8AC3E}">
        <p14:creationId xmlns:p14="http://schemas.microsoft.com/office/powerpoint/2010/main" val="244192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41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к коллективному договору «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 трудового распорядка»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9400" y="1041401"/>
            <a:ext cx="4235450" cy="54577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Требование при заключении трудового договора документов, не предусмотренных ст. 65 ТК РФ (ИНН и пр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 marL="0" indent="0">
              <a:buNone/>
            </a:pPr>
            <a:endParaRPr lang="ru-RU" sz="19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9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</a:t>
            </a:r>
            <a:r>
              <a:rPr lang="ru-RU" sz="1900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</a:t>
            </a:r>
            <a:r>
              <a:rPr lang="ru-RU" sz="19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пенсионного </a:t>
            </a:r>
            <a:r>
              <a:rPr lang="ru-RU" sz="19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страхования</a:t>
            </a:r>
            <a:endParaRPr lang="ru-RU" sz="19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" y="1449595"/>
            <a:ext cx="357910" cy="357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146" y="1500035"/>
            <a:ext cx="611304" cy="45847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89450" y="134584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Паспорт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Трудовая книжка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Документ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образовании </a:t>
            </a:r>
            <a:endParaRPr lang="ru-RU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Документ воинского учета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Справку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наличии (отсутствии)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судимости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Справку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том, является или не является лицо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подвергнутым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административному наказанию за потребление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наркотических средств</a:t>
            </a:r>
          </a:p>
          <a:p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Страховое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обязательного </a:t>
            </a:r>
            <a:r>
              <a:rPr lang="ru-RU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пенсионного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страхования</a:t>
            </a:r>
          </a:p>
          <a:p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419" y="4063146"/>
            <a:ext cx="611304" cy="4584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55" y="3330999"/>
            <a:ext cx="357910" cy="3579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23" y="4184618"/>
            <a:ext cx="288520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2403476"/>
            <a:ext cx="805815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79243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1477</TotalTime>
  <Words>581</Words>
  <Application>Microsoft Office PowerPoint</Application>
  <PresentationFormat>Экран (4:3)</PresentationFormat>
  <Paragraphs>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Обзор типичных ошибок, выявляемых при проведении уведомительной регистрации коллективного договора</vt:lpstr>
      <vt:lpstr>Ошибки в оформлении</vt:lpstr>
      <vt:lpstr>Ошибки в использовании законодательства:</vt:lpstr>
      <vt:lpstr>Срок действия коллективного договора:</vt:lpstr>
      <vt:lpstr>Рабочее время и время отдыха</vt:lpstr>
      <vt:lpstr>Оплата и нормирование труда</vt:lpstr>
      <vt:lpstr>Условия и охрана труда</vt:lpstr>
      <vt:lpstr>Социальные гарантии и компенсации</vt:lpstr>
      <vt:lpstr>Приложение к коллективному договору «Правила внутреннего трудового распорядка»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Обзор типичных ошибок, выявляемых  при проведении уведомительной  регистрации коллективного договора</dc:title>
  <dc:creator>Сорокина Анастасия Викторовна</dc:creator>
  <cp:lastModifiedBy>Сорокина Анастасия Викторовна</cp:lastModifiedBy>
  <cp:revision>22</cp:revision>
  <dcterms:created xsi:type="dcterms:W3CDTF">2018-03-21T12:22:55Z</dcterms:created>
  <dcterms:modified xsi:type="dcterms:W3CDTF">2018-03-26T13:06:29Z</dcterms:modified>
</cp:coreProperties>
</file>