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96" r:id="rId3"/>
    <p:sldId id="285" r:id="rId4"/>
    <p:sldId id="301" r:id="rId5"/>
    <p:sldId id="302" r:id="rId6"/>
    <p:sldId id="303" r:id="rId7"/>
    <p:sldId id="304" r:id="rId8"/>
    <p:sldId id="305" r:id="rId9"/>
    <p:sldId id="306" r:id="rId10"/>
    <p:sldId id="308" r:id="rId11"/>
    <p:sldId id="309" r:id="rId12"/>
    <p:sldId id="310" r:id="rId13"/>
    <p:sldId id="311" r:id="rId14"/>
    <p:sldId id="315" r:id="rId15"/>
    <p:sldId id="312" r:id="rId16"/>
    <p:sldId id="31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719A"/>
    <a:srgbClr val="3F51B5"/>
    <a:srgbClr val="2F6EA7"/>
    <a:srgbClr val="0038A8"/>
    <a:srgbClr val="033575"/>
    <a:srgbClr val="012F64"/>
    <a:srgbClr val="CEE3FE"/>
    <a:srgbClr val="000092"/>
    <a:srgbClr val="FD4141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155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631660104986898"/>
          <c:y val="3.1250000000000036E-3"/>
          <c:w val="0.65093379708108989"/>
          <c:h val="0.9968751035459997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заключения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explosion val="5"/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33350" h="107950"/>
                <a:bevelB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50F-4C36-9CC9-BC4B06FF31F2}"/>
              </c:ext>
            </c:extLst>
          </c:dPt>
          <c:dPt>
            <c:idx val="1"/>
            <c:bubble3D val="0"/>
            <c:spPr>
              <a:solidFill>
                <a:srgbClr val="6699FF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20650" h="1016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50F-4C36-9CC9-BC4B06FF31F2}"/>
              </c:ext>
            </c:extLst>
          </c:dPt>
          <c:dPt>
            <c:idx val="2"/>
            <c:bubble3D val="0"/>
            <c:spPr>
              <a:gradFill flip="none" rotWithShape="1">
                <a:gsLst>
                  <a:gs pos="0">
                    <a:srgbClr val="CCCCFF">
                      <a:shade val="30000"/>
                      <a:satMod val="115000"/>
                    </a:srgbClr>
                  </a:gs>
                  <a:gs pos="50000">
                    <a:srgbClr val="CCCCFF">
                      <a:shade val="67500"/>
                      <a:satMod val="115000"/>
                    </a:srgbClr>
                  </a:gs>
                  <a:gs pos="100000">
                    <a:srgbClr val="CCCCFF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33350" h="1016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50F-4C36-9CC9-BC4B06FF31F2}"/>
              </c:ext>
            </c:extLst>
          </c:dPt>
          <c:cat>
            <c:strRef>
              <c:f>Лист1!$A$2:$A$4</c:f>
              <c:strCache>
                <c:ptCount val="3"/>
                <c:pt idx="0">
                  <c:v>ОРВ</c:v>
                </c:pt>
                <c:pt idx="1">
                  <c:v>экспертиза</c:v>
                </c:pt>
                <c:pt idx="2">
                  <c:v>ОФВ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</c:v>
                </c:pt>
                <c:pt idx="1">
                  <c:v>2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50F-4C36-9CC9-BC4B06FF31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49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17.12.2019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png"/><Relationship Id="rId7" Type="http://schemas.openxmlformats.org/officeDocument/2006/relationships/image" Target="../media/image9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617508"/>
            <a:ext cx="9169042" cy="2963620"/>
            <a:chOff x="-8346" y="1617508"/>
            <a:chExt cx="9169042" cy="296362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617508"/>
              <a:ext cx="9144000" cy="296362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Проведение </a:t>
              </a:r>
            </a:p>
            <a:p>
              <a:pPr algn="ctr"/>
              <a:r>
                <a:rPr lang="ru-RU" sz="28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оценки регулирующего воздействия, экспертизы </a:t>
              </a:r>
            </a:p>
            <a:p>
              <a:pPr algn="ctr"/>
              <a:r>
                <a:rPr lang="ru-RU" sz="28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и оценки фактического воздействия</a:t>
              </a:r>
            </a:p>
            <a:p>
              <a:pPr algn="ctr"/>
              <a:r>
                <a:rPr lang="ru-RU" sz="28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в администрации города Нижневартовска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3707904" y="4951109"/>
            <a:ext cx="5328592" cy="1015663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Заместитель директора 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департамента экономического развития администрации города Н.П. Брыль</a:t>
            </a:r>
            <a:endParaRPr lang="ru-RU" sz="2000" b="1" dirty="0">
              <a:solidFill>
                <a:srgbClr val="002060"/>
              </a:solidFill>
              <a:effectLst>
                <a:outerShdw blurRad="50800" dist="63500" dir="8100000" algn="tr" rotWithShape="0">
                  <a:schemeClr val="bg1">
                    <a:lumMod val="8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88594">
            <a:off x="5877858" y="1350851"/>
            <a:ext cx="3839261" cy="348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ВЗАИМОДЕЙСТВИЕ</a:t>
              </a:r>
              <a:r>
                <a:rPr kumimoji="0" lang="ru-RU" sz="3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БИЗНЕСА И ВЛАСТИ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57" y="2887330"/>
            <a:ext cx="2104450" cy="342585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15985" r="4725" b="27654"/>
          <a:stretch/>
        </p:blipFill>
        <p:spPr>
          <a:xfrm>
            <a:off x="-60709" y="1340768"/>
            <a:ext cx="2976525" cy="1286857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sp>
        <p:nvSpPr>
          <p:cNvPr id="39" name="AutoShape 43"/>
          <p:cNvSpPr>
            <a:spLocks noChangeArrowheads="1"/>
          </p:cNvSpPr>
          <p:nvPr/>
        </p:nvSpPr>
        <p:spPr bwMode="ltGray">
          <a:xfrm rot="20704327">
            <a:off x="2872476" y="5081487"/>
            <a:ext cx="4295430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 rot="20704327">
            <a:off x="2974347" y="5225957"/>
            <a:ext cx="3997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избыточных </a:t>
            </a:r>
            <a:endParaRPr lang="ru-RU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обязанностей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ограничений </a:t>
            </a: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 предпринимателей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AutoShape 43"/>
          <p:cNvSpPr>
            <a:spLocks noChangeArrowheads="1"/>
          </p:cNvSpPr>
          <p:nvPr/>
        </p:nvSpPr>
        <p:spPr bwMode="ltGray">
          <a:xfrm rot="20704327">
            <a:off x="2862439" y="3921475"/>
            <a:ext cx="3841965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 rot="20704327">
            <a:off x="2859132" y="4049117"/>
            <a:ext cx="4043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Исключение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необоснованных </a:t>
            </a:r>
            <a:endParaRPr lang="ru-RU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расходов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бизнеса </a:t>
            </a: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городского бюджета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ltGray">
          <a:xfrm rot="20704327">
            <a:off x="2823752" y="2695322"/>
            <a:ext cx="3912725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 rot="20704327">
            <a:off x="2838800" y="2845948"/>
            <a:ext cx="3774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благоприятного инвестиционного и предпринимательского климата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AutoShape 43"/>
          <p:cNvSpPr>
            <a:spLocks noChangeArrowheads="1"/>
          </p:cNvSpPr>
          <p:nvPr/>
        </p:nvSpPr>
        <p:spPr bwMode="ltGray">
          <a:xfrm rot="20704327">
            <a:off x="2814941" y="1514589"/>
            <a:ext cx="3711423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 rot="20714779">
            <a:off x="3123862" y="1545864"/>
            <a:ext cx="3414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</a:t>
            </a:r>
          </a:p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участия бизнес-сообщества</a:t>
            </a:r>
          </a:p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принятии документов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39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1" grpId="0" animBg="1"/>
      <p:bldP spid="42" grpId="0"/>
      <p:bldP spid="43" grpId="0" animBg="1"/>
      <p:bldP spid="44" grpId="0"/>
      <p:bldP spid="45" grpId="0" animBg="1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19" name="Группа 18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1" name="Группа 20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24" name="Прямоугольник 23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25" name="Прямая соединительная линия 24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6" name="Прямоугольник 25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3" name="Рисунок 2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20" name="Прямоугольник 19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ОРВ, ЭКСПЕРТИЗА,</a:t>
              </a:r>
              <a:r>
                <a:rPr kumimoji="0" lang="ru-RU" sz="36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ОФВ</a:t>
              </a:r>
              <a:endPara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4572000" y="1196752"/>
            <a:ext cx="2398461" cy="799380"/>
            <a:chOff x="5508105" y="5445223"/>
            <a:chExt cx="3488380" cy="1162634"/>
          </a:xfrm>
        </p:grpSpPr>
        <p:sp>
          <p:nvSpPr>
            <p:cNvPr id="30" name="TextBox 29"/>
            <p:cNvSpPr txBox="1"/>
            <p:nvPr/>
          </p:nvSpPr>
          <p:spPr>
            <a:xfrm>
              <a:off x="6461176" y="5796551"/>
              <a:ext cx="2535309" cy="5371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33575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ЭКСПЕРТИЗА</a:t>
              </a:r>
            </a:p>
          </p:txBody>
        </p:sp>
        <p:grpSp>
          <p:nvGrpSpPr>
            <p:cNvPr id="31" name="Группа 30"/>
            <p:cNvGrpSpPr/>
            <p:nvPr/>
          </p:nvGrpSpPr>
          <p:grpSpPr>
            <a:xfrm>
              <a:off x="5508105" y="5445223"/>
              <a:ext cx="1082624" cy="1162634"/>
              <a:chOff x="393032" y="4282367"/>
              <a:chExt cx="1082624" cy="1162634"/>
            </a:xfrm>
          </p:grpSpPr>
          <p:pic>
            <p:nvPicPr>
              <p:cNvPr id="32" name="Рисунок 31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46" t="1" r="68133" b="42722"/>
              <a:stretch/>
            </p:blipFill>
            <p:spPr>
              <a:xfrm>
                <a:off x="827584" y="4282367"/>
                <a:ext cx="648072" cy="774197"/>
              </a:xfrm>
              <a:prstGeom prst="rect">
                <a:avLst/>
              </a:prstGeom>
            </p:spPr>
          </p:pic>
          <p:grpSp>
            <p:nvGrpSpPr>
              <p:cNvPr id="33" name="Группа 32"/>
              <p:cNvGrpSpPr/>
              <p:nvPr/>
            </p:nvGrpSpPr>
            <p:grpSpPr>
              <a:xfrm rot="16200000">
                <a:off x="422871" y="4476776"/>
                <a:ext cx="938386" cy="998064"/>
                <a:chOff x="1381364" y="4616344"/>
                <a:chExt cx="938386" cy="998064"/>
              </a:xfrm>
            </p:grpSpPr>
            <p:pic>
              <p:nvPicPr>
                <p:cNvPr id="34" name="Рисунок 33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>
                  <a:off x="1383314" y="4616344"/>
                  <a:ext cx="360040" cy="506562"/>
                </a:xfrm>
                <a:prstGeom prst="rect">
                  <a:avLst/>
                </a:prstGeom>
              </p:spPr>
            </p:pic>
            <p:pic>
              <p:nvPicPr>
                <p:cNvPr id="36" name="Рисунок 35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10800000" flipH="1">
                  <a:off x="1381364" y="5080160"/>
                  <a:ext cx="360039" cy="534248"/>
                </a:xfrm>
                <a:prstGeom prst="rect">
                  <a:avLst/>
                </a:prstGeom>
              </p:spPr>
            </p:pic>
            <p:pic>
              <p:nvPicPr>
                <p:cNvPr id="37" name="Рисунок 36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5400000">
                  <a:off x="1886449" y="4560220"/>
                  <a:ext cx="360040" cy="50656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38" name="Рисунок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960" y="1700808"/>
            <a:ext cx="2629711" cy="94450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23609" r="4725" b="32239"/>
          <a:stretch/>
        </p:blipFill>
        <p:spPr>
          <a:xfrm>
            <a:off x="635587" y="1124744"/>
            <a:ext cx="3147162" cy="1065905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grpSp>
        <p:nvGrpSpPr>
          <p:cNvPr id="2049" name="Группа 2048"/>
          <p:cNvGrpSpPr/>
          <p:nvPr/>
        </p:nvGrpSpPr>
        <p:grpSpPr>
          <a:xfrm>
            <a:off x="5076056" y="2564904"/>
            <a:ext cx="2737723" cy="1870030"/>
            <a:chOff x="5259229" y="2587691"/>
            <a:chExt cx="2737723" cy="1870030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9229" y="2587691"/>
              <a:ext cx="2737723" cy="187003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 rot="576850">
              <a:off x="6057453" y="3651256"/>
              <a:ext cx="123598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isometricRightUp"/>
                <a:lightRig rig="threePt" dir="t"/>
              </a:scene3d>
            </a:bodyPr>
            <a:lstStyle/>
            <a:p>
              <a:r>
                <a:rPr lang="ru-RU" sz="36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НПА</a:t>
              </a:r>
              <a:endParaRPr lang="ru-RU" sz="3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48" name="Группа 2047"/>
          <p:cNvGrpSpPr/>
          <p:nvPr/>
        </p:nvGrpSpPr>
        <p:grpSpPr>
          <a:xfrm>
            <a:off x="899592" y="2276872"/>
            <a:ext cx="3096344" cy="2736304"/>
            <a:chOff x="467544" y="2276872"/>
            <a:chExt cx="3096344" cy="2736304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78" t="6707" b="4357"/>
            <a:stretch/>
          </p:blipFill>
          <p:spPr>
            <a:xfrm>
              <a:off x="467544" y="2276872"/>
              <a:ext cx="3096344" cy="2736304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 rot="413965">
              <a:off x="1480572" y="2810339"/>
              <a:ext cx="185563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isometricRightUp"/>
                <a:lightRig rig="threePt" dir="t"/>
              </a:scene3d>
            </a:bodyPr>
            <a:lstStyle/>
            <a:p>
              <a:pPr algn="ctr"/>
              <a:r>
                <a:rPr lang="ru-RU" sz="32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ПРОЕКТ </a:t>
              </a:r>
            </a:p>
            <a:p>
              <a:pPr algn="ctr"/>
              <a:r>
                <a:rPr lang="ru-RU" sz="32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НПА</a:t>
              </a:r>
              <a:endParaRPr lang="ru-RU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3" name="Рисунок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25" y="4330298"/>
            <a:ext cx="3241000" cy="2110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01" y="4330298"/>
            <a:ext cx="3573492" cy="214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4263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7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СОГЛАШЕНИЯ</a:t>
              </a:r>
              <a:r>
                <a:rPr kumimoji="0" lang="ru-RU" sz="3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О </a:t>
              </a: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ВЗАИМОДЕЙСТВИИ</a:t>
              </a:r>
              <a:r>
                <a:rPr kumimoji="0" lang="ru-RU" sz="3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 rot="20704327">
            <a:off x="2974347" y="5225957"/>
            <a:ext cx="3997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избыточных </a:t>
            </a:r>
            <a:endParaRPr lang="ru-RU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обязанностей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ограничений </a:t>
            </a: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 предпринимателей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72194"/>
              </p:ext>
            </p:extLst>
          </p:nvPr>
        </p:nvGraphicFramePr>
        <p:xfrm>
          <a:off x="575556" y="1215012"/>
          <a:ext cx="7992888" cy="487828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{2D5ABB26-0587-4C30-8999-92F81FD0307C}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369052914"/>
                    </a:ext>
                  </a:extLst>
                </a:gridCol>
                <a:gridCol w="7380820">
                  <a:extLst>
                    <a:ext uri="{9D8B030D-6E8A-4147-A177-3AD203B41FA5}">
                      <a16:colId xmlns:a16="http://schemas.microsoft.com/office/drawing/2014/main" val="1662314936"/>
                    </a:ext>
                  </a:extLst>
                </a:gridCol>
              </a:tblGrid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chemeClr val="bg1"/>
                          </a:solidFill>
                          <a:effectLst/>
                        </a:rPr>
                        <a:t>Нижневартовская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Торгово-промышленная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палата 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52533647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Ассоциация крестьянских (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фермерских) хозяйств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и кооперативов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73025272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Западно-Сибирская ассоциация строителей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159912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Общероссийская общественная организация "Союз архитекторов России" 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61141807"/>
                  </a:ext>
                </a:extLst>
              </a:tr>
              <a:tr h="348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Ханты-Мансийское региональное отделение Общероссийской общественной организации малого и среднего предпринимательства "Опора России"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912663741"/>
                  </a:ext>
                </a:extLst>
              </a:tr>
              <a:tr h="4672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6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ФГАОУ ВО</a:t>
                      </a:r>
                      <a:r>
                        <a:rPr lang="ru-RU" sz="1600" b="1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"Южно-Уральский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государственный университет (национальный исследовательский университет)"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9148145"/>
                  </a:ext>
                </a:extLst>
              </a:tr>
              <a:tr h="2331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ФГАОУ ВО "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Тюменский государственный университет"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40665843"/>
                  </a:ext>
                </a:extLst>
              </a:tr>
              <a:tr h="3134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8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ФГБОУ ВО "Нижневартовский государственный университет"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884222069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9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Ханты-Мансийское региональное отделение общероссийской общественной организации "Деловая Россия"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745433059"/>
                  </a:ext>
                </a:extLst>
              </a:tr>
              <a:tr h="2736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10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"Городские электрические сети"</a:t>
                      </a: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1708298"/>
                  </a:ext>
                </a:extLst>
              </a:tr>
              <a:tr h="2855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11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"</a:t>
                      </a:r>
                      <a:r>
                        <a:rPr lang="ru-RU" sz="1600" b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Нижневартовское</a:t>
                      </a: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пассажирское автотранспортное предприятие №1"</a:t>
                      </a: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26872103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12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</a:t>
                      </a:r>
                      <a:r>
                        <a:rPr lang="ru-RU" sz="1600" b="1" dirty="0" err="1" smtClean="0">
                          <a:solidFill>
                            <a:schemeClr val="bg1"/>
                          </a:solidFill>
                          <a:effectLst/>
                        </a:rPr>
                        <a:t>Нижневартовское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пассажирское автотранспортное предприятие №2"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34497557"/>
                  </a:ext>
                </a:extLst>
              </a:tr>
              <a:tr h="2281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13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"Управляющая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компания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№1"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17518297"/>
                  </a:ext>
                </a:extLst>
              </a:tr>
              <a:tr h="2400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14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"Управляющая компания №2"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24049774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15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ЗАО "</a:t>
                      </a:r>
                      <a:r>
                        <a:rPr lang="ru-RU" sz="1600" b="1" dirty="0" err="1">
                          <a:solidFill>
                            <a:schemeClr val="bg1"/>
                          </a:solidFill>
                          <a:effectLst/>
                        </a:rPr>
                        <a:t>Нижневартовскстройдеталь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42439465"/>
                  </a:ext>
                </a:extLst>
              </a:tr>
              <a:tr h="348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16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ООО "Европа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45335068"/>
                  </a:ext>
                </a:extLst>
              </a:tr>
            </a:tbl>
          </a:graphicData>
        </a:graphic>
      </p:graphicFrame>
      <p:pic>
        <p:nvPicPr>
          <p:cNvPr id="35" name="Рисунок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941168"/>
            <a:ext cx="3096344" cy="1797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912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42" y="1484784"/>
            <a:ext cx="7415282" cy="4895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"/>
          <a:stretch/>
        </p:blipFill>
        <p:spPr>
          <a:xfrm>
            <a:off x="-60532" y="4509121"/>
            <a:ext cx="1858028" cy="1932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522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33" y="1553402"/>
            <a:ext cx="7170095" cy="2941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sp>
        <p:nvSpPr>
          <p:cNvPr id="16" name="Text Box 35"/>
          <p:cNvSpPr txBox="1">
            <a:spLocks noChangeArrowheads="1"/>
          </p:cNvSpPr>
          <p:nvPr/>
        </p:nvSpPr>
        <p:spPr bwMode="gray">
          <a:xfrm>
            <a:off x="7404837" y="2276872"/>
            <a:ext cx="1631659" cy="707886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 lvl="0" algn="ctr"/>
            <a:r>
              <a:rPr lang="ru-RU" altLang="ru-RU" sz="2000" b="1" dirty="0" smtClean="0">
                <a:solidFill>
                  <a:schemeClr val="accent5">
                    <a:lumMod val="50000"/>
                  </a:schemeClr>
                </a:solidFill>
                <a:cs typeface="Arial" panose="020B0604020202020204" pitchFamily="34" charset="0"/>
              </a:rPr>
              <a:t>Процедура регистрации</a:t>
            </a:r>
            <a:endParaRPr lang="en-US" altLang="ru-RU" sz="2000" b="1" dirty="0">
              <a:solidFill>
                <a:schemeClr val="accent5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9" b="4807"/>
          <a:stretch/>
        </p:blipFill>
        <p:spPr>
          <a:xfrm>
            <a:off x="179512" y="3068960"/>
            <a:ext cx="3672408" cy="33038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26" y="3842562"/>
            <a:ext cx="4772546" cy="2684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47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ОРВ В ЦИФРАХ /2019 год/ </a:t>
              </a:r>
              <a:endPara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1642780506"/>
              </p:ext>
            </p:extLst>
          </p:nvPr>
        </p:nvGraphicFramePr>
        <p:xfrm>
          <a:off x="-756592" y="1628799"/>
          <a:ext cx="4896544" cy="3024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3491880" y="1268760"/>
            <a:ext cx="1763756" cy="584775"/>
            <a:chOff x="3491880" y="1844824"/>
            <a:chExt cx="1763756" cy="584775"/>
          </a:xfrm>
        </p:grpSpPr>
        <p:sp>
          <p:nvSpPr>
            <p:cNvPr id="17" name="Выноска 2 (без границы) 16"/>
            <p:cNvSpPr/>
            <p:nvPr/>
          </p:nvSpPr>
          <p:spPr>
            <a:xfrm>
              <a:off x="3491880" y="1916832"/>
              <a:ext cx="1763756" cy="453739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62871"/>
                <a:gd name="adj6" fmla="val -55926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 cap="sq">
              <a:solidFill>
                <a:srgbClr val="4A4154"/>
              </a:solidFill>
              <a:bevel/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491880" y="1844824"/>
              <a:ext cx="1698432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13 ОРВ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3796963" y="1916831"/>
            <a:ext cx="2791261" cy="584775"/>
            <a:chOff x="3796963" y="2488740"/>
            <a:chExt cx="2647245" cy="509556"/>
          </a:xfrm>
        </p:grpSpPr>
        <p:sp>
          <p:nvSpPr>
            <p:cNvPr id="20" name="Выноска 2 (без границы) 19"/>
            <p:cNvSpPr/>
            <p:nvPr/>
          </p:nvSpPr>
          <p:spPr>
            <a:xfrm>
              <a:off x="3822284" y="2563506"/>
              <a:ext cx="2312315" cy="420761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61390"/>
                <a:gd name="adj6" fmla="val -39389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>
              <a:solidFill>
                <a:srgbClr val="4A4154"/>
              </a:solidFill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796963" y="2488740"/>
              <a:ext cx="2647245" cy="509556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 экспертизы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4082295" y="2628201"/>
            <a:ext cx="1763756" cy="584775"/>
            <a:chOff x="4082295" y="2988241"/>
            <a:chExt cx="1763756" cy="584775"/>
          </a:xfrm>
        </p:grpSpPr>
        <p:sp>
          <p:nvSpPr>
            <p:cNvPr id="23" name="Выноска 2 (без границы) 22"/>
            <p:cNvSpPr/>
            <p:nvPr/>
          </p:nvSpPr>
          <p:spPr>
            <a:xfrm>
              <a:off x="4082295" y="3068960"/>
              <a:ext cx="1763756" cy="429667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87616"/>
                <a:gd name="adj6" fmla="val -70913"/>
              </a:avLst>
            </a:prstGeom>
            <a:gradFill flip="none" rotWithShape="1">
              <a:gsLst>
                <a:gs pos="0">
                  <a:srgbClr val="CCCCFF">
                    <a:shade val="30000"/>
                    <a:satMod val="115000"/>
                  </a:srgbClr>
                </a:gs>
                <a:gs pos="50000">
                  <a:srgbClr val="CCCCFF">
                    <a:shade val="67500"/>
                    <a:satMod val="115000"/>
                  </a:srgbClr>
                </a:gs>
                <a:gs pos="100000">
                  <a:srgbClr val="CC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>
              <a:solidFill>
                <a:srgbClr val="4A4154"/>
              </a:solidFill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139952" y="2988241"/>
              <a:ext cx="1698432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12 ОФВ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203848" y="4038163"/>
            <a:ext cx="5832648" cy="2615760"/>
            <a:chOff x="3203848" y="4038163"/>
            <a:chExt cx="5832648" cy="261576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9292" y="4289632"/>
              <a:ext cx="3217204" cy="236429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2" name="TextBox 41"/>
            <p:cNvSpPr txBox="1"/>
            <p:nvPr/>
          </p:nvSpPr>
          <p:spPr>
            <a:xfrm>
              <a:off x="3203848" y="4038163"/>
              <a:ext cx="2606726" cy="830997"/>
            </a:xfrm>
            <a:prstGeom prst="rect">
              <a:avLst/>
            </a:prstGeom>
            <a:noFill/>
            <a:ln w="28575">
              <a:solidFill>
                <a:srgbClr val="FF5050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Выдано</a:t>
              </a:r>
            </a:p>
            <a:p>
              <a:pPr algn="ctr"/>
              <a:r>
                <a:rPr lang="ru-RU" sz="2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28 заключений</a:t>
              </a:r>
              <a:endPara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3131840" y="5669917"/>
            <a:ext cx="2642202" cy="681650"/>
            <a:chOff x="3203848" y="5669917"/>
            <a:chExt cx="2642202" cy="681650"/>
          </a:xfrm>
        </p:grpSpPr>
        <p:sp>
          <p:nvSpPr>
            <p:cNvPr id="41" name="TextBox 40"/>
            <p:cNvSpPr txBox="1"/>
            <p:nvPr/>
          </p:nvSpPr>
          <p:spPr>
            <a:xfrm>
              <a:off x="3875347" y="5742278"/>
              <a:ext cx="1970703" cy="46166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  <a:r>
                <a:rPr lang="ru-RU" sz="16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</a:t>
              </a:r>
              <a:r>
                <a:rPr lang="ru-RU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отрицательное</a:t>
              </a:r>
              <a:endParaRPr lang="ru-RU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4" t="4115" r="61812" b="22717"/>
            <a:stretch/>
          </p:blipFill>
          <p:spPr>
            <a:xfrm>
              <a:off x="3203848" y="5669917"/>
              <a:ext cx="527484" cy="68165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3143346" y="4966421"/>
            <a:ext cx="2811200" cy="703496"/>
            <a:chOff x="3215354" y="4966421"/>
            <a:chExt cx="2811200" cy="703496"/>
          </a:xfrm>
        </p:grpSpPr>
        <p:sp>
          <p:nvSpPr>
            <p:cNvPr id="37" name="TextBox 36"/>
            <p:cNvSpPr txBox="1"/>
            <p:nvPr/>
          </p:nvSpPr>
          <p:spPr>
            <a:xfrm>
              <a:off x="3851920" y="5208252"/>
              <a:ext cx="21746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27</a:t>
              </a:r>
              <a:r>
                <a:rPr lang="ru-RU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положительные</a:t>
              </a:r>
              <a:endParaRPr lang="ru-RU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3" r="-400" b="22717"/>
            <a:stretch/>
          </p:blipFill>
          <p:spPr>
            <a:xfrm>
              <a:off x="3215354" y="4966421"/>
              <a:ext cx="636566" cy="6739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565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2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ВЗАИМОДЕЙСТВИЕ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2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С БИЗНЕС-СООБЩЕСТВОМ </a:t>
              </a:r>
              <a:endPara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58" name="Группа 57"/>
          <p:cNvGrpSpPr/>
          <p:nvPr/>
        </p:nvGrpSpPr>
        <p:grpSpPr>
          <a:xfrm>
            <a:off x="539552" y="1340768"/>
            <a:ext cx="7920880" cy="3312368"/>
            <a:chOff x="539552" y="1340768"/>
            <a:chExt cx="7920880" cy="3312368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3059832" y="1482686"/>
              <a:ext cx="2848605" cy="2916343"/>
              <a:chOff x="3059832" y="1482686"/>
              <a:chExt cx="2848605" cy="2916343"/>
            </a:xfrm>
          </p:grpSpPr>
          <p:pic>
            <p:nvPicPr>
              <p:cNvPr id="36" name="Рисунок 3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59832" y="1482686"/>
                <a:ext cx="2734856" cy="1874306"/>
              </a:xfrm>
              <a:prstGeom prst="rect">
                <a:avLst/>
              </a:prstGeom>
              <a:ln>
                <a:noFill/>
              </a:ln>
              <a:effectLst/>
              <a:scene3d>
                <a:camera prst="perspectiveContrastingLeftFacing">
                  <a:rot lat="300000" lon="19800000" rev="0"/>
                </a:camera>
                <a:lightRig rig="threePt" dir="t">
                  <a:rot lat="0" lon="0" rev="2700000"/>
                </a:lightRig>
              </a:scene3d>
              <a:sp3d>
                <a:bevelT w="63500" h="50800"/>
              </a:sp3d>
            </p:spPr>
          </p:pic>
          <p:grpSp>
            <p:nvGrpSpPr>
              <p:cNvPr id="45" name="Группа 44"/>
              <p:cNvGrpSpPr/>
              <p:nvPr/>
            </p:nvGrpSpPr>
            <p:grpSpPr>
              <a:xfrm rot="21357074">
                <a:off x="3299969" y="3408467"/>
                <a:ext cx="2608468" cy="990562"/>
                <a:chOff x="342231" y="5174742"/>
                <a:chExt cx="2286000" cy="990562"/>
              </a:xfrm>
            </p:grpSpPr>
            <p:sp>
              <p:nvSpPr>
                <p:cNvPr id="46" name="AutoShape 43"/>
                <p:cNvSpPr>
                  <a:spLocks noChangeArrowheads="1"/>
                </p:cNvSpPr>
                <p:nvPr/>
              </p:nvSpPr>
              <p:spPr bwMode="ltGray">
                <a:xfrm>
                  <a:off x="342231" y="5174742"/>
                  <a:ext cx="2286000" cy="990562"/>
                </a:xfrm>
                <a:prstGeom prst="chevron">
                  <a:avLst>
                    <a:gd name="adj" fmla="val 37900"/>
                  </a:avLst>
                </a:prstGeom>
                <a:gradFill flip="none" rotWithShape="1">
                  <a:gsLst>
                    <a:gs pos="0">
                      <a:srgbClr val="FD4141">
                        <a:shade val="30000"/>
                        <a:satMod val="115000"/>
                      </a:srgbClr>
                    </a:gs>
                    <a:gs pos="50000">
                      <a:srgbClr val="FD4141">
                        <a:shade val="67500"/>
                        <a:satMod val="115000"/>
                      </a:srgbClr>
                    </a:gs>
                    <a:gs pos="100000">
                      <a:srgbClr val="FD4141">
                        <a:shade val="100000"/>
                        <a:satMod val="11500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114300" dist="12700" dir="8100000" algn="tr" rotWithShape="0">
                    <a:srgbClr val="4A4154">
                      <a:alpha val="74000"/>
                    </a:srgbClr>
                  </a:outerShdw>
                </a:effectLst>
                <a:scene3d>
                  <a:camera prst="legacyObliqueBottom"/>
                  <a:lightRig rig="threePt" dir="b"/>
                </a:scene3d>
                <a:sp3d extrusionH="100000" prstMaterial="matte">
                  <a:bevelT h="88900"/>
                  <a:bevelB w="13500" h="13500"/>
                  <a:extrusionClr>
                    <a:srgbClr val="4A4154"/>
                  </a:extrusionClr>
                  <a:contourClr>
                    <a:schemeClr val="bg1"/>
                  </a:contourClr>
                </a:sp3d>
              </p:spPr>
              <p:txBody>
                <a:bodyPr wrap="none" anchor="ctr">
                  <a:flatTx/>
                </a:bodyPr>
                <a:lstStyle/>
                <a:p>
                  <a:endParaRPr lang="ru-RU"/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756857" y="5323854"/>
                  <a:ext cx="1626406" cy="70788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ДИАЛОГ </a:t>
                  </a:r>
                </a:p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С БИЗНЕСОМ</a:t>
                  </a:r>
                  <a:endParaRPr lang="ru-RU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4" name="Группа 13"/>
            <p:cNvGrpSpPr/>
            <p:nvPr/>
          </p:nvGrpSpPr>
          <p:grpSpPr>
            <a:xfrm>
              <a:off x="539552" y="1552324"/>
              <a:ext cx="2808312" cy="3100812"/>
              <a:chOff x="539552" y="1552324"/>
              <a:chExt cx="2808312" cy="3100812"/>
            </a:xfrm>
          </p:grpSpPr>
          <p:pic>
            <p:nvPicPr>
              <p:cNvPr id="4" name="Рисунок 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9552" y="1552324"/>
                <a:ext cx="2716534" cy="2020692"/>
              </a:xfrm>
              <a:prstGeom prst="rect">
                <a:avLst/>
              </a:prstGeom>
              <a:ln>
                <a:noFill/>
              </a:ln>
              <a:effectLst/>
              <a:scene3d>
                <a:camera prst="perspectiveContrastingLeftFacing">
                  <a:rot lat="300000" lon="19800000" rev="0"/>
                </a:camera>
                <a:lightRig rig="threePt" dir="t">
                  <a:rot lat="0" lon="0" rev="2700000"/>
                </a:lightRig>
              </a:scene3d>
              <a:sp3d>
                <a:bevelT/>
              </a:sp3d>
            </p:spPr>
          </p:pic>
          <p:grpSp>
            <p:nvGrpSpPr>
              <p:cNvPr id="55" name="Группа 54"/>
              <p:cNvGrpSpPr/>
              <p:nvPr/>
            </p:nvGrpSpPr>
            <p:grpSpPr>
              <a:xfrm>
                <a:off x="695227" y="3662574"/>
                <a:ext cx="2652637" cy="990562"/>
                <a:chOff x="3147659" y="3424650"/>
                <a:chExt cx="2286000" cy="990562"/>
              </a:xfrm>
              <a:scene3d>
                <a:camera prst="orthographicFront">
                  <a:rot lat="0" lon="0" rev="0"/>
                </a:camera>
                <a:lightRig rig="threePt" dir="t"/>
              </a:scene3d>
            </p:grpSpPr>
            <p:sp>
              <p:nvSpPr>
                <p:cNvPr id="56" name="AutoShape 43"/>
                <p:cNvSpPr>
                  <a:spLocks noChangeArrowheads="1"/>
                </p:cNvSpPr>
                <p:nvPr/>
              </p:nvSpPr>
              <p:spPr bwMode="ltGray">
                <a:xfrm rot="21357074">
                  <a:off x="3147659" y="3424650"/>
                  <a:ext cx="2286000" cy="990562"/>
                </a:xfrm>
                <a:prstGeom prst="chevron">
                  <a:avLst>
                    <a:gd name="adj" fmla="val 37900"/>
                  </a:avLst>
                </a:prstGeom>
                <a:gradFill flip="none" rotWithShape="1">
                  <a:gsLst>
                    <a:gs pos="0">
                      <a:srgbClr val="FD4141">
                        <a:shade val="30000"/>
                        <a:satMod val="115000"/>
                      </a:srgbClr>
                    </a:gs>
                    <a:gs pos="50000">
                      <a:srgbClr val="FD4141">
                        <a:shade val="67500"/>
                        <a:satMod val="115000"/>
                      </a:srgbClr>
                    </a:gs>
                    <a:gs pos="100000">
                      <a:srgbClr val="FD4141">
                        <a:shade val="100000"/>
                        <a:satMod val="11500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114300" dist="12700" dir="8100000" algn="tr" rotWithShape="0">
                    <a:srgbClr val="4A4154">
                      <a:alpha val="74000"/>
                    </a:srgbClr>
                  </a:outerShdw>
                </a:effectLst>
                <a:sp3d extrusionH="100000" prstMaterial="matte">
                  <a:bevelT h="88900"/>
                  <a:bevelB w="13500" h="13500"/>
                  <a:extrusionClr>
                    <a:srgbClr val="4A4154"/>
                  </a:extrusionClr>
                  <a:contourClr>
                    <a:schemeClr val="bg1"/>
                  </a:contourClr>
                </a:sp3d>
              </p:spPr>
              <p:txBody>
                <a:bodyPr wrap="none" anchor="ctr">
                  <a:flatTx/>
                </a:bodyPr>
                <a:lstStyle/>
                <a:p>
                  <a:endParaRPr lang="ru-RU"/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 rot="21346826" flipH="1">
                  <a:off x="3338714" y="3599014"/>
                  <a:ext cx="2013176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ПУБЛИЧНЫЕ </a:t>
                  </a:r>
                </a:p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КОНСУЛЬТАЦИИ</a:t>
                  </a:r>
                  <a:endParaRPr lang="ru-RU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26" name="Группа 25"/>
            <p:cNvGrpSpPr/>
            <p:nvPr/>
          </p:nvGrpSpPr>
          <p:grpSpPr>
            <a:xfrm>
              <a:off x="5638990" y="1340768"/>
              <a:ext cx="2821442" cy="2930613"/>
              <a:chOff x="5638990" y="1340768"/>
              <a:chExt cx="2821442" cy="2930613"/>
            </a:xfrm>
          </p:grpSpPr>
          <p:grpSp>
            <p:nvGrpSpPr>
              <p:cNvPr id="12" name="Группа 11"/>
              <p:cNvGrpSpPr/>
              <p:nvPr/>
            </p:nvGrpSpPr>
            <p:grpSpPr>
              <a:xfrm>
                <a:off x="5814676" y="3225359"/>
                <a:ext cx="2645756" cy="1046022"/>
                <a:chOff x="3147659" y="3424650"/>
                <a:chExt cx="2286000" cy="1046022"/>
              </a:xfrm>
            </p:grpSpPr>
            <p:sp>
              <p:nvSpPr>
                <p:cNvPr id="53" name="AutoShape 43"/>
                <p:cNvSpPr>
                  <a:spLocks noChangeArrowheads="1"/>
                </p:cNvSpPr>
                <p:nvPr/>
              </p:nvSpPr>
              <p:spPr bwMode="ltGray">
                <a:xfrm rot="21357074">
                  <a:off x="3147659" y="3424650"/>
                  <a:ext cx="2286000" cy="990562"/>
                </a:xfrm>
                <a:prstGeom prst="chevron">
                  <a:avLst>
                    <a:gd name="adj" fmla="val 37900"/>
                  </a:avLst>
                </a:prstGeom>
                <a:gradFill flip="none" rotWithShape="1">
                  <a:gsLst>
                    <a:gs pos="0">
                      <a:srgbClr val="FD4141">
                        <a:shade val="30000"/>
                        <a:satMod val="115000"/>
                      </a:srgbClr>
                    </a:gs>
                    <a:gs pos="50000">
                      <a:srgbClr val="FD4141">
                        <a:shade val="67500"/>
                        <a:satMod val="115000"/>
                      </a:srgbClr>
                    </a:gs>
                    <a:gs pos="100000">
                      <a:srgbClr val="FD4141">
                        <a:shade val="100000"/>
                        <a:satMod val="11500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114300" dist="12700" dir="8100000" algn="tr" rotWithShape="0">
                    <a:srgbClr val="4A4154">
                      <a:alpha val="74000"/>
                    </a:srgbClr>
                  </a:outerShdw>
                </a:effectLst>
                <a:scene3d>
                  <a:camera prst="legacyObliqueBottom"/>
                  <a:lightRig rig="threePt" dir="b"/>
                </a:scene3d>
                <a:sp3d extrusionH="100000" prstMaterial="matte">
                  <a:bevelT h="88900"/>
                  <a:bevelB w="13500" h="13500"/>
                  <a:extrusionClr>
                    <a:srgbClr val="4A4154"/>
                  </a:extrusionClr>
                  <a:contourClr>
                    <a:schemeClr val="bg1"/>
                  </a:contourClr>
                </a:sp3d>
              </p:spPr>
              <p:txBody>
                <a:bodyPr wrap="none" anchor="ctr">
                  <a:flatTx/>
                </a:bodyPr>
                <a:lstStyle/>
                <a:p>
                  <a:endParaRPr lang="ru-RU"/>
                </a:p>
              </p:txBody>
            </p:sp>
            <p:sp>
              <p:nvSpPr>
                <p:cNvPr id="51" name="TextBox 50"/>
                <p:cNvSpPr txBox="1"/>
                <p:nvPr/>
              </p:nvSpPr>
              <p:spPr>
                <a:xfrm rot="21346826" flipH="1">
                  <a:off x="3240103" y="3455009"/>
                  <a:ext cx="2013176" cy="101566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СВОБОДНОЕ</a:t>
                  </a:r>
                </a:p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 ВЫРАЖЕНИЕ </a:t>
                  </a:r>
                </a:p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МНЕНИЙ</a:t>
                  </a:r>
                  <a:endParaRPr lang="ru-RU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38990" y="1340768"/>
                <a:ext cx="2821442" cy="1833469"/>
              </a:xfrm>
              <a:prstGeom prst="rect">
                <a:avLst/>
              </a:prstGeom>
              <a:ln>
                <a:noFill/>
              </a:ln>
              <a:effectLst/>
              <a:scene3d>
                <a:camera prst="perspectiveContrastingLeftFacing">
                  <a:rot lat="300000" lon="19800000" rev="0"/>
                </a:camera>
                <a:lightRig rig="threePt" dir="t">
                  <a:rot lat="0" lon="0" rev="2700000"/>
                </a:lightRig>
              </a:scene3d>
              <a:sp3d>
                <a:bevelT w="63500" h="50800"/>
              </a:sp3d>
            </p:spPr>
          </p:pic>
        </p:grpSp>
      </p:grpSp>
      <p:grpSp>
        <p:nvGrpSpPr>
          <p:cNvPr id="64" name="Группа 63"/>
          <p:cNvGrpSpPr/>
          <p:nvPr/>
        </p:nvGrpSpPr>
        <p:grpSpPr>
          <a:xfrm>
            <a:off x="1057219" y="4912368"/>
            <a:ext cx="6702608" cy="1366962"/>
            <a:chOff x="1057219" y="4912368"/>
            <a:chExt cx="6702608" cy="1366962"/>
          </a:xfrm>
        </p:grpSpPr>
        <p:pic>
          <p:nvPicPr>
            <p:cNvPr id="62" name="Рисунок 6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2" t="22588" r="5113" b="22861"/>
            <a:stretch/>
          </p:blipFill>
          <p:spPr>
            <a:xfrm>
              <a:off x="6372200" y="4990819"/>
              <a:ext cx="1387627" cy="128851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63" name="Рисунок 6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62" t="13661" r="59901" b="15003"/>
            <a:stretch/>
          </p:blipFill>
          <p:spPr>
            <a:xfrm>
              <a:off x="1057219" y="4912368"/>
              <a:ext cx="1282533" cy="128357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</p:grpSp>
      <p:sp>
        <p:nvSpPr>
          <p:cNvPr id="60" name="TextBox 59"/>
          <p:cNvSpPr txBox="1"/>
          <p:nvPr/>
        </p:nvSpPr>
        <p:spPr>
          <a:xfrm>
            <a:off x="2812230" y="4725144"/>
            <a:ext cx="3055914" cy="1692771"/>
          </a:xfrm>
          <a:prstGeom prst="rect">
            <a:avLst/>
          </a:prstGeom>
          <a:noFill/>
          <a:ln w="28575">
            <a:solidFill>
              <a:srgbClr val="00206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2019 году получено </a:t>
            </a:r>
          </a:p>
          <a:p>
            <a:pPr algn="ctr"/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139</a:t>
            </a:r>
            <a:r>
              <a:rPr lang="ru-RU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отзывов </a:t>
            </a:r>
            <a:endParaRPr lang="ru-RU" sz="24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научного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бизнес-сообщества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924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ИНФОРМАЦИЯ ДЛЯ БИЗНЕСА </a:t>
              </a:r>
              <a:endPara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56" y="1225038"/>
            <a:ext cx="7199244" cy="2865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905"/>
          <a:stretch/>
        </p:blipFill>
        <p:spPr>
          <a:xfrm>
            <a:off x="912944" y="4365104"/>
            <a:ext cx="7331464" cy="19744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803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56793"/>
            <a:ext cx="7488832" cy="514393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93096"/>
            <a:ext cx="2322380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2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11" y="1412776"/>
            <a:ext cx="7332690" cy="2997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30" y="3331804"/>
            <a:ext cx="3096344" cy="3013969"/>
          </a:xfrm>
          <a:prstGeom prst="rect">
            <a:avLst/>
          </a:prstGeom>
          <a:ln w="28575">
            <a:solidFill>
              <a:srgbClr val="57719A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922" y="3336141"/>
            <a:ext cx="3567454" cy="3009632"/>
          </a:xfrm>
          <a:prstGeom prst="rect">
            <a:avLst/>
          </a:prstGeom>
          <a:ln w="28575">
            <a:solidFill>
              <a:srgbClr val="57719A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09593"/>
            <a:ext cx="2441331" cy="208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28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10" y="1484784"/>
            <a:ext cx="7476706" cy="5069170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</p:spTree>
    <p:extLst>
      <p:ext uri="{BB962C8B-B14F-4D97-AF65-F5344CB8AC3E}">
        <p14:creationId xmlns:p14="http://schemas.microsoft.com/office/powerpoint/2010/main" val="289051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ПУБЛИЧНЫЕ КОНСУЛЬТАЦИИ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676456" cy="41593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Группа 9"/>
          <p:cNvGrpSpPr/>
          <p:nvPr/>
        </p:nvGrpSpPr>
        <p:grpSpPr>
          <a:xfrm>
            <a:off x="251520" y="1484784"/>
            <a:ext cx="8681673" cy="4199056"/>
            <a:chOff x="251520" y="1484784"/>
            <a:chExt cx="8681673" cy="4199056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1484784"/>
              <a:ext cx="8681673" cy="41990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6660232" y="1798587"/>
              <a:ext cx="13765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Добавить </a:t>
              </a:r>
            </a:p>
            <a:p>
              <a:r>
                <a:rPr lang="ru-RU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предложение</a:t>
              </a:r>
              <a:endParaRPr 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113" y="1493872"/>
            <a:ext cx="6552728" cy="4837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</p:spTree>
    <p:extLst>
      <p:ext uri="{BB962C8B-B14F-4D97-AF65-F5344CB8AC3E}">
        <p14:creationId xmlns:p14="http://schemas.microsoft.com/office/powerpoint/2010/main" val="405982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ПУБЛИЧНЫЕ КОНСУЛЬТАЦИИ</a:t>
              </a: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43557" y="1538235"/>
            <a:ext cx="8656885" cy="4833420"/>
            <a:chOff x="261305" y="1513044"/>
            <a:chExt cx="8656885" cy="4833420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1305" y="1513044"/>
              <a:ext cx="8656885" cy="48334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95536" y="1798587"/>
              <a:ext cx="1512168" cy="1902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26"/>
          <a:stretch/>
        </p:blipFill>
        <p:spPr>
          <a:xfrm>
            <a:off x="2555776" y="1319747"/>
            <a:ext cx="3600400" cy="2377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61"/>
          <a:stretch/>
        </p:blipFill>
        <p:spPr>
          <a:xfrm>
            <a:off x="251520" y="3548360"/>
            <a:ext cx="8714303" cy="2904976"/>
          </a:xfrm>
          <a:prstGeom prst="rect">
            <a:avLst/>
          </a:prstGeom>
          <a:ln w="28575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195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892480" cy="2125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744421"/>
            <a:ext cx="4824536" cy="3965883"/>
          </a:xfrm>
          <a:prstGeom prst="rect">
            <a:avLst/>
          </a:prstGeom>
          <a:ln>
            <a:noFill/>
          </a:ln>
          <a:effectLst>
            <a:softEdge rad="1016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77072"/>
            <a:ext cx="1035209" cy="10801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525" y="4059160"/>
            <a:ext cx="1654955" cy="13364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67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617508"/>
            <a:ext cx="9169042" cy="2963620"/>
            <a:chOff x="-8346" y="1617508"/>
            <a:chExt cx="9169042" cy="296362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617508"/>
              <a:ext cx="9144000" cy="296362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4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БЛАГОДАРЮ ЗА ВНИМАНИЕ!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7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3247</TotalTime>
  <Words>325</Words>
  <Application>Microsoft Office PowerPoint</Application>
  <PresentationFormat>Экран (4:3)</PresentationFormat>
  <Paragraphs>104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659</cp:revision>
  <dcterms:created xsi:type="dcterms:W3CDTF">2018-12-10T19:43:22Z</dcterms:created>
  <dcterms:modified xsi:type="dcterms:W3CDTF">2019-12-17T05:13:22Z</dcterms:modified>
</cp:coreProperties>
</file>