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3"/>
  </p:notesMasterIdLst>
  <p:sldIdLst>
    <p:sldId id="256" r:id="rId3"/>
    <p:sldId id="258" r:id="rId4"/>
    <p:sldId id="298" r:id="rId5"/>
    <p:sldId id="270" r:id="rId6"/>
    <p:sldId id="279" r:id="rId7"/>
    <p:sldId id="278" r:id="rId8"/>
    <p:sldId id="280" r:id="rId9"/>
    <p:sldId id="301" r:id="rId10"/>
    <p:sldId id="303" r:id="rId11"/>
    <p:sldId id="302" r:id="rId1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03" userDrawn="1">
          <p15:clr>
            <a:srgbClr val="A4A3A4"/>
          </p15:clr>
        </p15:guide>
        <p15:guide id="2" pos="4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F6FE"/>
    <a:srgbClr val="2B7885"/>
    <a:srgbClr val="F1FCFE"/>
    <a:srgbClr val="6BC5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8514" autoAdjust="0"/>
  </p:normalViewPr>
  <p:slideViewPr>
    <p:cSldViewPr snapToGrid="0">
      <p:cViewPr>
        <p:scale>
          <a:sx n="119" d="100"/>
          <a:sy n="119" d="100"/>
        </p:scale>
        <p:origin x="-1320" y="-42"/>
      </p:cViewPr>
      <p:guideLst>
        <p:guide orient="horz" pos="1003"/>
        <p:guide pos="4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0" baseline="0" dirty="0">
                <a:solidFill>
                  <a:srgbClr val="002060"/>
                </a:solidFill>
              </a:rPr>
              <a:t>2019 год</a:t>
            </a:r>
          </a:p>
        </c:rich>
      </c:tx>
      <c:layout>
        <c:manualLayout>
          <c:xMode val="edge"/>
          <c:yMode val="edge"/>
          <c:x val="0.40063134225944885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0752989420571478E-2"/>
          <c:y val="6.284508465048258E-2"/>
          <c:w val="0.81971328033267377"/>
          <c:h val="0.9371549153495174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1F7-4D2D-893B-5ED8A7AA054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1F7-4D2D-893B-5ED8A7AA0547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1F7-4D2D-893B-5ED8A7AA054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1F7-4D2D-893B-5ED8A7AA054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1F7-4D2D-893B-5ED8A7AA054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1F7-4D2D-893B-5ED8A7AA054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1F7-4D2D-893B-5ED8A7AA054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1F7-4D2D-893B-5ED8A7AA0547}"/>
              </c:ext>
            </c:extLst>
          </c:dPt>
          <c:cat>
            <c:strRef>
              <c:f>Лист1!$A$2:$A$5</c:f>
              <c:strCache>
                <c:ptCount val="4"/>
                <c:pt idx="0">
                  <c:v>Традиционная культура, спорт</c:v>
                </c:pt>
                <c:pt idx="1">
                  <c:v>Социальная поддержка</c:v>
                </c:pt>
                <c:pt idx="2">
                  <c:v>Образование</c:v>
                </c:pt>
                <c:pt idx="3">
                  <c:v>Традиционное хозяйствование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9780.5</c:v>
                </c:pt>
                <c:pt idx="1">
                  <c:v>11876</c:v>
                </c:pt>
                <c:pt idx="2">
                  <c:v>39918</c:v>
                </c:pt>
                <c:pt idx="3">
                  <c:v>74674.399999999994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F1F7-4D2D-893B-5ED8A7AA0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F3E5C5-DC51-4AB6-A47B-ADAB0C773CBA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D7219C95-27C6-4433-AD2D-FDA48223793F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l" rtl="0"/>
          <a:r>
            <a:rPr lang="ru-RU" sz="1200" b="0" dirty="0" smtClean="0">
              <a:latin typeface="Franklin Gothic Medium" pitchFamily="34" charset="0"/>
            </a:rPr>
            <a:t>Увеличение количества пользователей ТТП </a:t>
          </a:r>
        </a:p>
        <a:p>
          <a:pPr algn="l" rtl="0"/>
          <a:r>
            <a:rPr lang="ru-RU" sz="1200" b="1" dirty="0" smtClean="0">
              <a:latin typeface="Franklin Gothic Medium" pitchFamily="34" charset="0"/>
            </a:rPr>
            <a:t>с  4572 до 4947 человек,  </a:t>
          </a:r>
          <a:r>
            <a:rPr lang="ru-RU" sz="1200" b="0" dirty="0" smtClean="0">
              <a:latin typeface="Franklin Gothic Medium" pitchFamily="34" charset="0"/>
            </a:rPr>
            <a:t>из них, из числа КМНС </a:t>
          </a:r>
          <a:r>
            <a:rPr lang="ru-RU" sz="1200" b="1" dirty="0" smtClean="0">
              <a:latin typeface="Franklin Gothic Medium" pitchFamily="34" charset="0"/>
            </a:rPr>
            <a:t>с 4171 до 4511 человек</a:t>
          </a:r>
          <a:endParaRPr lang="ru-RU" sz="1200" b="1" dirty="0">
            <a:latin typeface="Franklin Gothic Medium" pitchFamily="34" charset="0"/>
          </a:endParaRPr>
        </a:p>
      </dgm:t>
    </dgm:pt>
    <dgm:pt modelId="{C489F48B-0F66-4A45-BECF-2C1DD57221B1}" type="parTrans" cxnId="{C888B6C7-4D80-44D8-8D9D-0A2288F3EE09}">
      <dgm:prSet/>
      <dgm:spPr/>
      <dgm:t>
        <a:bodyPr/>
        <a:lstStyle/>
        <a:p>
          <a:endParaRPr lang="ru-RU" sz="1200" b="0">
            <a:latin typeface="Franklin Gothic Medium" pitchFamily="34" charset="0"/>
          </a:endParaRPr>
        </a:p>
      </dgm:t>
    </dgm:pt>
    <dgm:pt modelId="{F87779B7-B420-4E1E-9B0D-2FB3AC59C5C3}" type="sibTrans" cxnId="{C888B6C7-4D80-44D8-8D9D-0A2288F3EE09}">
      <dgm:prSet/>
      <dgm:spPr/>
      <dgm:t>
        <a:bodyPr/>
        <a:lstStyle/>
        <a:p>
          <a:endParaRPr lang="ru-RU" sz="1200" b="0">
            <a:latin typeface="Franklin Gothic Medium" pitchFamily="34" charset="0"/>
          </a:endParaRPr>
        </a:p>
      </dgm:t>
    </dgm:pt>
    <dgm:pt modelId="{8E70E494-0F03-4C89-BB4B-47446413AD10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l" rtl="0"/>
          <a:r>
            <a:rPr lang="ru-RU" sz="1200" b="0" dirty="0" smtClean="0">
              <a:latin typeface="Franklin Gothic Medium" pitchFamily="34" charset="0"/>
            </a:rPr>
            <a:t>Увеличение количества национальных общин и организаций, осуществляющих традиционную хозяйственную деятельность и занимающихся традиционными промыслами (единиц) </a:t>
          </a:r>
          <a:r>
            <a:rPr lang="ru-RU" sz="1200" b="1" dirty="0" smtClean="0">
              <a:latin typeface="Franklin Gothic Medium" pitchFamily="34" charset="0"/>
            </a:rPr>
            <a:t>с 87 до 100</a:t>
          </a:r>
          <a:endParaRPr lang="ru-RU" sz="1200" b="1" dirty="0">
            <a:latin typeface="Franklin Gothic Medium" pitchFamily="34" charset="0"/>
          </a:endParaRPr>
        </a:p>
      </dgm:t>
    </dgm:pt>
    <dgm:pt modelId="{1801E047-3B8F-4A17-B014-3F29056B39D3}" type="parTrans" cxnId="{BB700DC1-4E91-4349-B451-AC908B252455}">
      <dgm:prSet/>
      <dgm:spPr/>
      <dgm:t>
        <a:bodyPr/>
        <a:lstStyle/>
        <a:p>
          <a:endParaRPr lang="ru-RU" sz="1200" b="0">
            <a:latin typeface="Franklin Gothic Medium" pitchFamily="34" charset="0"/>
          </a:endParaRPr>
        </a:p>
      </dgm:t>
    </dgm:pt>
    <dgm:pt modelId="{9C649923-E82C-44CA-8ECF-27E8A44752E2}" type="sibTrans" cxnId="{BB700DC1-4E91-4349-B451-AC908B252455}">
      <dgm:prSet/>
      <dgm:spPr/>
      <dgm:t>
        <a:bodyPr/>
        <a:lstStyle/>
        <a:p>
          <a:endParaRPr lang="ru-RU" sz="1200" b="0">
            <a:latin typeface="Franklin Gothic Medium" pitchFamily="34" charset="0"/>
          </a:endParaRPr>
        </a:p>
      </dgm:t>
    </dgm:pt>
    <dgm:pt modelId="{B4ABDDFA-6FB3-46CC-8856-E2902C2209F1}" type="pres">
      <dgm:prSet presAssocID="{CEF3E5C5-DC51-4AB6-A47B-ADAB0C773CBA}" presName="Name0" presStyleCnt="0">
        <dgm:presLayoutVars>
          <dgm:dir/>
          <dgm:resizeHandles val="exact"/>
        </dgm:presLayoutVars>
      </dgm:prSet>
      <dgm:spPr/>
    </dgm:pt>
    <dgm:pt modelId="{6C1F845F-896B-4BA0-A280-ED2529ABD7A7}" type="pres">
      <dgm:prSet presAssocID="{D7219C95-27C6-4433-AD2D-FDA48223793F}" presName="parTxOnly" presStyleLbl="node1" presStyleIdx="0" presStyleCnt="2" custLinFactNeighborX="-4086" custLinFactNeighborY="-1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72719E-AEE6-467E-AF2A-16DA73AA4C19}" type="pres">
      <dgm:prSet presAssocID="{F87779B7-B420-4E1E-9B0D-2FB3AC59C5C3}" presName="parSpace" presStyleCnt="0"/>
      <dgm:spPr/>
    </dgm:pt>
    <dgm:pt modelId="{212B62D7-964D-435B-BC29-C62E5F286ADC}" type="pres">
      <dgm:prSet presAssocID="{8E70E494-0F03-4C89-BB4B-47446413AD10}" presName="parTxOnly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5CC87B-E8BF-49B3-B212-FC4387E3B21C}" type="presOf" srcId="{8E70E494-0F03-4C89-BB4B-47446413AD10}" destId="{212B62D7-964D-435B-BC29-C62E5F286ADC}" srcOrd="0" destOrd="0" presId="urn:microsoft.com/office/officeart/2005/8/layout/hChevron3"/>
    <dgm:cxn modelId="{448B7990-7E52-4E03-89C2-F6714F70F620}" type="presOf" srcId="{D7219C95-27C6-4433-AD2D-FDA48223793F}" destId="{6C1F845F-896B-4BA0-A280-ED2529ABD7A7}" srcOrd="0" destOrd="0" presId="urn:microsoft.com/office/officeart/2005/8/layout/hChevron3"/>
    <dgm:cxn modelId="{BB700DC1-4E91-4349-B451-AC908B252455}" srcId="{CEF3E5C5-DC51-4AB6-A47B-ADAB0C773CBA}" destId="{8E70E494-0F03-4C89-BB4B-47446413AD10}" srcOrd="1" destOrd="0" parTransId="{1801E047-3B8F-4A17-B014-3F29056B39D3}" sibTransId="{9C649923-E82C-44CA-8ECF-27E8A44752E2}"/>
    <dgm:cxn modelId="{68FD772E-787C-4F93-A9A9-04D9EE63C8B8}" type="presOf" srcId="{CEF3E5C5-DC51-4AB6-A47B-ADAB0C773CBA}" destId="{B4ABDDFA-6FB3-46CC-8856-E2902C2209F1}" srcOrd="0" destOrd="0" presId="urn:microsoft.com/office/officeart/2005/8/layout/hChevron3"/>
    <dgm:cxn modelId="{C888B6C7-4D80-44D8-8D9D-0A2288F3EE09}" srcId="{CEF3E5C5-DC51-4AB6-A47B-ADAB0C773CBA}" destId="{D7219C95-27C6-4433-AD2D-FDA48223793F}" srcOrd="0" destOrd="0" parTransId="{C489F48B-0F66-4A45-BECF-2C1DD57221B1}" sibTransId="{F87779B7-B420-4E1E-9B0D-2FB3AC59C5C3}"/>
    <dgm:cxn modelId="{7C086E55-486E-45DF-AFC4-6570F54E7A89}" type="presParOf" srcId="{B4ABDDFA-6FB3-46CC-8856-E2902C2209F1}" destId="{6C1F845F-896B-4BA0-A280-ED2529ABD7A7}" srcOrd="0" destOrd="0" presId="urn:microsoft.com/office/officeart/2005/8/layout/hChevron3"/>
    <dgm:cxn modelId="{CDC1240F-16C0-4554-8639-6DE39F51B13B}" type="presParOf" srcId="{B4ABDDFA-6FB3-46CC-8856-E2902C2209F1}" destId="{9372719E-AEE6-467E-AF2A-16DA73AA4C19}" srcOrd="1" destOrd="0" presId="urn:microsoft.com/office/officeart/2005/8/layout/hChevron3"/>
    <dgm:cxn modelId="{2D77DC57-8912-47FC-84C4-8C0716B2CC95}" type="presParOf" srcId="{B4ABDDFA-6FB3-46CC-8856-E2902C2209F1}" destId="{212B62D7-964D-435B-BC29-C62E5F286ADC}" srcOrd="2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6E5E0E-97F0-42D0-A4E5-6AD78072A8AD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609BAB-681E-4C11-BA7E-2C35011E1C64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1200" dirty="0" smtClean="0">
              <a:latin typeface="Franklin Gothic Demi Cond" pitchFamily="34" charset="0"/>
            </a:rPr>
            <a:t>Увеличение количества граждан из числа КМНС </a:t>
          </a:r>
        </a:p>
        <a:p>
          <a:r>
            <a:rPr lang="ru-RU" sz="1200" dirty="0" smtClean="0">
              <a:latin typeface="Franklin Gothic Demi Cond" pitchFamily="34" charset="0"/>
            </a:rPr>
            <a:t>получивших образование при предоставлении им </a:t>
          </a:r>
        </a:p>
        <a:p>
          <a:r>
            <a:rPr lang="ru-RU" sz="1200" dirty="0" smtClean="0">
              <a:latin typeface="Franklin Gothic Demi Cond" pitchFamily="34" charset="0"/>
            </a:rPr>
            <a:t>поддержки </a:t>
          </a:r>
          <a:r>
            <a:rPr lang="ru-RU" sz="1200" b="1" dirty="0" smtClean="0">
              <a:latin typeface="Franklin Gothic Demi Cond" pitchFamily="34" charset="0"/>
            </a:rPr>
            <a:t>с 18,4 до 19,7 % </a:t>
          </a:r>
          <a:endParaRPr lang="ru-RU" sz="1200" b="1" dirty="0">
            <a:latin typeface="Franklin Gothic Demi Cond" pitchFamily="34" charset="0"/>
          </a:endParaRPr>
        </a:p>
      </dgm:t>
    </dgm:pt>
    <dgm:pt modelId="{97245D29-BC7C-4224-8B23-2F511AA239F7}" type="parTrans" cxnId="{03CAA13B-3CD0-474D-8D17-ADDE526F745C}">
      <dgm:prSet/>
      <dgm:spPr/>
      <dgm:t>
        <a:bodyPr/>
        <a:lstStyle/>
        <a:p>
          <a:endParaRPr lang="ru-RU"/>
        </a:p>
      </dgm:t>
    </dgm:pt>
    <dgm:pt modelId="{E7925B6A-9A6B-411F-8805-DA2A42182F49}" type="sibTrans" cxnId="{03CAA13B-3CD0-474D-8D17-ADDE526F745C}">
      <dgm:prSet/>
      <dgm:spPr/>
      <dgm:t>
        <a:bodyPr/>
        <a:lstStyle/>
        <a:p>
          <a:endParaRPr lang="ru-RU"/>
        </a:p>
      </dgm:t>
    </dgm:pt>
    <dgm:pt modelId="{A6C91841-6390-4463-83D7-DEB6324CD3BC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1200" dirty="0" smtClean="0">
              <a:latin typeface="Franklin Gothic Demi Cond" pitchFamily="34" charset="0"/>
            </a:rPr>
            <a:t>Увеличение доли граждан из числа КМНС получивших меры социальной поддержки  </a:t>
          </a:r>
          <a:r>
            <a:rPr lang="ru-RU" sz="1200" b="1" dirty="0" smtClean="0">
              <a:latin typeface="Franklin Gothic Demi Cond" pitchFamily="34" charset="0"/>
            </a:rPr>
            <a:t>с 98 до 99,4 %</a:t>
          </a:r>
          <a:endParaRPr lang="ru-RU" sz="1200" b="1" dirty="0">
            <a:latin typeface="Franklin Gothic Demi Cond" pitchFamily="34" charset="0"/>
          </a:endParaRPr>
        </a:p>
      </dgm:t>
    </dgm:pt>
    <dgm:pt modelId="{EC61D38E-81DA-4A2B-BA35-FDD8F27F8284}" type="parTrans" cxnId="{C4547DE3-89B8-45E9-BE69-D106FA0A2B6F}">
      <dgm:prSet/>
      <dgm:spPr/>
      <dgm:t>
        <a:bodyPr/>
        <a:lstStyle/>
        <a:p>
          <a:endParaRPr lang="ru-RU"/>
        </a:p>
      </dgm:t>
    </dgm:pt>
    <dgm:pt modelId="{F9EB9503-257E-48C8-B859-9D2778A932FE}" type="sibTrans" cxnId="{C4547DE3-89B8-45E9-BE69-D106FA0A2B6F}">
      <dgm:prSet/>
      <dgm:spPr/>
      <dgm:t>
        <a:bodyPr/>
        <a:lstStyle/>
        <a:p>
          <a:endParaRPr lang="ru-RU"/>
        </a:p>
      </dgm:t>
    </dgm:pt>
    <dgm:pt modelId="{6126900E-DDB0-4A44-8380-76A2FF051216}" type="pres">
      <dgm:prSet presAssocID="{4C6E5E0E-97F0-42D0-A4E5-6AD78072A8A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B0656A-DA9B-4DB5-9E6B-0C409D39CECD}" type="pres">
      <dgm:prSet presAssocID="{88609BAB-681E-4C11-BA7E-2C35011E1C64}" presName="parTxOnly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CCC0C0-C8DE-47DD-BF37-DBF53E8A15E6}" type="pres">
      <dgm:prSet presAssocID="{E7925B6A-9A6B-411F-8805-DA2A42182F49}" presName="parSpace" presStyleCnt="0"/>
      <dgm:spPr/>
      <dgm:t>
        <a:bodyPr/>
        <a:lstStyle/>
        <a:p>
          <a:endParaRPr lang="ru-RU"/>
        </a:p>
      </dgm:t>
    </dgm:pt>
    <dgm:pt modelId="{015C2DF1-2F02-461F-8FA3-E6E50EB41B86}" type="pres">
      <dgm:prSet presAssocID="{A6C91841-6390-4463-83D7-DEB6324CD3BC}" presName="parTxOnly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6D97A4-7093-46EC-A2A8-F14CDCE8B6E4}" type="presOf" srcId="{4C6E5E0E-97F0-42D0-A4E5-6AD78072A8AD}" destId="{6126900E-DDB0-4A44-8380-76A2FF051216}" srcOrd="0" destOrd="0" presId="urn:microsoft.com/office/officeart/2005/8/layout/hChevron3"/>
    <dgm:cxn modelId="{87943C89-F57B-4FE3-AC91-82DDF78F2732}" type="presOf" srcId="{A6C91841-6390-4463-83D7-DEB6324CD3BC}" destId="{015C2DF1-2F02-461F-8FA3-E6E50EB41B86}" srcOrd="0" destOrd="0" presId="urn:microsoft.com/office/officeart/2005/8/layout/hChevron3"/>
    <dgm:cxn modelId="{03CAA13B-3CD0-474D-8D17-ADDE526F745C}" srcId="{4C6E5E0E-97F0-42D0-A4E5-6AD78072A8AD}" destId="{88609BAB-681E-4C11-BA7E-2C35011E1C64}" srcOrd="0" destOrd="0" parTransId="{97245D29-BC7C-4224-8B23-2F511AA239F7}" sibTransId="{E7925B6A-9A6B-411F-8805-DA2A42182F49}"/>
    <dgm:cxn modelId="{C4547DE3-89B8-45E9-BE69-D106FA0A2B6F}" srcId="{4C6E5E0E-97F0-42D0-A4E5-6AD78072A8AD}" destId="{A6C91841-6390-4463-83D7-DEB6324CD3BC}" srcOrd="1" destOrd="0" parTransId="{EC61D38E-81DA-4A2B-BA35-FDD8F27F8284}" sibTransId="{F9EB9503-257E-48C8-B859-9D2778A932FE}"/>
    <dgm:cxn modelId="{0A369028-6C9C-419E-96E2-B032A6675AAC}" type="presOf" srcId="{88609BAB-681E-4C11-BA7E-2C35011E1C64}" destId="{D8B0656A-DA9B-4DB5-9E6B-0C409D39CECD}" srcOrd="0" destOrd="0" presId="urn:microsoft.com/office/officeart/2005/8/layout/hChevron3"/>
    <dgm:cxn modelId="{2AC361B9-510C-4A02-B0D4-F01D44AD62EA}" type="presParOf" srcId="{6126900E-DDB0-4A44-8380-76A2FF051216}" destId="{D8B0656A-DA9B-4DB5-9E6B-0C409D39CECD}" srcOrd="0" destOrd="0" presId="urn:microsoft.com/office/officeart/2005/8/layout/hChevron3"/>
    <dgm:cxn modelId="{576BD605-353E-45DE-BB61-1AC1155219CC}" type="presParOf" srcId="{6126900E-DDB0-4A44-8380-76A2FF051216}" destId="{5CCCC0C0-C8DE-47DD-BF37-DBF53E8A15E6}" srcOrd="1" destOrd="0" presId="urn:microsoft.com/office/officeart/2005/8/layout/hChevron3"/>
    <dgm:cxn modelId="{DE28CF2E-C960-4DD3-A292-00C68170EE79}" type="presParOf" srcId="{6126900E-DDB0-4A44-8380-76A2FF051216}" destId="{015C2DF1-2F02-461F-8FA3-E6E50EB41B86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F3E5C5-DC51-4AB6-A47B-ADAB0C773CBA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D7219C95-27C6-4433-AD2D-FDA48223793F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 rtl="0"/>
          <a:r>
            <a:rPr lang="ru-RU" sz="1400" b="0" dirty="0" smtClean="0">
              <a:latin typeface="Franklin Gothic Medium" pitchFamily="34" charset="0"/>
            </a:rPr>
            <a:t>Увеличение количества граждан из числа КМНС участвующих в мероприятиях </a:t>
          </a:r>
          <a:r>
            <a:rPr lang="ru-RU" sz="1400" b="1" dirty="0">
              <a:latin typeface="Franklin Gothic Medium" pitchFamily="34" charset="0"/>
            </a:rPr>
            <a:t>с </a:t>
          </a:r>
          <a:r>
            <a:rPr lang="ru-RU" sz="1400" b="1" dirty="0" smtClean="0">
              <a:latin typeface="Franklin Gothic Medium" pitchFamily="34" charset="0"/>
            </a:rPr>
            <a:t> 4844  </a:t>
          </a:r>
          <a:r>
            <a:rPr lang="ru-RU" sz="1400" b="1" dirty="0">
              <a:latin typeface="Franklin Gothic Medium" pitchFamily="34" charset="0"/>
            </a:rPr>
            <a:t>до </a:t>
          </a:r>
          <a:r>
            <a:rPr lang="ru-RU" sz="1400" b="1" dirty="0" smtClean="0">
              <a:latin typeface="Franklin Gothic Medium" pitchFamily="34" charset="0"/>
            </a:rPr>
            <a:t> 5200 человек</a:t>
          </a:r>
          <a:endParaRPr lang="ru-RU" sz="1400" b="1" dirty="0">
            <a:latin typeface="Franklin Gothic Medium" pitchFamily="34" charset="0"/>
          </a:endParaRPr>
        </a:p>
      </dgm:t>
    </dgm:pt>
    <dgm:pt modelId="{C489F48B-0F66-4A45-BECF-2C1DD57221B1}" type="parTrans" cxnId="{C888B6C7-4D80-44D8-8D9D-0A2288F3EE09}">
      <dgm:prSet/>
      <dgm:spPr/>
      <dgm:t>
        <a:bodyPr/>
        <a:lstStyle/>
        <a:p>
          <a:endParaRPr lang="ru-RU" sz="1200" b="0">
            <a:latin typeface="Franklin Gothic Medium" pitchFamily="34" charset="0"/>
          </a:endParaRPr>
        </a:p>
      </dgm:t>
    </dgm:pt>
    <dgm:pt modelId="{F87779B7-B420-4E1E-9B0D-2FB3AC59C5C3}" type="sibTrans" cxnId="{C888B6C7-4D80-44D8-8D9D-0A2288F3EE09}">
      <dgm:prSet/>
      <dgm:spPr/>
      <dgm:t>
        <a:bodyPr/>
        <a:lstStyle/>
        <a:p>
          <a:endParaRPr lang="ru-RU" sz="1200" b="0">
            <a:latin typeface="Franklin Gothic Medium" pitchFamily="34" charset="0"/>
          </a:endParaRPr>
        </a:p>
      </dgm:t>
    </dgm:pt>
    <dgm:pt modelId="{B4ABDDFA-6FB3-46CC-8856-E2902C2209F1}" type="pres">
      <dgm:prSet presAssocID="{CEF3E5C5-DC51-4AB6-A47B-ADAB0C773CBA}" presName="Name0" presStyleCnt="0">
        <dgm:presLayoutVars>
          <dgm:dir/>
          <dgm:resizeHandles val="exact"/>
        </dgm:presLayoutVars>
      </dgm:prSet>
      <dgm:spPr/>
    </dgm:pt>
    <dgm:pt modelId="{6C1F845F-896B-4BA0-A280-ED2529ABD7A7}" type="pres">
      <dgm:prSet presAssocID="{D7219C95-27C6-4433-AD2D-FDA48223793F}" presName="parTxOnly" presStyleLbl="node1" presStyleIdx="0" presStyleCnt="1" custLinFactNeighborX="958" custLinFactNeighborY="-13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93DFF7-4A3A-4DA7-BA8A-ADF7129CD42F}" type="presOf" srcId="{D7219C95-27C6-4433-AD2D-FDA48223793F}" destId="{6C1F845F-896B-4BA0-A280-ED2529ABD7A7}" srcOrd="0" destOrd="0" presId="urn:microsoft.com/office/officeart/2005/8/layout/hChevron3"/>
    <dgm:cxn modelId="{6FAC22E6-E21F-4605-A198-D6902ACEEF2C}" type="presOf" srcId="{CEF3E5C5-DC51-4AB6-A47B-ADAB0C773CBA}" destId="{B4ABDDFA-6FB3-46CC-8856-E2902C2209F1}" srcOrd="0" destOrd="0" presId="urn:microsoft.com/office/officeart/2005/8/layout/hChevron3"/>
    <dgm:cxn modelId="{C888B6C7-4D80-44D8-8D9D-0A2288F3EE09}" srcId="{CEF3E5C5-DC51-4AB6-A47B-ADAB0C773CBA}" destId="{D7219C95-27C6-4433-AD2D-FDA48223793F}" srcOrd="0" destOrd="0" parTransId="{C489F48B-0F66-4A45-BECF-2C1DD57221B1}" sibTransId="{F87779B7-B420-4E1E-9B0D-2FB3AC59C5C3}"/>
    <dgm:cxn modelId="{529E6953-3DE8-4481-8884-DCE6668C2864}" type="presParOf" srcId="{B4ABDDFA-6FB3-46CC-8856-E2902C2209F1}" destId="{6C1F845F-896B-4BA0-A280-ED2529ABD7A7}" srcOrd="0" destOrd="0" presId="urn:microsoft.com/office/officeart/2005/8/layout/hChevron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F845F-896B-4BA0-A280-ED2529ABD7A7}">
      <dsp:nvSpPr>
        <dsp:cNvPr id="0" name=""/>
        <dsp:cNvSpPr/>
      </dsp:nvSpPr>
      <dsp:spPr>
        <a:xfrm>
          <a:off x="0" y="0"/>
          <a:ext cx="4526916" cy="1226235"/>
        </a:xfrm>
        <a:prstGeom prst="homePlat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latin typeface="Franklin Gothic Medium" pitchFamily="34" charset="0"/>
            </a:rPr>
            <a:t>Увеличение количества пользователей ТТП 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Franklin Gothic Medium" pitchFamily="34" charset="0"/>
            </a:rPr>
            <a:t>с  4572 до 4947 человек,  </a:t>
          </a:r>
          <a:r>
            <a:rPr lang="ru-RU" sz="1200" b="0" kern="1200" dirty="0" smtClean="0">
              <a:latin typeface="Franklin Gothic Medium" pitchFamily="34" charset="0"/>
            </a:rPr>
            <a:t>из них, из числа КМНС </a:t>
          </a:r>
          <a:r>
            <a:rPr lang="ru-RU" sz="1200" b="1" kern="1200" dirty="0" smtClean="0">
              <a:latin typeface="Franklin Gothic Medium" pitchFamily="34" charset="0"/>
            </a:rPr>
            <a:t>с 4171 до 4511 человек</a:t>
          </a:r>
          <a:endParaRPr lang="ru-RU" sz="1200" b="1" kern="1200" dirty="0">
            <a:latin typeface="Franklin Gothic Medium" pitchFamily="34" charset="0"/>
          </a:endParaRPr>
        </a:p>
      </dsp:txBody>
      <dsp:txXfrm>
        <a:off x="0" y="0"/>
        <a:ext cx="4220357" cy="1226235"/>
      </dsp:txXfrm>
    </dsp:sp>
    <dsp:sp modelId="{212B62D7-964D-435B-BC29-C62E5F286ADC}">
      <dsp:nvSpPr>
        <dsp:cNvPr id="0" name=""/>
        <dsp:cNvSpPr/>
      </dsp:nvSpPr>
      <dsp:spPr>
        <a:xfrm>
          <a:off x="3627909" y="0"/>
          <a:ext cx="4526916" cy="1226235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latin typeface="Franklin Gothic Medium" pitchFamily="34" charset="0"/>
            </a:rPr>
            <a:t>Увеличение количества национальных общин и организаций, осуществляющих традиционную хозяйственную деятельность и занимающихся традиционными промыслами (единиц) </a:t>
          </a:r>
          <a:r>
            <a:rPr lang="ru-RU" sz="1200" b="1" kern="1200" dirty="0" smtClean="0">
              <a:latin typeface="Franklin Gothic Medium" pitchFamily="34" charset="0"/>
            </a:rPr>
            <a:t>с 87 до 100</a:t>
          </a:r>
          <a:endParaRPr lang="ru-RU" sz="1200" b="1" kern="1200" dirty="0">
            <a:latin typeface="Franklin Gothic Medium" pitchFamily="34" charset="0"/>
          </a:endParaRPr>
        </a:p>
      </dsp:txBody>
      <dsp:txXfrm>
        <a:off x="4241027" y="0"/>
        <a:ext cx="3300681" cy="12262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0656A-DA9B-4DB5-9E6B-0C409D39CECD}">
      <dsp:nvSpPr>
        <dsp:cNvPr id="0" name=""/>
        <dsp:cNvSpPr/>
      </dsp:nvSpPr>
      <dsp:spPr>
        <a:xfrm>
          <a:off x="6414" y="0"/>
          <a:ext cx="4554191" cy="936210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Franklin Gothic Demi Cond" pitchFamily="34" charset="0"/>
            </a:rPr>
            <a:t>Увеличение количества граждан из числа КМНС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Franklin Gothic Demi Cond" pitchFamily="34" charset="0"/>
            </a:rPr>
            <a:t>получивших образование при предоставлении им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Franklin Gothic Demi Cond" pitchFamily="34" charset="0"/>
            </a:rPr>
            <a:t>поддержки </a:t>
          </a:r>
          <a:r>
            <a:rPr lang="ru-RU" sz="1200" b="1" kern="1200" dirty="0" smtClean="0">
              <a:latin typeface="Franklin Gothic Demi Cond" pitchFamily="34" charset="0"/>
            </a:rPr>
            <a:t>с 18,4 до 19,7 % </a:t>
          </a:r>
          <a:endParaRPr lang="ru-RU" sz="1200" b="1" kern="1200" dirty="0">
            <a:latin typeface="Franklin Gothic Demi Cond" pitchFamily="34" charset="0"/>
          </a:endParaRPr>
        </a:p>
      </dsp:txBody>
      <dsp:txXfrm>
        <a:off x="6414" y="0"/>
        <a:ext cx="4320139" cy="936210"/>
      </dsp:txXfrm>
    </dsp:sp>
    <dsp:sp modelId="{015C2DF1-2F02-461F-8FA3-E6E50EB41B86}">
      <dsp:nvSpPr>
        <dsp:cNvPr id="0" name=""/>
        <dsp:cNvSpPr/>
      </dsp:nvSpPr>
      <dsp:spPr>
        <a:xfrm>
          <a:off x="3649767" y="0"/>
          <a:ext cx="4554191" cy="936210"/>
        </a:xfrm>
        <a:prstGeom prst="chevron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Franklin Gothic Demi Cond" pitchFamily="34" charset="0"/>
            </a:rPr>
            <a:t>Увеличение доли граждан из числа КМНС получивших меры социальной поддержки  </a:t>
          </a:r>
          <a:r>
            <a:rPr lang="ru-RU" sz="1200" b="1" kern="1200" dirty="0" smtClean="0">
              <a:latin typeface="Franklin Gothic Demi Cond" pitchFamily="34" charset="0"/>
            </a:rPr>
            <a:t>с 98 до 99,4 %</a:t>
          </a:r>
          <a:endParaRPr lang="ru-RU" sz="1200" b="1" kern="1200" dirty="0">
            <a:latin typeface="Franklin Gothic Demi Cond" pitchFamily="34" charset="0"/>
          </a:endParaRPr>
        </a:p>
      </dsp:txBody>
      <dsp:txXfrm>
        <a:off x="4117872" y="0"/>
        <a:ext cx="3617981" cy="9362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F845F-896B-4BA0-A280-ED2529ABD7A7}">
      <dsp:nvSpPr>
        <dsp:cNvPr id="0" name=""/>
        <dsp:cNvSpPr/>
      </dsp:nvSpPr>
      <dsp:spPr>
        <a:xfrm>
          <a:off x="8017" y="0"/>
          <a:ext cx="8202357" cy="681044"/>
        </a:xfrm>
        <a:prstGeom prst="homePlat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Franklin Gothic Medium" pitchFamily="34" charset="0"/>
            </a:rPr>
            <a:t>Увеличение количества граждан из числа КМНС участвующих в мероприятиях </a:t>
          </a:r>
          <a:r>
            <a:rPr lang="ru-RU" sz="1400" b="1" kern="1200" dirty="0">
              <a:latin typeface="Franklin Gothic Medium" pitchFamily="34" charset="0"/>
            </a:rPr>
            <a:t>с </a:t>
          </a:r>
          <a:r>
            <a:rPr lang="ru-RU" sz="1400" b="1" kern="1200" dirty="0" smtClean="0">
              <a:latin typeface="Franklin Gothic Medium" pitchFamily="34" charset="0"/>
            </a:rPr>
            <a:t> 4844  </a:t>
          </a:r>
          <a:r>
            <a:rPr lang="ru-RU" sz="1400" b="1" kern="1200" dirty="0">
              <a:latin typeface="Franklin Gothic Medium" pitchFamily="34" charset="0"/>
            </a:rPr>
            <a:t>до </a:t>
          </a:r>
          <a:r>
            <a:rPr lang="ru-RU" sz="1400" b="1" kern="1200" dirty="0" smtClean="0">
              <a:latin typeface="Franklin Gothic Medium" pitchFamily="34" charset="0"/>
            </a:rPr>
            <a:t> 5200 человек</a:t>
          </a:r>
          <a:endParaRPr lang="ru-RU" sz="1400" b="1" kern="1200" dirty="0">
            <a:latin typeface="Franklin Gothic Medium" pitchFamily="34" charset="0"/>
          </a:endParaRPr>
        </a:p>
      </dsp:txBody>
      <dsp:txXfrm>
        <a:off x="8017" y="0"/>
        <a:ext cx="8032096" cy="6810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0.33542</cdr:x>
      <cdr:y>0.46346</cdr:y>
    </cdr:from>
    <cdr:to>
      <cdr:x>0.65196</cdr:x>
      <cdr:y>0.57063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14514" y="2193018"/>
          <a:ext cx="1712422" cy="5070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rgbClr val="00B050"/>
              </a:solidFill>
            </a:rPr>
            <a:t>  136 248,9</a:t>
          </a:r>
          <a:endParaRPr lang="ru-RU" sz="2400" b="1" dirty="0">
            <a:solidFill>
              <a:srgbClr val="00B05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2E293-8A7E-4A1F-A8EB-8D025A56A6DB}" type="datetimeFigureOut">
              <a:rPr lang="ru-RU" smtClean="0"/>
              <a:pPr/>
              <a:t>12.10.2018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0616A-6DF1-4AE2-B7B6-2273E8C789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355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616A-6DF1-4AE2-B7B6-2273E8C7893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806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9909" y="1570937"/>
            <a:ext cx="401559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1846" y="4240392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Рисунок 7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6200000">
            <a:off x="3545349" y="1259350"/>
            <a:ext cx="2053301" cy="9144000"/>
          </a:xfrm>
          <a:prstGeom prst="rect">
            <a:avLst/>
          </a:prstGeom>
        </p:spPr>
      </p:pic>
      <p:pic>
        <p:nvPicPr>
          <p:cNvPr id="9" name="Рисунок 8" descr="лого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95925" y="862640"/>
            <a:ext cx="2576102" cy="314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14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27518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щие сведения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7"/>
          <p:cNvSpPr txBox="1">
            <a:spLocks/>
          </p:cNvSpPr>
          <p:nvPr/>
        </p:nvSpPr>
        <p:spPr>
          <a:xfrm>
            <a:off x="4389438" y="6454775"/>
            <a:ext cx="365125" cy="381000"/>
          </a:xfrm>
          <a:prstGeom prst="ellipse">
            <a:avLst/>
          </a:prstGeom>
          <a:ln>
            <a:solidFill>
              <a:srgbClr val="0B88C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1"/>
          <a:lstStyle/>
          <a:p>
            <a:pPr algn="r">
              <a:defRPr/>
            </a:pPr>
            <a:fld id="{9A6B6198-B6CF-48EF-9BB7-6FCA8BFBB691}" type="slidenum">
              <a:rPr lang="ru-RU" sz="1400" b="1">
                <a:solidFill>
                  <a:srgbClr val="1B983D"/>
                </a:solidFill>
                <a:latin typeface="Century Gothic" pitchFamily="34" charset="0"/>
                <a:cs typeface="Arial" pitchFamily="34" charset="0"/>
              </a:rPr>
              <a:pPr algn="r">
                <a:defRPr/>
              </a:pPr>
              <a:t>‹#›</a:t>
            </a:fld>
            <a:endParaRPr lang="ru-RU" sz="1400" b="1" dirty="0">
              <a:solidFill>
                <a:srgbClr val="1B983D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314699" y="565925"/>
            <a:ext cx="5659781" cy="2722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ru-RU" sz="1800" b="1" kern="1200" dirty="0">
                <a:solidFill>
                  <a:schemeClr val="bg1"/>
                </a:solidFill>
                <a:latin typeface="Century Gothic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0"/>
          </p:nvPr>
        </p:nvSpPr>
        <p:spPr>
          <a:xfrm>
            <a:off x="277178" y="1394460"/>
            <a:ext cx="8589644" cy="47396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777324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2"/>
          <p:cNvSpPr>
            <a:spLocks noGrp="1"/>
          </p:cNvSpPr>
          <p:nvPr>
            <p:ph type="body" sz="quarter" idx="10"/>
          </p:nvPr>
        </p:nvSpPr>
        <p:spPr>
          <a:xfrm>
            <a:off x="277178" y="1394460"/>
            <a:ext cx="8589644" cy="47396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3314699" y="565925"/>
            <a:ext cx="5659781" cy="2722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ru-RU" sz="1800" b="1" kern="1200" dirty="0">
                <a:solidFill>
                  <a:schemeClr val="bg1"/>
                </a:solidFill>
                <a:latin typeface="Century Gothic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821756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Общие сведения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7"/>
          <p:cNvSpPr txBox="1">
            <a:spLocks/>
          </p:cNvSpPr>
          <p:nvPr/>
        </p:nvSpPr>
        <p:spPr>
          <a:xfrm>
            <a:off x="4389438" y="6454775"/>
            <a:ext cx="365125" cy="381000"/>
          </a:xfrm>
          <a:prstGeom prst="ellipse">
            <a:avLst/>
          </a:prstGeom>
          <a:ln>
            <a:solidFill>
              <a:srgbClr val="0B88C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1"/>
          <a:lstStyle/>
          <a:p>
            <a:pPr algn="r">
              <a:defRPr/>
            </a:pPr>
            <a:fld id="{CBB70318-9971-4815-957A-1DA4D939C9DB}" type="slidenum">
              <a:rPr lang="ru-RU" sz="1400" b="1">
                <a:solidFill>
                  <a:srgbClr val="1B983D"/>
                </a:solidFill>
                <a:latin typeface="Century Gothic" pitchFamily="34" charset="0"/>
                <a:cs typeface="Arial" pitchFamily="34" charset="0"/>
              </a:rPr>
              <a:pPr algn="r">
                <a:defRPr/>
              </a:pPr>
              <a:t>‹#›</a:t>
            </a:fld>
            <a:endParaRPr lang="ru-RU" sz="1400" b="1" dirty="0">
              <a:solidFill>
                <a:srgbClr val="1B983D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314699" y="565925"/>
            <a:ext cx="5659781" cy="2722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ru-RU" sz="1800" b="1" kern="1200" dirty="0">
                <a:solidFill>
                  <a:schemeClr val="bg1"/>
                </a:solidFill>
                <a:latin typeface="Century Gothic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0"/>
          </p:nvPr>
        </p:nvSpPr>
        <p:spPr>
          <a:xfrm>
            <a:off x="277178" y="1394460"/>
            <a:ext cx="8589644" cy="47396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535655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Общие свед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6"/>
          <p:cNvSpPr>
            <a:spLocks/>
          </p:cNvSpPr>
          <p:nvPr userDrawn="1"/>
        </p:nvSpPr>
        <p:spPr bwMode="gray">
          <a:xfrm rot="10800000">
            <a:off x="0" y="-57150"/>
            <a:ext cx="4581525" cy="885825"/>
          </a:xfrm>
          <a:custGeom>
            <a:avLst/>
            <a:gdLst>
              <a:gd name="connsiteX0" fmla="*/ 9990 w 9990"/>
              <a:gd name="connsiteY0" fmla="*/ 24775 h 34775"/>
              <a:gd name="connsiteX1" fmla="*/ 8198 w 9990"/>
              <a:gd name="connsiteY1" fmla="*/ 31829 h 34775"/>
              <a:gd name="connsiteX2" fmla="*/ 0 w 9990"/>
              <a:gd name="connsiteY2" fmla="*/ 31872 h 34775"/>
              <a:gd name="connsiteX3" fmla="*/ 2 w 9990"/>
              <a:gd name="connsiteY3" fmla="*/ 34775 h 34775"/>
              <a:gd name="connsiteX4" fmla="*/ 7222 w 9990"/>
              <a:gd name="connsiteY4" fmla="*/ 0 h 34775"/>
              <a:gd name="connsiteX0" fmla="*/ 10000 w 10005"/>
              <a:gd name="connsiteY0" fmla="*/ 0 h 2876"/>
              <a:gd name="connsiteX1" fmla="*/ 8206 w 10005"/>
              <a:gd name="connsiteY1" fmla="*/ 2029 h 2876"/>
              <a:gd name="connsiteX2" fmla="*/ 0 w 10005"/>
              <a:gd name="connsiteY2" fmla="*/ 2041 h 2876"/>
              <a:gd name="connsiteX3" fmla="*/ 2 w 10005"/>
              <a:gd name="connsiteY3" fmla="*/ 2876 h 2876"/>
              <a:gd name="connsiteX4" fmla="*/ 10005 w 10005"/>
              <a:gd name="connsiteY4" fmla="*/ 2692 h 2876"/>
              <a:gd name="connsiteX0" fmla="*/ 9995 w 10000"/>
              <a:gd name="connsiteY0" fmla="*/ 0 h 10666"/>
              <a:gd name="connsiteX1" fmla="*/ 8202 w 10000"/>
              <a:gd name="connsiteY1" fmla="*/ 7055 h 10666"/>
              <a:gd name="connsiteX2" fmla="*/ 0 w 10000"/>
              <a:gd name="connsiteY2" fmla="*/ 7097 h 10666"/>
              <a:gd name="connsiteX3" fmla="*/ 2 w 10000"/>
              <a:gd name="connsiteY3" fmla="*/ 10000 h 10666"/>
              <a:gd name="connsiteX4" fmla="*/ 10000 w 10000"/>
              <a:gd name="connsiteY4" fmla="*/ 10666 h 10666"/>
              <a:gd name="connsiteX0" fmla="*/ 9995 w 10000"/>
              <a:gd name="connsiteY0" fmla="*/ 0 h 10000"/>
              <a:gd name="connsiteX1" fmla="*/ 8202 w 10000"/>
              <a:gd name="connsiteY1" fmla="*/ 7055 h 10000"/>
              <a:gd name="connsiteX2" fmla="*/ 0 w 10000"/>
              <a:gd name="connsiteY2" fmla="*/ 7097 h 10000"/>
              <a:gd name="connsiteX3" fmla="*/ 2 w 10000"/>
              <a:gd name="connsiteY3" fmla="*/ 10000 h 10000"/>
              <a:gd name="connsiteX4" fmla="*/ 10000 w 10000"/>
              <a:gd name="connsiteY4" fmla="*/ 9534 h 10000"/>
              <a:gd name="connsiteX0" fmla="*/ 9995 w 10000"/>
              <a:gd name="connsiteY0" fmla="*/ 0 h 10056"/>
              <a:gd name="connsiteX1" fmla="*/ 8202 w 10000"/>
              <a:gd name="connsiteY1" fmla="*/ 7055 h 10056"/>
              <a:gd name="connsiteX2" fmla="*/ 0 w 10000"/>
              <a:gd name="connsiteY2" fmla="*/ 7097 h 10056"/>
              <a:gd name="connsiteX3" fmla="*/ 2 w 10000"/>
              <a:gd name="connsiteY3" fmla="*/ 10000 h 10056"/>
              <a:gd name="connsiteX4" fmla="*/ 10000 w 10000"/>
              <a:gd name="connsiteY4" fmla="*/ 10056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56">
                <a:moveTo>
                  <a:pt x="9995" y="0"/>
                </a:moveTo>
                <a:cubicBezTo>
                  <a:pt x="9953" y="0"/>
                  <a:pt x="9797" y="6881"/>
                  <a:pt x="8202" y="7055"/>
                </a:cubicBezTo>
                <a:lnTo>
                  <a:pt x="0" y="7097"/>
                </a:lnTo>
                <a:cubicBezTo>
                  <a:pt x="1" y="8067"/>
                  <a:pt x="1" y="9033"/>
                  <a:pt x="2" y="10000"/>
                </a:cubicBezTo>
                <a:lnTo>
                  <a:pt x="10000" y="10056"/>
                </a:lnTo>
              </a:path>
            </a:pathLst>
          </a:custGeom>
          <a:solidFill>
            <a:schemeClr val="accent3">
              <a:lumMod val="75000"/>
            </a:schemeClr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ru-RU" kern="0">
              <a:solidFill>
                <a:sysClr val="windowText" lastClr="000000"/>
              </a:solidFill>
              <a:cs typeface="Arial" charset="0"/>
            </a:endParaRPr>
          </a:p>
        </p:txBody>
      </p:sp>
      <p:pic>
        <p:nvPicPr>
          <p:cNvPr id="4" name="Picture 2" descr="http://upload.wikimedia.org/wikipedia/commons/thumb/f/f8/Coat_of_Arms_of_Yugra.svg/240px-Coat_of_Arms_of_Yugra.sv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269875"/>
            <a:ext cx="925513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16"/>
          <p:cNvSpPr>
            <a:spLocks/>
          </p:cNvSpPr>
          <p:nvPr userDrawn="1"/>
        </p:nvSpPr>
        <p:spPr bwMode="gray">
          <a:xfrm rot="10800000" flipH="1">
            <a:off x="4562475" y="-57150"/>
            <a:ext cx="4581525" cy="885825"/>
          </a:xfrm>
          <a:custGeom>
            <a:avLst/>
            <a:gdLst>
              <a:gd name="connsiteX0" fmla="*/ 9990 w 9990"/>
              <a:gd name="connsiteY0" fmla="*/ 24775 h 34775"/>
              <a:gd name="connsiteX1" fmla="*/ 8198 w 9990"/>
              <a:gd name="connsiteY1" fmla="*/ 31829 h 34775"/>
              <a:gd name="connsiteX2" fmla="*/ 0 w 9990"/>
              <a:gd name="connsiteY2" fmla="*/ 31872 h 34775"/>
              <a:gd name="connsiteX3" fmla="*/ 2 w 9990"/>
              <a:gd name="connsiteY3" fmla="*/ 34775 h 34775"/>
              <a:gd name="connsiteX4" fmla="*/ 7222 w 9990"/>
              <a:gd name="connsiteY4" fmla="*/ 0 h 34775"/>
              <a:gd name="connsiteX0" fmla="*/ 10000 w 10005"/>
              <a:gd name="connsiteY0" fmla="*/ 0 h 2876"/>
              <a:gd name="connsiteX1" fmla="*/ 8206 w 10005"/>
              <a:gd name="connsiteY1" fmla="*/ 2029 h 2876"/>
              <a:gd name="connsiteX2" fmla="*/ 0 w 10005"/>
              <a:gd name="connsiteY2" fmla="*/ 2041 h 2876"/>
              <a:gd name="connsiteX3" fmla="*/ 2 w 10005"/>
              <a:gd name="connsiteY3" fmla="*/ 2876 h 2876"/>
              <a:gd name="connsiteX4" fmla="*/ 10005 w 10005"/>
              <a:gd name="connsiteY4" fmla="*/ 2692 h 2876"/>
              <a:gd name="connsiteX0" fmla="*/ 9995 w 10000"/>
              <a:gd name="connsiteY0" fmla="*/ 0 h 10666"/>
              <a:gd name="connsiteX1" fmla="*/ 8202 w 10000"/>
              <a:gd name="connsiteY1" fmla="*/ 7055 h 10666"/>
              <a:gd name="connsiteX2" fmla="*/ 0 w 10000"/>
              <a:gd name="connsiteY2" fmla="*/ 7097 h 10666"/>
              <a:gd name="connsiteX3" fmla="*/ 2 w 10000"/>
              <a:gd name="connsiteY3" fmla="*/ 10000 h 10666"/>
              <a:gd name="connsiteX4" fmla="*/ 10000 w 10000"/>
              <a:gd name="connsiteY4" fmla="*/ 10666 h 10666"/>
              <a:gd name="connsiteX0" fmla="*/ 9995 w 10000"/>
              <a:gd name="connsiteY0" fmla="*/ 0 h 10000"/>
              <a:gd name="connsiteX1" fmla="*/ 8202 w 10000"/>
              <a:gd name="connsiteY1" fmla="*/ 7055 h 10000"/>
              <a:gd name="connsiteX2" fmla="*/ 0 w 10000"/>
              <a:gd name="connsiteY2" fmla="*/ 7097 h 10000"/>
              <a:gd name="connsiteX3" fmla="*/ 2 w 10000"/>
              <a:gd name="connsiteY3" fmla="*/ 10000 h 10000"/>
              <a:gd name="connsiteX4" fmla="*/ 10000 w 10000"/>
              <a:gd name="connsiteY4" fmla="*/ 9534 h 10000"/>
              <a:gd name="connsiteX0" fmla="*/ 9995 w 10000"/>
              <a:gd name="connsiteY0" fmla="*/ 0 h 10056"/>
              <a:gd name="connsiteX1" fmla="*/ 8202 w 10000"/>
              <a:gd name="connsiteY1" fmla="*/ 7055 h 10056"/>
              <a:gd name="connsiteX2" fmla="*/ 0 w 10000"/>
              <a:gd name="connsiteY2" fmla="*/ 7097 h 10056"/>
              <a:gd name="connsiteX3" fmla="*/ 2 w 10000"/>
              <a:gd name="connsiteY3" fmla="*/ 10000 h 10056"/>
              <a:gd name="connsiteX4" fmla="*/ 10000 w 10000"/>
              <a:gd name="connsiteY4" fmla="*/ 10056 h 10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56">
                <a:moveTo>
                  <a:pt x="9995" y="0"/>
                </a:moveTo>
                <a:cubicBezTo>
                  <a:pt x="9953" y="0"/>
                  <a:pt x="9797" y="6881"/>
                  <a:pt x="8202" y="7055"/>
                </a:cubicBezTo>
                <a:lnTo>
                  <a:pt x="0" y="7097"/>
                </a:lnTo>
                <a:cubicBezTo>
                  <a:pt x="1" y="8067"/>
                  <a:pt x="1" y="9033"/>
                  <a:pt x="2" y="10000"/>
                </a:cubicBezTo>
                <a:lnTo>
                  <a:pt x="10000" y="10056"/>
                </a:lnTo>
              </a:path>
            </a:pathLst>
          </a:custGeom>
          <a:solidFill>
            <a:schemeClr val="accent3">
              <a:lumMod val="75000"/>
            </a:schemeClr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ru-RU" kern="0">
              <a:solidFill>
                <a:sysClr val="windowText" lastClr="000000"/>
              </a:solidFill>
              <a:cs typeface="Arial" charset="0"/>
            </a:endParaRPr>
          </a:p>
        </p:txBody>
      </p:sp>
      <p:sp>
        <p:nvSpPr>
          <p:cNvPr id="6" name="TextBox 22"/>
          <p:cNvSpPr txBox="1">
            <a:spLocks noChangeArrowheads="1"/>
          </p:cNvSpPr>
          <p:nvPr userDrawn="1"/>
        </p:nvSpPr>
        <p:spPr bwMode="auto">
          <a:xfrm>
            <a:off x="1430338" y="649288"/>
            <a:ext cx="7294562" cy="220662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ru-RU" altLang="ru-RU" sz="1400" b="1" smtClean="0">
                <a:solidFill>
                  <a:prstClr val="white"/>
                </a:solidFill>
              </a:rPr>
              <a:t>Общие сведения</a:t>
            </a:r>
          </a:p>
        </p:txBody>
      </p:sp>
      <p:sp>
        <p:nvSpPr>
          <p:cNvPr id="7" name="TextBox 23"/>
          <p:cNvSpPr txBox="1">
            <a:spLocks noChangeArrowheads="1"/>
          </p:cNvSpPr>
          <p:nvPr userDrawn="1"/>
        </p:nvSpPr>
        <p:spPr bwMode="auto">
          <a:xfrm>
            <a:off x="1582738" y="730250"/>
            <a:ext cx="7294562" cy="22066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ru-RU" altLang="ru-RU" sz="1400" b="1" smtClean="0">
                <a:solidFill>
                  <a:prstClr val="white"/>
                </a:solidFill>
              </a:rPr>
              <a:t>Общие сведения</a:t>
            </a:r>
          </a:p>
        </p:txBody>
      </p:sp>
      <p:sp>
        <p:nvSpPr>
          <p:cNvPr id="8" name="Номер слайда 7"/>
          <p:cNvSpPr txBox="1">
            <a:spLocks/>
          </p:cNvSpPr>
          <p:nvPr userDrawn="1"/>
        </p:nvSpPr>
        <p:spPr>
          <a:xfrm>
            <a:off x="8550275" y="6294438"/>
            <a:ext cx="593725" cy="5461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1"/>
          <a:lstStyle/>
          <a:p>
            <a:pPr algn="r">
              <a:defRPr/>
            </a:pPr>
            <a:fld id="{CF8A889E-C962-4121-AB17-8F48BFADD713}" type="slidenum">
              <a:rPr lang="ru-RU" altLang="ru-RU" b="1">
                <a:solidFill>
                  <a:srgbClr val="984807"/>
                </a:solidFill>
                <a:latin typeface="Arial" charset="0"/>
                <a:cs typeface="Arial" charset="0"/>
              </a:rPr>
              <a:pPr algn="r">
                <a:defRPr/>
              </a:pPr>
              <a:t>‹#›</a:t>
            </a:fld>
            <a:endParaRPr lang="ru-RU" altLang="ru-RU" b="1">
              <a:solidFill>
                <a:srgbClr val="984807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473559" y="1007885"/>
            <a:ext cx="7429552" cy="428628"/>
          </a:xfrm>
          <a:prstGeom prst="rect">
            <a:avLst/>
          </a:prstGeom>
        </p:spPr>
        <p:txBody>
          <a:bodyPr/>
          <a:lstStyle>
            <a:lvl1pPr algn="r">
              <a:lnSpc>
                <a:spcPct val="80000"/>
              </a:lnSpc>
              <a:defRPr sz="1800">
                <a:solidFill>
                  <a:srgbClr val="00206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1368425" y="261938"/>
            <a:ext cx="7429500" cy="365125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9BBB59">
                    <a:lumMod val="50000"/>
                  </a:srgb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ru-RU"/>
              <a:t>Ханты-Мансийский автономный округ - Югра</a:t>
            </a:r>
          </a:p>
        </p:txBody>
      </p:sp>
    </p:spTree>
    <p:extLst>
      <p:ext uri="{BB962C8B-B14F-4D97-AF65-F5344CB8AC3E}">
        <p14:creationId xmlns:p14="http://schemas.microsoft.com/office/powerpoint/2010/main" val="135498546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10/12/2018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9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1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diagramDrawing" Target="../diagrams/drawing1.xml"/><Relationship Id="rId5" Type="http://schemas.openxmlformats.org/officeDocument/2006/relationships/image" Target="../media/image13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2.png"/><Relationship Id="rId9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2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0.png"/><Relationship Id="rId10" Type="http://schemas.microsoft.com/office/2007/relationships/diagramDrawing" Target="../diagrams/drawing2.xml"/><Relationship Id="rId4" Type="http://schemas.openxmlformats.org/officeDocument/2006/relationships/image" Target="../media/image13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0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xmlns="" id="{0A27F27E-F580-443D-9596-5D833176E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9" y="1231900"/>
            <a:ext cx="7173422" cy="14122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Публичная декларация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государственной программы 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Ханты-Мансийского автономного округа - Югры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CAE22D93-86C6-4012-8C95-C05004B2E97F}"/>
              </a:ext>
            </a:extLst>
          </p:cNvPr>
          <p:cNvGrpSpPr/>
          <p:nvPr/>
        </p:nvGrpSpPr>
        <p:grpSpPr>
          <a:xfrm>
            <a:off x="947651" y="2754884"/>
            <a:ext cx="7257566" cy="89285"/>
            <a:chOff x="947651" y="2754884"/>
            <a:chExt cx="7257566" cy="89285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xmlns="" id="{37A4C5B6-209B-448F-B247-975927B0C84B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C1FFCA75-318C-48BA-A2C5-8D9CCF5F7332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xmlns="" id="{7EC25E79-69F1-4C15-99AF-A1FE4E9DF738}"/>
              </a:ext>
            </a:extLst>
          </p:cNvPr>
          <p:cNvSpPr txBox="1">
            <a:spLocks/>
          </p:cNvSpPr>
          <p:nvPr/>
        </p:nvSpPr>
        <p:spPr>
          <a:xfrm>
            <a:off x="1774607" y="2865206"/>
            <a:ext cx="5702039" cy="14170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«Устойчивое развитие коренных малочисленных народов Севера в Югре»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/>
            </a:r>
            <a:b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</a:br>
            <a:endParaRPr lang="en-US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DA1D7C8C-754F-4EDA-9484-96D828446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668" y="5372100"/>
            <a:ext cx="2386096" cy="106695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647701" y="5161088"/>
            <a:ext cx="2262553" cy="1125415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47701" y="3789493"/>
            <a:ext cx="2262553" cy="1274880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47701" y="2354014"/>
            <a:ext cx="2262553" cy="1355345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47701" y="1336433"/>
            <a:ext cx="2262553" cy="932313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97147" y="61938"/>
            <a:ext cx="8646853" cy="896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Ответственные за реализацию</a:t>
            </a:r>
          </a:p>
          <a:p>
            <a:pPr algn="l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государственной программы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7701" y="1421825"/>
            <a:ext cx="1758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Шипилов А.В.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15770" y="1433122"/>
            <a:ext cx="5118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первый заместитель Губернатора Ханты-Мансийского автономного округа –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Югры</a:t>
            </a:r>
            <a:endParaRPr lang="ru-RU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2184" y="2430691"/>
            <a:ext cx="17888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 Скурихин А.А. 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Franklin Gothic Boo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15771" y="2430691"/>
            <a:ext cx="52138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 Департамента внутренней политики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Ханты-Мансийского автономного округа – Югры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3203" y="3837618"/>
            <a:ext cx="18727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Пишуков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 С.В. 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Franklin Gothic Boo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15771" y="3883914"/>
            <a:ext cx="51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заместитель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Департамента – начальник управления национальной политики Департамента внутренней политики Ханты-Мансийского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автономного округа – Югры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7701" y="5244546"/>
            <a:ext cx="19896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Муниципальные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Franklin Gothic Book" pitchFamily="34" charset="0"/>
            </a:endParaRPr>
          </a:p>
          <a:p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</a:rPr>
              <a:t>образования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15770" y="5244546"/>
            <a:ext cx="5274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Главы муниципальных образований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AD612274-ED00-4DD9-AC41-35C7C6C67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963" y="124514"/>
            <a:ext cx="903513" cy="935598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ECF62C37-E2BB-4DBB-8005-DED4B6C3F29B}"/>
              </a:ext>
            </a:extLst>
          </p:cNvPr>
          <p:cNvGrpSpPr/>
          <p:nvPr/>
        </p:nvGrpSpPr>
        <p:grpSpPr>
          <a:xfrm>
            <a:off x="0" y="959530"/>
            <a:ext cx="7859486" cy="89285"/>
            <a:chOff x="947651" y="2754884"/>
            <a:chExt cx="7257566" cy="89285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046A3631-639E-466D-8A77-3657DE9080D8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xmlns="" id="{E49B628D-02C5-4A3B-B622-8A9166518EC3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02974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97147" y="-14262"/>
            <a:ext cx="8646853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Franklin Gothic Medium" pitchFamily="34" charset="0"/>
              </a:rPr>
              <a:t>Цели государственной программы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2855343" y="1612160"/>
            <a:ext cx="5477774" cy="12863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00000"/>
              </a:lnSpc>
              <a:buClr>
                <a:srgbClr val="FF0000"/>
              </a:buClr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создание условий для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устойчивого развития традиционной хозяйственной деятельности и традиционного природопользования</a:t>
            </a:r>
            <a:endParaRPr lang="ru-RU" sz="18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252148" y="1713026"/>
            <a:ext cx="336492" cy="299892"/>
            <a:chOff x="2147276" y="1700808"/>
            <a:chExt cx="336492" cy="299892"/>
          </a:xfrm>
          <a:solidFill>
            <a:srgbClr val="00B050"/>
          </a:solidFill>
        </p:grpSpPr>
        <p:sp>
          <p:nvSpPr>
            <p:cNvPr id="10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1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Овал 1"/>
          <p:cNvSpPr/>
          <p:nvPr/>
        </p:nvSpPr>
        <p:spPr>
          <a:xfrm>
            <a:off x="827503" y="1591022"/>
            <a:ext cx="545182" cy="54518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97513" y="1662917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ЦЕЛЬ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2252148" y="3192456"/>
            <a:ext cx="336492" cy="299892"/>
            <a:chOff x="2147276" y="1700808"/>
            <a:chExt cx="336492" cy="299892"/>
          </a:xfrm>
          <a:solidFill>
            <a:schemeClr val="accent1">
              <a:lumMod val="75000"/>
            </a:schemeClr>
          </a:solidFill>
        </p:grpSpPr>
        <p:sp>
          <p:nvSpPr>
            <p:cNvPr id="22" name="Нашивка 65"/>
            <p:cNvSpPr/>
            <p:nvPr/>
          </p:nvSpPr>
          <p:spPr>
            <a:xfrm>
              <a:off x="2147276" y="1700808"/>
              <a:ext cx="192476" cy="299892"/>
            </a:xfrm>
            <a:prstGeom prst="chevr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3" name="Нашивка 66"/>
            <p:cNvSpPr/>
            <p:nvPr/>
          </p:nvSpPr>
          <p:spPr>
            <a:xfrm>
              <a:off x="2291292" y="1700808"/>
              <a:ext cx="192476" cy="299892"/>
            </a:xfrm>
            <a:prstGeom prst="chevron">
              <a:avLst/>
            </a:prstGeom>
            <a:grp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4900" tIns="42450" rIns="84900" bIns="42450"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Овал 23"/>
          <p:cNvSpPr/>
          <p:nvPr/>
        </p:nvSpPr>
        <p:spPr>
          <a:xfrm>
            <a:off x="827503" y="3070452"/>
            <a:ext cx="545182" cy="54518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97513" y="3142347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Franklin Gothic Heavy" panose="020B0903020102020204" pitchFamily="34" charset="0"/>
              </a:rPr>
              <a:t>ЦЕЛЬ</a:t>
            </a:r>
          </a:p>
        </p:txBody>
      </p:sp>
      <p:sp>
        <p:nvSpPr>
          <p:cNvPr id="28" name="Объект 2"/>
          <p:cNvSpPr txBox="1">
            <a:spLocks/>
          </p:cNvSpPr>
          <p:nvPr/>
        </p:nvSpPr>
        <p:spPr>
          <a:xfrm>
            <a:off x="2855343" y="3019213"/>
            <a:ext cx="5529532" cy="2042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Clr>
                <a:srgbClr val="FF0000"/>
              </a:buClr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оддержка малообеспеченных граждан из числа коренных малочисленных народов, проживающих в автономном округе, оказание помощи в получении образования, укрепления здоровья; сохранение культуры, родного языка, национальных ремесел, искусства и спорта коренных малочисленных народов</a:t>
            </a:r>
            <a:endParaRPr lang="ru-RU" sz="18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29" name="Объект 2"/>
          <p:cNvSpPr txBox="1">
            <a:spLocks/>
          </p:cNvSpPr>
          <p:nvPr/>
        </p:nvSpPr>
        <p:spPr>
          <a:xfrm>
            <a:off x="2855390" y="4315331"/>
            <a:ext cx="5443221" cy="1493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00000"/>
              </a:lnSpc>
              <a:buClr>
                <a:srgbClr val="FF0000"/>
              </a:buClr>
            </a:pPr>
            <a:endParaRPr lang="ru-RU" sz="18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D1C832A0-B704-4DAC-A887-33C365C9CC61}"/>
              </a:ext>
            </a:extLst>
          </p:cNvPr>
          <p:cNvGrpSpPr/>
          <p:nvPr/>
        </p:nvGrpSpPr>
        <p:grpSpPr>
          <a:xfrm>
            <a:off x="0" y="959530"/>
            <a:ext cx="7859486" cy="89285"/>
            <a:chOff x="947651" y="2754884"/>
            <a:chExt cx="7257566" cy="89285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xmlns="" id="{07582EAA-751A-47BF-9A96-FE8787FF747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1DDBB906-6737-434B-986D-5731AE3FD97B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528A159D-596E-4A6E-9E8E-672D8C2BD6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32" y="127855"/>
            <a:ext cx="903513" cy="93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3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9339" y="24086"/>
            <a:ext cx="8610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Цель 1: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C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оздание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 условий для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устойчивого развития традиционной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хозяйственной деятельности  и традиционного природопользования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26092" y="2620529"/>
            <a:ext cx="241657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Развитие традиционной хозяйственной деятельности коренных малочисленных народов Севера и повышение уровня его адаптации к современным экономическим условиям с учетом обеспечения защиты исконной среды обитания и традиционного образа жизни</a:t>
            </a:r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77161" y="2651306"/>
            <a:ext cx="2905056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Государственная поддержка  юридических и физических лиц из числа коренных малочисленных народов, ведущих традиционный образ жизни и осуществляющих традиционную хозяйственную деятельность</a:t>
            </a:r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88327" y="2651306"/>
            <a:ext cx="2298472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 Департамента недропользования и природных ресурсов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Ханты-Мансийского автономного округа – Югры </a:t>
            </a:r>
          </a:p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Филатов С.А.</a:t>
            </a:r>
          </a:p>
          <a:p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endParaRPr lang="ru-RU" sz="13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Департамента недропользования и природных ресурсов Ханты-Мансийского автономного округа – Югры </a:t>
            </a:r>
          </a:p>
          <a:p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Филатов С.А.</a:t>
            </a:r>
          </a:p>
          <a:p>
            <a:endParaRPr lang="ru-RU" sz="13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endParaRPr lang="ru-RU" sz="13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69247" y="4275846"/>
            <a:ext cx="256529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Организация, проведение мероприятий, направленных на развитие традиционной хозяйственной деятельности и участие в них</a:t>
            </a:r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48" name="Овал 47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50" name="Овал 49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52" name="Овал 51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sp>
        <p:nvSpPr>
          <p:cNvPr id="54" name="Прямоугольник 53"/>
          <p:cNvSpPr/>
          <p:nvPr/>
        </p:nvSpPr>
        <p:spPr>
          <a:xfrm>
            <a:off x="11915" y="2066531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  <a:ea typeface="Times New Roman" panose="02020603050405020304" pitchFamily="18" charset="0"/>
              </a:rPr>
              <a:t>Задача 1: С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  <a:ea typeface="Times New Roman" panose="02020603050405020304" pitchFamily="18" charset="0"/>
              </a:rPr>
              <a:t>одействие развитию экономики  традиционных видов  хозяйственной деятельности коренных малочисленных народов и, как  следствие, увеличение занятости населения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Franklin Gothic Book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831681" y="2620529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1E7A8EA8-48FA-43F3-8FE3-6FA1BB797EF9}"/>
              </a:ext>
            </a:extLst>
          </p:cNvPr>
          <p:cNvGrpSpPr/>
          <p:nvPr/>
        </p:nvGrpSpPr>
        <p:grpSpPr>
          <a:xfrm>
            <a:off x="0" y="951792"/>
            <a:ext cx="7859486" cy="89285"/>
            <a:chOff x="947651" y="2754884"/>
            <a:chExt cx="7257566" cy="89285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xmlns="" id="{F5DDBDC1-897C-409D-9489-D84754F16302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xmlns="" id="{E5438E87-10CD-40F7-8670-18A129432887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0" name="Рисунок 59">
            <a:extLst>
              <a:ext uri="{FF2B5EF4-FFF2-40B4-BE49-F238E27FC236}">
                <a16:creationId xmlns:a16="http://schemas.microsoft.com/office/drawing/2014/main" xmlns="" id="{018EA010-1D77-4A6F-89EA-98E75BCFFC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41" y="24086"/>
            <a:ext cx="903513" cy="935598"/>
          </a:xfrm>
          <a:prstGeom prst="rect">
            <a:avLst/>
          </a:prstGeom>
        </p:spPr>
      </p:pic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4141829740"/>
              </p:ext>
            </p:extLst>
          </p:nvPr>
        </p:nvGraphicFramePr>
        <p:xfrm>
          <a:off x="539958" y="5494713"/>
          <a:ext cx="8161202" cy="1226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4225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2139351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  <a:ea typeface="Times New Roman" panose="02020603050405020304" pitchFamily="18" charset="0"/>
              </a:rPr>
              <a:t>Задача 1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  <a:ea typeface="Times New Roman" panose="02020603050405020304" pitchFamily="18" charset="0"/>
              </a:rPr>
              <a:t>: Содействие развитию экономики традиционных видов хозяйственной деятельности коренных малочисленных народов и, как следствие, увеличение занятости населения  (продолжение)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Franklin Gothic Book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89450" y="3188407"/>
            <a:ext cx="2183473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itchFamily="34" charset="0"/>
              </a:rPr>
              <a:t>Развитие традиционной хозяйственной деятельности коренных малочисленных народов и повышение уровня его адаптации к современным экономическим условиям с учетом обеспечения защиты исконной среды обитания и традиционного образа жизни  </a:t>
            </a: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Franklin Gothic Medium" pitchFamily="34" charset="0"/>
            </a:endParaRPr>
          </a:p>
          <a:p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3059924" y="4545992"/>
            <a:ext cx="285212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itchFamily="34" charset="0"/>
              </a:rPr>
              <a:t>Обеспечение проведения ветеринарных  мероприятий в хозяйствах оленеводов, в том числе </a:t>
            </a:r>
            <a:r>
              <a:rPr lang="ru-RU" sz="1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itchFamily="34" charset="0"/>
              </a:rPr>
              <a:t>чипирование</a:t>
            </a:r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itchFamily="34" charset="0"/>
              </a:rPr>
              <a:t> оленей </a:t>
            </a: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23266" y="3145609"/>
            <a:ext cx="331595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Franklin Gothic Medium" pitchFamily="34" charset="0"/>
              </a:rPr>
              <a:t>Предоставление грантов в виде субсидий для реализации проектов и программ, способствующих развитию традиционной хозяйственной деятельности</a:t>
            </a:r>
            <a:endParaRPr lang="ru-RU" sz="1300" dirty="0">
              <a:solidFill>
                <a:schemeClr val="tx1">
                  <a:lumMod val="85000"/>
                  <a:lumOff val="15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831681" y="3969238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831681" y="4234848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2831681" y="467881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61" name="Пятиугольник 4"/>
          <p:cNvSpPr txBox="1"/>
          <p:nvPr/>
        </p:nvSpPr>
        <p:spPr>
          <a:xfrm>
            <a:off x="941470" y="6021752"/>
            <a:ext cx="7210016" cy="60662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6012" tIns="48006" rIns="24003" bIns="48006" numCol="1" spcCol="1270" anchor="ctr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400" b="1" dirty="0">
                <a:solidFill>
                  <a:schemeClr val="bg1"/>
                </a:solidFill>
                <a:latin typeface="Franklin Gothic Book" pitchFamily="34" charset="0"/>
              </a:rPr>
              <a:t>Увеличение количества </a:t>
            </a:r>
            <a:r>
              <a:rPr lang="ru-RU" sz="1400" b="1" dirty="0" smtClean="0">
                <a:solidFill>
                  <a:schemeClr val="bg1"/>
                </a:solidFill>
                <a:latin typeface="Franklin Gothic Book" pitchFamily="34" charset="0"/>
              </a:rPr>
              <a:t>национальных общин и организаций, осуществляющих традиционную хозяйственную деятельность  и занимающихся традиционными промыслами с 87 до 110</a:t>
            </a:r>
            <a:endParaRPr lang="ru-RU" sz="1400" dirty="0"/>
          </a:p>
        </p:txBody>
      </p:sp>
      <p:sp>
        <p:nvSpPr>
          <p:cNvPr id="62" name="Овал 61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64" name="Овал 63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63" name="Овал 62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711688" y="8626"/>
            <a:ext cx="8432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Цель 1: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C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оздание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 условий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для устойчивого развития традиционной хозяйственной деятельности и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традиционного природопользования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6337022" y="3145609"/>
            <a:ext cx="2438079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 Департамента недропользования и природных ресурсов Ханты-Мансийского </a:t>
            </a:r>
            <a:r>
              <a:rPr lang="ru-RU" sz="13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автономного округа – Югры </a:t>
            </a:r>
          </a:p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Филатов С.А.</a:t>
            </a:r>
          </a:p>
          <a:p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Руководитель Ветеринарной службы Ханты-Мансийского автономного округа – Югры </a:t>
            </a:r>
          </a:p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Трофимов В.Н.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xmlns="" id="{FDA239F0-F1E9-4F43-A790-9AFE99ED89C7}"/>
              </a:ext>
            </a:extLst>
          </p:cNvPr>
          <p:cNvGrpSpPr/>
          <p:nvPr/>
        </p:nvGrpSpPr>
        <p:grpSpPr>
          <a:xfrm>
            <a:off x="-12192" y="1242626"/>
            <a:ext cx="7859486" cy="89285"/>
            <a:chOff x="947651" y="2754884"/>
            <a:chExt cx="7257566" cy="89285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xmlns="" id="{E2FD88B5-06F6-4502-BBAF-C9767B133C92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xmlns="" id="{F07DA3FB-197C-45C3-A969-9DBEA0F7F669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EDE8CB3A-5C4C-46C7-85D9-FB969976C8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766" y="405838"/>
            <a:ext cx="903513" cy="93559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599" y="5564563"/>
            <a:ext cx="4529137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07" y="5564563"/>
            <a:ext cx="4733126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67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711688" y="2634796"/>
            <a:ext cx="224877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Содействие развитию традиционной культуры, фольклора и национальных ремесел, повышение уровня жизни и образования коренных малочисленных народов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31387" y="2655305"/>
            <a:ext cx="287624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Обеспечение доступности получения образования коренными малочисленными народами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endParaRPr lang="ru-RU" sz="14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Оказание материальной (финансовой) помощи малообеспеченным гражданам (семьям) </a:t>
            </a:r>
          </a:p>
          <a:p>
            <a:endParaRPr lang="ru-RU" sz="14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Чествование трудовых династий, старейшин и юбиляров из числа коренных малочисленных народов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36906" y="2634796"/>
            <a:ext cx="240615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 Департамента образования и молодежной политики Ханты-Мансийского автономного округа – Югры</a:t>
            </a:r>
          </a:p>
          <a:p>
            <a:r>
              <a:rPr lang="ru-RU" sz="1300" dirty="0" err="1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Дренин</a:t>
            </a:r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А.А.</a:t>
            </a:r>
          </a:p>
          <a:p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 Департамента социального развития Ханты-Мансийского автономного округа – Югры</a:t>
            </a:r>
          </a:p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Давиденко С.А.</a:t>
            </a:r>
          </a:p>
          <a:p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36" name="Пятиугольник 4"/>
          <p:cNvSpPr txBox="1"/>
          <p:nvPr/>
        </p:nvSpPr>
        <p:spPr>
          <a:xfrm>
            <a:off x="983411" y="5642350"/>
            <a:ext cx="6883880" cy="60662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6012" tIns="48006" rIns="24003" bIns="48006" numCol="1" spcCol="1270" anchor="ctr" anchorCtr="0">
            <a:noAutofit/>
          </a:bodyPr>
          <a:lstStyle/>
          <a:p>
            <a:pPr lvl="0" algn="ctr"/>
            <a:r>
              <a:rPr lang="ru-RU" sz="1600" b="1" dirty="0"/>
              <a:t>Увеличение </a:t>
            </a:r>
            <a:r>
              <a:rPr lang="ru-RU" sz="1600" b="1" dirty="0" smtClean="0"/>
              <a:t>удельного веса численности граждан из числа КМНС, получивших среднее профессиональное и высшее образование при  предоставлении им господдержки с 18.6% до 20.5%</a:t>
            </a:r>
            <a:endParaRPr lang="ru-RU" sz="700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2042043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  <a:ea typeface="Times New Roman" panose="02020603050405020304" pitchFamily="18" charset="0"/>
              </a:rPr>
              <a:t>Задача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  <a:ea typeface="Times New Roman" panose="02020603050405020304" pitchFamily="18" charset="0"/>
              </a:rPr>
              <a:t>2: Повышение уровня и качества жизни, возрождение и развитие самобытной культуры, языка и промыслов коренных малочисленных народов 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Franklin Gothic Book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50" name="Овал 49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52" name="Овал 51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54" name="Овал 53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533401" y="8626"/>
            <a:ext cx="86105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Цель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2: Поддержка малообеспеченных граждан из числа коренных малочисленных народов, проживающих в автономном округе, оказание помощи в получении образования, укрепления здоровья; сохранение культуры, родного языка, национальных </a:t>
            </a:r>
          </a:p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ремесел, искусства и спорта коренных малочисленных народов</a:t>
            </a:r>
          </a:p>
          <a:p>
            <a:endParaRPr lang="ru-RU" sz="1600" b="1" dirty="0">
              <a:solidFill>
                <a:schemeClr val="accent1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F9A96E82-A5DD-4024-9AAF-51824D674F5E}"/>
              </a:ext>
            </a:extLst>
          </p:cNvPr>
          <p:cNvGrpSpPr/>
          <p:nvPr/>
        </p:nvGrpSpPr>
        <p:grpSpPr>
          <a:xfrm>
            <a:off x="-12192" y="1242626"/>
            <a:ext cx="7859486" cy="89285"/>
            <a:chOff x="947651" y="2754884"/>
            <a:chExt cx="7257566" cy="89285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48CD8E69-A5A6-4B45-B215-AD55838D0F13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xmlns="" id="{718506B5-AB03-49DA-BC68-632547826868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30F28B33-7B47-4DA9-9BC2-3B5B2E5433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405838"/>
            <a:ext cx="903513" cy="935598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48836045"/>
              </p:ext>
            </p:extLst>
          </p:nvPr>
        </p:nvGraphicFramePr>
        <p:xfrm>
          <a:off x="544389" y="5763848"/>
          <a:ext cx="8210374" cy="936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86858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4737" y="208662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  <a:ea typeface="Times New Roman" panose="02020603050405020304" pitchFamily="18" charset="0"/>
              </a:rPr>
              <a:t>Задача 2: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  <a:ea typeface="Times New Roman" panose="02020603050405020304" pitchFamily="18" charset="0"/>
              </a:rPr>
              <a:t>Повышение уровня и качества жизни, возрождение и развитие самобытной культуры, языка и промыслов коренных малочисленных народов (продолжение)</a:t>
            </a:r>
            <a:endParaRPr lang="ru-RU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35586" y="2762857"/>
            <a:ext cx="2216244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Содействие развитию традиционной культуры, фольклора и национальных ремесел, повышение уровня жизни и образования коренных малочисленных народов</a:t>
            </a:r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19248" y="2762857"/>
            <a:ext cx="3122758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Предоставление грантов и премий в сфере сохранения, развития, популяризации традиционной культуры, фольклора, традиций, языка, национальных промыслов и ремесел</a:t>
            </a:r>
          </a:p>
          <a:p>
            <a:endParaRPr lang="ru-RU" sz="12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Организация, проведение мероприятий, направленных на развитие традиционной культуры, фольклора, национального спорта и международных связей, сохранение культурного наследия коренных малочисленных народов, и участие в них</a:t>
            </a:r>
          </a:p>
          <a:p>
            <a:endParaRPr lang="ru-RU" sz="14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endParaRPr lang="ru-RU" sz="13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09301" y="2621780"/>
            <a:ext cx="289846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 Департамента культуры Ханты-Мансийского автономного округа – Югры </a:t>
            </a:r>
          </a:p>
          <a:p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Казначеева Н.М.</a:t>
            </a:r>
          </a:p>
          <a:p>
            <a:endParaRPr lang="ru-RU" sz="10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И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. о. директора Департамента </a:t>
            </a:r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общественных и внешних связей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Ханты-Мансийского автономного округа – Югры </a:t>
            </a:r>
          </a:p>
          <a:p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Орлова М.В.</a:t>
            </a:r>
          </a:p>
          <a:p>
            <a:endParaRPr lang="ru-RU" sz="10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000" dirty="0" smtClean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Директор 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Департамента образования и молодежной политики Ханты-Мансийского автономного округа – Югры </a:t>
            </a:r>
          </a:p>
          <a:p>
            <a:r>
              <a:rPr lang="ru-RU" sz="1000" dirty="0" err="1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Дренин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А.А.</a:t>
            </a:r>
          </a:p>
          <a:p>
            <a:endParaRPr lang="ru-RU" sz="1000" dirty="0" smtClean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r>
              <a:rPr lang="ru-RU" sz="1000" dirty="0" err="1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И.о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. директора Департамента физической культуры и спорта Ханты-Мансийского автономного округа – Югры </a:t>
            </a:r>
          </a:p>
          <a:p>
            <a:r>
              <a:rPr lang="ru-RU" sz="1000" dirty="0" err="1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Конух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С.Е.</a:t>
            </a:r>
          </a:p>
          <a:p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Руководитель Службы государственной охраны объектов культурного наследия Ханты-Мансийского автономного округа – Югры</a:t>
            </a:r>
          </a:p>
          <a:p>
            <a:r>
              <a:rPr lang="ru-RU" sz="1000" dirty="0" err="1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Кондрашев</a:t>
            </a:r>
            <a:r>
              <a:rPr lang="ru-RU" sz="1000" dirty="0">
                <a:solidFill>
                  <a:schemeClr val="tx2">
                    <a:lumMod val="50000"/>
                  </a:schemeClr>
                </a:solidFill>
                <a:latin typeface="Franklin Gothic Medium" pitchFamily="34" charset="0"/>
              </a:rPr>
              <a:t> А.Н</a:t>
            </a:r>
          </a:p>
          <a:p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  <a:p>
            <a:endParaRPr lang="ru-RU" sz="1200" dirty="0">
              <a:solidFill>
                <a:schemeClr val="tx2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3401" y="34504"/>
            <a:ext cx="8403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Цель 2: Поддержка малообеспеченных граждан из числа коренных малочисленных народов, проживающих в автономном округе, оказание помощи в получении образования, укрепления здоровья; сохранение культуры, родного языка, </a:t>
            </a:r>
          </a:p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Franklin Gothic Medium" panose="020B0603020102020204" pitchFamily="34" charset="0"/>
              </a:rPr>
              <a:t>национальных ремесел, искусства и спорта коренных малочисленных народов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1996" y="3122930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59400122"/>
              </p:ext>
            </p:extLst>
          </p:nvPr>
        </p:nvGraphicFramePr>
        <p:xfrm>
          <a:off x="544388" y="6076605"/>
          <a:ext cx="8210375" cy="681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" name="Прямоугольник 46"/>
          <p:cNvSpPr/>
          <p:nvPr/>
        </p:nvSpPr>
        <p:spPr>
          <a:xfrm>
            <a:off x="544388" y="1494660"/>
            <a:ext cx="2280293" cy="60157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3131387" y="1494658"/>
            <a:ext cx="3010619" cy="6015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6388327" y="1494658"/>
            <a:ext cx="2366436" cy="60157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1167628" y="1624964"/>
            <a:ext cx="1374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Направление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543861" y="1624964"/>
            <a:ext cx="142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Мероприятия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919346" y="1501854"/>
            <a:ext cx="1575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Ответственные </a:t>
            </a:r>
            <a:endParaRPr lang="en-US" sz="16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</a:rPr>
              <a:t>исполнители</a:t>
            </a:r>
          </a:p>
        </p:txBody>
      </p:sp>
      <p:sp>
        <p:nvSpPr>
          <p:cNvPr id="53" name="Овал 52"/>
          <p:cNvSpPr/>
          <p:nvPr/>
        </p:nvSpPr>
        <p:spPr>
          <a:xfrm>
            <a:off x="370945" y="1466491"/>
            <a:ext cx="681486" cy="68148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" y="1577452"/>
            <a:ext cx="459564" cy="459564"/>
          </a:xfrm>
          <a:prstGeom prst="rect">
            <a:avLst/>
          </a:prstGeom>
        </p:spPr>
      </p:pic>
      <p:sp>
        <p:nvSpPr>
          <p:cNvPr id="55" name="Овал 54"/>
          <p:cNvSpPr/>
          <p:nvPr/>
        </p:nvSpPr>
        <p:spPr>
          <a:xfrm>
            <a:off x="6236907" y="1457865"/>
            <a:ext cx="681486" cy="681486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238" y="1573196"/>
            <a:ext cx="450824" cy="450824"/>
          </a:xfrm>
          <a:prstGeom prst="rect">
            <a:avLst/>
          </a:prstGeom>
        </p:spPr>
      </p:pic>
      <p:sp>
        <p:nvSpPr>
          <p:cNvPr id="57" name="Овал 56"/>
          <p:cNvSpPr/>
          <p:nvPr/>
        </p:nvSpPr>
        <p:spPr>
          <a:xfrm>
            <a:off x="2898484" y="1457865"/>
            <a:ext cx="681486" cy="68148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37" y="1612118"/>
            <a:ext cx="372980" cy="372980"/>
          </a:xfrm>
          <a:prstGeom prst="rect">
            <a:avLst/>
          </a:prstGeom>
        </p:spPr>
      </p:pic>
      <p:grpSp>
        <p:nvGrpSpPr>
          <p:cNvPr id="38" name="Группа 37">
            <a:extLst>
              <a:ext uri="{FF2B5EF4-FFF2-40B4-BE49-F238E27FC236}">
                <a16:creationId xmlns:a16="http://schemas.microsoft.com/office/drawing/2014/main" xmlns="" id="{EEB007F9-51D4-40A5-9B8E-33AE5DE167A2}"/>
              </a:ext>
            </a:extLst>
          </p:cNvPr>
          <p:cNvGrpSpPr/>
          <p:nvPr/>
        </p:nvGrpSpPr>
        <p:grpSpPr>
          <a:xfrm>
            <a:off x="-12192" y="1242626"/>
            <a:ext cx="7859486" cy="89285"/>
            <a:chOff x="947651" y="2754884"/>
            <a:chExt cx="7257566" cy="89285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7EE17FAF-51F5-4C63-BA39-A45A7B11D6AA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xmlns="" id="{4D9010C0-29C2-4E45-ACB0-0E0DE932624F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728647A7-AE9F-4313-99BB-29B46966E5C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405838"/>
            <a:ext cx="903513" cy="93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79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605444" y="1635886"/>
            <a:ext cx="2932261" cy="1783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bg1"/>
                </a:solidFill>
                <a:latin typeface="Franklin Gothic Medium" pitchFamily="34" charset="0"/>
              </a:rPr>
              <a:t>Организация доступа к услугам связи и государственным сервисам в местах традиционного проживания и традиционной хозяйственной деятельности (</a:t>
            </a:r>
            <a:r>
              <a:rPr lang="en-US" sz="1600" dirty="0" smtClean="0">
                <a:solidFill>
                  <a:schemeClr val="bg1"/>
                </a:solidFill>
                <a:latin typeface="Franklin Gothic Medium" pitchFamily="34" charset="0"/>
              </a:rPr>
              <a:t>IT – </a:t>
            </a:r>
            <a:r>
              <a:rPr lang="ru-RU" sz="1600" dirty="0" smtClean="0">
                <a:solidFill>
                  <a:schemeClr val="bg1"/>
                </a:solidFill>
                <a:latin typeface="Franklin Gothic Medium" pitchFamily="34" charset="0"/>
              </a:rPr>
              <a:t>стойбище)</a:t>
            </a:r>
            <a:endParaRPr lang="ru-RU" sz="1600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709358" y="1569384"/>
            <a:ext cx="464963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16000">
              <a:buFont typeface="Wingdings" pitchFamily="2" charset="2"/>
              <a:buChar char="§"/>
            </a:pPr>
            <a:r>
              <a:rPr lang="ru-RU" sz="1600" dirty="0" smtClean="0">
                <a:latin typeface="Franklin Gothic Medium" pitchFamily="34" charset="0"/>
              </a:rPr>
              <a:t>Авторы: Александр </a:t>
            </a:r>
            <a:r>
              <a:rPr lang="ru-RU" sz="1600" dirty="0" err="1" smtClean="0">
                <a:latin typeface="Franklin Gothic Medium" pitchFamily="34" charset="0"/>
              </a:rPr>
              <a:t>Новьюхов</a:t>
            </a:r>
            <a:r>
              <a:rPr lang="ru-RU" sz="1600" dirty="0" smtClean="0">
                <a:latin typeface="Franklin Gothic Medium" pitchFamily="34" charset="0"/>
              </a:rPr>
              <a:t> – депутат, член Ассамблеи коренных малочисленных народов Севера Думы Ханты-Мансийского автономного округа – Югры, Общественная организация «Спасение Югры» Ханты-Мансийского автономного округа – Югры, г. Ханты-Мансийск </a:t>
            </a:r>
          </a:p>
          <a:p>
            <a:pPr lvl="0" indent="216000">
              <a:buFont typeface="Wingdings" pitchFamily="2" charset="2"/>
              <a:buChar char="§"/>
            </a:pPr>
            <a:r>
              <a:rPr lang="ru-RU" sz="1600" dirty="0" smtClean="0">
                <a:latin typeface="Franklin Gothic Medium" pitchFamily="34" charset="0"/>
              </a:rPr>
              <a:t>Мероприятие: стратегические сессии – Югра 2024</a:t>
            </a:r>
            <a:endParaRPr lang="ru-RU" sz="1600" dirty="0">
              <a:latin typeface="Franklin Gothic Medium" pitchFamily="34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539750" y="296572"/>
            <a:ext cx="75086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Предложения представителей общественных организаций и активных граждан, </a:t>
            </a:r>
          </a:p>
          <a:p>
            <a:pPr algn="l"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Franklin Gothic Medium" panose="020B0603020102020204" pitchFamily="34" charset="0"/>
              </a:rPr>
              <a:t>включенные в государственную программу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539571B3-3FBA-438F-AC7B-9E1211B172E6}"/>
              </a:ext>
            </a:extLst>
          </p:cNvPr>
          <p:cNvGrpSpPr/>
          <p:nvPr/>
        </p:nvGrpSpPr>
        <p:grpSpPr>
          <a:xfrm>
            <a:off x="-12192" y="1242619"/>
            <a:ext cx="7859486" cy="89285"/>
            <a:chOff x="947651" y="2754884"/>
            <a:chExt cx="7257566" cy="89285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6FBFECCB-F5F9-4F64-BC02-FE4F41DE2980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D7EC49FC-0C34-486F-9ABA-0D826A6E5AE5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C876E07B-913F-4EDC-A7BB-F31D060340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405831"/>
            <a:ext cx="903513" cy="9355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4947" y="3655752"/>
            <a:ext cx="5494966" cy="263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dirty="0" smtClean="0">
                <a:latin typeface="Franklin Gothic Medium" pitchFamily="34" charset="0"/>
              </a:rPr>
              <a:t>Проект «Организация типового </a:t>
            </a:r>
            <a:r>
              <a:rPr lang="en-US" sz="1500" dirty="0" smtClean="0">
                <a:latin typeface="Franklin Gothic Medium" pitchFamily="34" charset="0"/>
              </a:rPr>
              <a:t>IT</a:t>
            </a:r>
            <a:r>
              <a:rPr lang="ru-RU" sz="1500" dirty="0" smtClean="0">
                <a:latin typeface="Franklin Gothic Medium" pitchFamily="34" charset="0"/>
              </a:rPr>
              <a:t>-стойбища» реализуется </a:t>
            </a:r>
          </a:p>
          <a:p>
            <a:r>
              <a:rPr lang="ru-RU" sz="1500" dirty="0" smtClean="0">
                <a:latin typeface="Franklin Gothic Medium" pitchFamily="34" charset="0"/>
              </a:rPr>
              <a:t>Департаментом недропользования и природных ресурсов и </a:t>
            </a:r>
          </a:p>
          <a:p>
            <a:r>
              <a:rPr lang="ru-RU" sz="1500" dirty="0" smtClean="0">
                <a:latin typeface="Franklin Gothic Medium" pitchFamily="34" charset="0"/>
              </a:rPr>
              <a:t>Департаментом информационных технологий автономного </a:t>
            </a:r>
          </a:p>
          <a:p>
            <a:r>
              <a:rPr lang="ru-RU" sz="1500" dirty="0" smtClean="0">
                <a:latin typeface="Franklin Gothic Medium" pitchFamily="34" charset="0"/>
              </a:rPr>
              <a:t>округа и направлен на повышение доступности  услуг для </a:t>
            </a:r>
          </a:p>
          <a:p>
            <a:r>
              <a:rPr lang="ru-RU" sz="1500" dirty="0">
                <a:latin typeface="Franklin Gothic Medium" pitchFamily="34" charset="0"/>
              </a:rPr>
              <a:t>к</a:t>
            </a:r>
            <a:r>
              <a:rPr lang="ru-RU" sz="1500" dirty="0" smtClean="0">
                <a:latin typeface="Franklin Gothic Medium" pitchFamily="34" charset="0"/>
              </a:rPr>
              <a:t>оренных малочисленных народов Югры проживающих в </a:t>
            </a:r>
          </a:p>
          <a:p>
            <a:r>
              <a:rPr lang="ru-RU" sz="1500" dirty="0" smtClean="0">
                <a:latin typeface="Franklin Gothic Medium" pitchFamily="34" charset="0"/>
              </a:rPr>
              <a:t>местах традиционного проживания и ведущие традиционный </a:t>
            </a:r>
          </a:p>
          <a:p>
            <a:r>
              <a:rPr lang="ru-RU" sz="1500" dirty="0" smtClean="0">
                <a:latin typeface="Franklin Gothic Medium" pitchFamily="34" charset="0"/>
              </a:rPr>
              <a:t>образ жизни. Проектом предполагается подключение </a:t>
            </a:r>
          </a:p>
          <a:p>
            <a:r>
              <a:rPr lang="ru-RU" sz="1500" dirty="0" smtClean="0">
                <a:latin typeface="Franklin Gothic Medium" pitchFamily="34" charset="0"/>
              </a:rPr>
              <a:t>ТТП к сети интернет с помощью современного </a:t>
            </a:r>
          </a:p>
          <a:p>
            <a:r>
              <a:rPr lang="ru-RU" sz="1500" dirty="0" smtClean="0">
                <a:latin typeface="Franklin Gothic Medium" pitchFamily="34" charset="0"/>
              </a:rPr>
              <a:t>спутникового оборудования и обеспечение доступа </a:t>
            </a:r>
          </a:p>
          <a:p>
            <a:r>
              <a:rPr lang="ru-RU" sz="1500" dirty="0" smtClean="0">
                <a:latin typeface="Franklin Gothic Medium" pitchFamily="34" charset="0"/>
              </a:rPr>
              <a:t>коренных малочисленных народов к важнейшим </a:t>
            </a:r>
          </a:p>
          <a:p>
            <a:r>
              <a:rPr lang="ru-RU" sz="1500" dirty="0" smtClean="0">
                <a:latin typeface="Franklin Gothic Medium" pitchFamily="34" charset="0"/>
              </a:rPr>
              <a:t>электронным ресурсам. </a:t>
            </a:r>
            <a:endParaRPr lang="ru-RU" sz="1500" dirty="0">
              <a:latin typeface="Franklin Gothic Medium" pitchFamily="34" charset="0"/>
            </a:endParaRPr>
          </a:p>
        </p:txBody>
      </p:sp>
      <p:pic>
        <p:nvPicPr>
          <p:cNvPr id="10" name="Picture 12" descr="http://xn--c1aeakmejdnny.xn--p1ai/uploadedFiles/photoalbums/images/big/IMG_20180707_214839_06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002" y="3419086"/>
            <a:ext cx="1401762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/>
          </a:blip>
          <a:srcRect l="2320" r="9554" b="13571"/>
          <a:stretch/>
        </p:blipFill>
        <p:spPr>
          <a:xfrm>
            <a:off x="7360478" y="4196424"/>
            <a:ext cx="1576851" cy="147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5704002" y="5071532"/>
            <a:ext cx="1502832" cy="1365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7001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539750" y="296572"/>
            <a:ext cx="75086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539571B3-3FBA-438F-AC7B-9E1211B172E6}"/>
              </a:ext>
            </a:extLst>
          </p:cNvPr>
          <p:cNvGrpSpPr/>
          <p:nvPr/>
        </p:nvGrpSpPr>
        <p:grpSpPr>
          <a:xfrm>
            <a:off x="-12192" y="1242619"/>
            <a:ext cx="7859486" cy="89285"/>
            <a:chOff x="947651" y="2754884"/>
            <a:chExt cx="7257566" cy="89285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6FBFECCB-F5F9-4F64-BC02-FE4F41DE2980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D7EC49FC-0C34-486F-9ABA-0D826A6E5AE5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C876E07B-913F-4EDC-A7BB-F31D060340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405831"/>
            <a:ext cx="903513" cy="93559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06645" y="642797"/>
            <a:ext cx="26647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400" b="1" dirty="0">
                <a:solidFill>
                  <a:srgbClr val="4472C4">
                    <a:lumMod val="50000"/>
                  </a:srgbClr>
                </a:solidFill>
                <a:latin typeface="Franklin Gothic Medium" panose="020B0603020102020204" pitchFamily="34" charset="0"/>
              </a:rPr>
              <a:t>Карта результатов</a:t>
            </a:r>
            <a:endParaRPr lang="en-US" sz="2400" b="1" dirty="0">
              <a:solidFill>
                <a:srgbClr val="4472C4">
                  <a:lumMod val="50000"/>
                </a:srgbClr>
              </a:solidFill>
              <a:latin typeface="Franklin Gothic Medium" panose="020B06030201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436" y="2438400"/>
            <a:ext cx="33655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269033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Общий объём финансирования</a:t>
            </a:r>
          </a:p>
          <a:p>
            <a:pPr lvl="0" algn="ctr"/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на период до 2030 года, тыс. рублей: </a:t>
            </a:r>
          </a:p>
          <a:p>
            <a:pPr lvl="0" algn="ctr"/>
            <a:r>
              <a:rPr lang="ru-RU" sz="3400" dirty="0" smtClean="0">
                <a:solidFill>
                  <a:srgbClr val="00B050"/>
                </a:solidFill>
                <a:latin typeface="Franklin Gothic Medium" pitchFamily="34" charset="0"/>
              </a:rPr>
              <a:t>1</a:t>
            </a:r>
            <a:r>
              <a:rPr lang="ru-RU" sz="3400" dirty="0">
                <a:solidFill>
                  <a:srgbClr val="00B050"/>
                </a:solidFill>
                <a:latin typeface="Franklin Gothic Medium" pitchFamily="34" charset="0"/>
              </a:rPr>
              <a:t> </a:t>
            </a:r>
            <a:r>
              <a:rPr lang="ru-RU" sz="3400" dirty="0" smtClean="0">
                <a:solidFill>
                  <a:srgbClr val="00B050"/>
                </a:solidFill>
                <a:latin typeface="Franklin Gothic Medium" pitchFamily="34" charset="0"/>
              </a:rPr>
              <a:t>443 114,1 </a:t>
            </a:r>
            <a:endParaRPr lang="ru-RU" sz="3400" dirty="0">
              <a:solidFill>
                <a:srgbClr val="00B050"/>
              </a:solidFill>
              <a:latin typeface="Franklin Gothic Medium" pitchFamily="34" charset="0"/>
            </a:endParaRPr>
          </a:p>
          <a:p>
            <a:pPr lvl="0" algn="ctr"/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из них:</a:t>
            </a:r>
          </a:p>
          <a:p>
            <a:pPr lvl="0" algn="ctr"/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2019 год – </a:t>
            </a:r>
            <a:r>
              <a:rPr lang="ru-RU" sz="1400" b="1" dirty="0" smtClean="0">
                <a:solidFill>
                  <a:srgbClr val="00B050"/>
                </a:solidFill>
                <a:latin typeface="Franklin Gothic Medium" pitchFamily="34" charset="0"/>
              </a:rPr>
              <a:t>136 248,9 </a:t>
            </a:r>
            <a:r>
              <a:rPr lang="ru-RU" sz="1400" b="1" dirty="0">
                <a:solidFill>
                  <a:srgbClr val="4472C4">
                    <a:lumMod val="50000"/>
                  </a:srgbClr>
                </a:solidFill>
                <a:latin typeface="Franklin Gothic Medium" pitchFamily="34" charset="0"/>
              </a:rPr>
              <a:t>тыс. рублей;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1170" y="2438400"/>
            <a:ext cx="2338964" cy="1584541"/>
          </a:xfrm>
          <a:prstGeom prst="roundRect">
            <a:avLst>
              <a:gd name="adj" fmla="val 0"/>
            </a:avLst>
          </a:prstGeom>
          <a:solidFill>
            <a:schemeClr val="lt1">
              <a:alpha val="71000"/>
            </a:schemeClr>
          </a:solidFill>
          <a:ln w="28575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200" dirty="0" smtClean="0">
                <a:latin typeface="Franklin Gothic Medium" pitchFamily="34" charset="0"/>
              </a:rPr>
              <a:t>Количество пользователей ТТП (человек)</a:t>
            </a:r>
            <a:endParaRPr lang="ru-RU" sz="1200" dirty="0">
              <a:latin typeface="Franklin Gothic Medium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156" y="2438400"/>
            <a:ext cx="2371725" cy="1610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70" y="4365637"/>
            <a:ext cx="2371725" cy="166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156" y="4320051"/>
            <a:ext cx="2371725" cy="171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323" y="4686415"/>
            <a:ext cx="2371725" cy="1656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02" y="5274564"/>
            <a:ext cx="4445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936" y="5506914"/>
            <a:ext cx="4445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641" y="3369786"/>
            <a:ext cx="4445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963" y="5254669"/>
            <a:ext cx="4445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12" y="3349004"/>
            <a:ext cx="4445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6609214" y="5169142"/>
            <a:ext cx="367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87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05562" y="4364282"/>
            <a:ext cx="2238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smtClean="0"/>
              <a:t>Доля граждан из числа КМНС </a:t>
            </a:r>
          </a:p>
          <a:p>
            <a:pPr algn="ctr"/>
            <a:r>
              <a:rPr lang="ru-RU" sz="1200" dirty="0" smtClean="0"/>
              <a:t>получивших меры социальной </a:t>
            </a:r>
          </a:p>
          <a:p>
            <a:pPr algn="ctr"/>
            <a:r>
              <a:rPr lang="ru-RU" sz="1200" dirty="0" smtClean="0"/>
              <a:t>поддержки (%)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367174" y="2716612"/>
            <a:ext cx="2465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Лица из числа КМНС получивших </a:t>
            </a:r>
          </a:p>
          <a:p>
            <a:r>
              <a:rPr lang="ru-RU" sz="1200" dirty="0" smtClean="0"/>
              <a:t>образование при предоставлении </a:t>
            </a:r>
          </a:p>
          <a:p>
            <a:r>
              <a:rPr lang="ru-RU" sz="1200" dirty="0" smtClean="0"/>
              <a:t>им господдержки (%)</a:t>
            </a:r>
            <a:endParaRPr lang="ru-RU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6316923" y="4331163"/>
            <a:ext cx="2363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Кол-во национальных общин </a:t>
            </a:r>
          </a:p>
          <a:p>
            <a:r>
              <a:rPr lang="ru-RU" sz="1200" dirty="0" smtClean="0"/>
              <a:t>осуществляющих традиционную </a:t>
            </a:r>
          </a:p>
          <a:p>
            <a:r>
              <a:rPr lang="ru-RU" sz="1200" dirty="0"/>
              <a:t>д</a:t>
            </a:r>
            <a:r>
              <a:rPr lang="ru-RU" sz="1200" dirty="0" smtClean="0"/>
              <a:t>еятельность </a:t>
            </a:r>
            <a:r>
              <a:rPr lang="en-US" sz="1200" dirty="0" smtClean="0"/>
              <a:t>(</a:t>
            </a:r>
            <a:r>
              <a:rPr lang="ru-RU" sz="1200" dirty="0" smtClean="0"/>
              <a:t>ед.)</a:t>
            </a:r>
            <a:endParaRPr lang="ru-R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25862" y="3485727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4572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693459" y="3385386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4947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1009" y="539601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98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1772006" y="5323030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99,4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46605" y="3451304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18,4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790817" y="3380205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19,7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44468" y="5242125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100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20279" y="4738255"/>
            <a:ext cx="2131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Количество граждан, </a:t>
            </a:r>
          </a:p>
          <a:p>
            <a:r>
              <a:rPr lang="ru-RU" sz="1200" dirty="0" smtClean="0"/>
              <a:t>участвующих в мероприятиях</a:t>
            </a:r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489170" y="5643637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4844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788132" y="5572537"/>
            <a:ext cx="845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5200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2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>
            <a:spLocks/>
          </p:cNvSpPr>
          <p:nvPr/>
        </p:nvSpPr>
        <p:spPr>
          <a:xfrm>
            <a:off x="539750" y="296572"/>
            <a:ext cx="7508695" cy="8962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Franklin Gothic Medium" panose="020B0603020102020204" pitchFamily="34" charset="0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539571B3-3FBA-438F-AC7B-9E1211B172E6}"/>
              </a:ext>
            </a:extLst>
          </p:cNvPr>
          <p:cNvGrpSpPr/>
          <p:nvPr/>
        </p:nvGrpSpPr>
        <p:grpSpPr>
          <a:xfrm>
            <a:off x="-12192" y="1242619"/>
            <a:ext cx="7859486" cy="89285"/>
            <a:chOff x="947651" y="2754884"/>
            <a:chExt cx="7257566" cy="89285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6FBFECCB-F5F9-4F64-BC02-FE4F41DE2980}"/>
                </a:ext>
              </a:extLst>
            </p:cNvPr>
            <p:cNvSpPr/>
            <p:nvPr/>
          </p:nvSpPr>
          <p:spPr>
            <a:xfrm>
              <a:off x="947651" y="2754884"/>
              <a:ext cx="7257565" cy="5215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D7EC49FC-0C34-486F-9ABA-0D826A6E5AE5}"/>
                </a:ext>
              </a:extLst>
            </p:cNvPr>
            <p:cNvSpPr/>
            <p:nvPr/>
          </p:nvSpPr>
          <p:spPr>
            <a:xfrm flipV="1">
              <a:off x="947651" y="2798450"/>
              <a:ext cx="7257566" cy="45719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C876E07B-913F-4EDC-A7BB-F31D060340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816" y="405831"/>
            <a:ext cx="903513" cy="935598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36" y="-115663"/>
            <a:ext cx="8297863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509540"/>
              </p:ext>
            </p:extLst>
          </p:nvPr>
        </p:nvGraphicFramePr>
        <p:xfrm>
          <a:off x="2016390" y="1329731"/>
          <a:ext cx="2407543" cy="51751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75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38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Традиционная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 культура и спорт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59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Социальная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 поддержка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118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cs typeface="Times New Roman" panose="02020603050405020304" pitchFamily="18" charset="0"/>
                        </a:rPr>
                        <a:t>Образование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86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ea typeface="+mn-ea"/>
                          <a:cs typeface="Times New Roman" panose="02020603050405020304" pitchFamily="18" charset="0"/>
                        </a:rPr>
                        <a:t>Традиционное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Franklin Gothic Medium" pitchFamily="34" charset="0"/>
                          <a:ea typeface="+mn-ea"/>
                          <a:cs typeface="Times New Roman" panose="02020603050405020304" pitchFamily="18" charset="0"/>
                        </a:rPr>
                        <a:t>хозяйствование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59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73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40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118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Franklin Gothic Medium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88190" y="1483847"/>
            <a:ext cx="327804" cy="334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88190" y="2064929"/>
            <a:ext cx="336430" cy="334002"/>
          </a:xfrm>
          <a:prstGeom prst="rect">
            <a:avLst/>
          </a:prstGeom>
          <a:solidFill>
            <a:srgbClr val="E28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88190" y="2646011"/>
            <a:ext cx="362308" cy="33400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88191" y="3403904"/>
            <a:ext cx="310550" cy="3340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03180" y="1466182"/>
            <a:ext cx="1235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Medium" pitchFamily="34" charset="0"/>
                <a:cs typeface="Calibri" panose="020F0502020204030204" pitchFamily="34" charset="0"/>
              </a:rPr>
              <a:t>9 780,5</a:t>
            </a:r>
            <a:endParaRPr lang="ru-RU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03180" y="2612082"/>
            <a:ext cx="1446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Medium" pitchFamily="34" charset="0"/>
                <a:cs typeface="Calibri" panose="020F0502020204030204" pitchFamily="34" charset="0"/>
              </a:rPr>
              <a:t>39 918,0</a:t>
            </a:r>
            <a:endParaRPr lang="ru-RU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03180" y="2039534"/>
            <a:ext cx="1446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Medium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11 876,0</a:t>
            </a:r>
            <a:endParaRPr lang="ru-RU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03180" y="3350381"/>
            <a:ext cx="14468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Franklin Gothic Medium" pitchFamily="34" charset="0"/>
                <a:cs typeface="Calibri" panose="020F0502020204030204" pitchFamily="34" charset="0"/>
              </a:rPr>
              <a:t>74 674,4</a:t>
            </a:r>
            <a:endParaRPr lang="ru-RU" dirty="0">
              <a:latin typeface="Franklin Gothic Medium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5" name="Диаграмма 34">
            <a:extLst>
              <a:ext uri="{FF2B5EF4-FFF2-40B4-BE49-F238E27FC236}">
                <a16:creationId xmlns:a16="http://schemas.microsoft.com/office/drawing/2014/main" xmlns="" id="{422B0A89-D7F0-4A1C-8806-D4ABFB9F81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4523302"/>
              </p:ext>
            </p:extLst>
          </p:nvPr>
        </p:nvGraphicFramePr>
        <p:xfrm>
          <a:off x="3622011" y="1466182"/>
          <a:ext cx="5409744" cy="4731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8987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ИТУЛ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1444</TotalTime>
  <Words>1099</Words>
  <Application>Microsoft Office PowerPoint</Application>
  <PresentationFormat>Экран (4:3)</PresentationFormat>
  <Paragraphs>167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Office Theme</vt:lpstr>
      <vt:lpstr>ТИТУЛ</vt:lpstr>
      <vt:lpstr>Публичная декларация государственной программы  Ханты-Мансийского автономного округа - Югры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Вербицкая Елена Валерьевна</cp:lastModifiedBy>
  <cp:revision>223</cp:revision>
  <cp:lastPrinted>2018-10-01T11:35:53Z</cp:lastPrinted>
  <dcterms:created xsi:type="dcterms:W3CDTF">2018-09-04T12:10:47Z</dcterms:created>
  <dcterms:modified xsi:type="dcterms:W3CDTF">2018-10-12T06:59:06Z</dcterms:modified>
</cp:coreProperties>
</file>