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2"/>
  </p:notesMasterIdLst>
  <p:sldIdLst>
    <p:sldId id="257" r:id="rId2"/>
    <p:sldId id="328" r:id="rId3"/>
    <p:sldId id="323" r:id="rId4"/>
    <p:sldId id="329" r:id="rId5"/>
    <p:sldId id="330" r:id="rId6"/>
    <p:sldId id="331" r:id="rId7"/>
    <p:sldId id="332" r:id="rId8"/>
    <p:sldId id="333" r:id="rId9"/>
    <p:sldId id="334" r:id="rId10"/>
    <p:sldId id="335"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5C51"/>
    <a:srgbClr val="424444"/>
    <a:srgbClr val="1C90B7"/>
    <a:srgbClr val="89BA17"/>
    <a:srgbClr val="DBD3D1"/>
    <a:srgbClr val="E9E4E3"/>
    <a:srgbClr val="EE0C42"/>
    <a:srgbClr val="CD0A37"/>
    <a:srgbClr val="373737"/>
    <a:srgbClr val="87A6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35758FB7-9AC5-4552-8A53-C91805E547FA}" styleName="Стиль из темы 1 - акцент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94" autoAdjust="0"/>
    <p:restoredTop sz="94660"/>
  </p:normalViewPr>
  <p:slideViewPr>
    <p:cSldViewPr>
      <p:cViewPr varScale="1">
        <p:scale>
          <a:sx n="111" d="100"/>
          <a:sy n="111" d="100"/>
        </p:scale>
        <p:origin x="996"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_____Microsoft_Excel.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992611932007555"/>
          <c:y val="0"/>
          <c:w val="0.68856488167981333"/>
          <c:h val="0.99635720501498692"/>
        </c:manualLayout>
      </c:layout>
      <c:pieChart>
        <c:varyColors val="1"/>
        <c:ser>
          <c:idx val="0"/>
          <c:order val="0"/>
          <c:tx>
            <c:strRef>
              <c:f>Лист1!$B$1</c:f>
              <c:strCache>
                <c:ptCount val="1"/>
                <c:pt idx="0">
                  <c:v>Отзывы</c:v>
                </c:pt>
              </c:strCache>
            </c:strRef>
          </c:tx>
          <c:spPr>
            <a:solidFill>
              <a:srgbClr val="FF0000"/>
            </a:solidFill>
            <a:ln>
              <a:noFill/>
            </a:ln>
            <a:effectLst>
              <a:outerShdw blurRad="50800" dist="38100" dir="2700000" algn="tl" rotWithShape="0">
                <a:prstClr val="black">
                  <a:alpha val="40000"/>
                </a:prstClr>
              </a:outerShdw>
            </a:effectLst>
            <a:scene3d>
              <a:camera prst="orthographicFront"/>
              <a:lightRig rig="threePt" dir="t"/>
            </a:scene3d>
            <a:sp3d>
              <a:bevelB/>
              <a:contourClr>
                <a:srgbClr val="000000"/>
              </a:contourClr>
            </a:sp3d>
          </c:spPr>
          <c:explosion val="10"/>
          <c:dPt>
            <c:idx val="0"/>
            <c:bubble3D val="0"/>
            <c:spPr>
              <a:solidFill>
                <a:srgbClr val="1C90B7"/>
              </a:solidFill>
              <a:ln w="19050">
                <a:noFill/>
              </a:ln>
              <a:effectLst>
                <a:outerShdw blurRad="50800" dist="38100" dir="2700000" algn="tl" rotWithShape="0">
                  <a:prstClr val="black">
                    <a:alpha val="40000"/>
                  </a:prstClr>
                </a:outerShdw>
              </a:effectLst>
              <a:scene3d>
                <a:camera prst="orthographicFront"/>
                <a:lightRig rig="threePt" dir="t"/>
              </a:scene3d>
              <a:sp3d>
                <a:bevelB/>
                <a:contourClr>
                  <a:srgbClr val="000000"/>
                </a:contourClr>
              </a:sp3d>
            </c:spPr>
            <c:extLst>
              <c:ext xmlns:c16="http://schemas.microsoft.com/office/drawing/2014/chart" uri="{C3380CC4-5D6E-409C-BE32-E72D297353CC}">
                <c16:uniqueId val="{00000001-BA07-42C4-8A45-3E97FBE4E0C9}"/>
              </c:ext>
            </c:extLst>
          </c:dPt>
          <c:dPt>
            <c:idx val="1"/>
            <c:bubble3D val="0"/>
            <c:spPr>
              <a:solidFill>
                <a:srgbClr val="E95C51"/>
              </a:solidFill>
              <a:ln w="19050">
                <a:noFill/>
              </a:ln>
              <a:effectLst>
                <a:outerShdw blurRad="50800" dist="38100" dir="2700000" algn="tl" rotWithShape="0">
                  <a:prstClr val="black">
                    <a:alpha val="40000"/>
                  </a:prstClr>
                </a:outerShdw>
              </a:effectLst>
              <a:scene3d>
                <a:camera prst="orthographicFront"/>
                <a:lightRig rig="threePt" dir="t"/>
              </a:scene3d>
              <a:sp3d>
                <a:bevelB/>
                <a:contourClr>
                  <a:srgbClr val="000000"/>
                </a:contourClr>
              </a:sp3d>
            </c:spPr>
            <c:extLst>
              <c:ext xmlns:c16="http://schemas.microsoft.com/office/drawing/2014/chart" uri="{C3380CC4-5D6E-409C-BE32-E72D297353CC}">
                <c16:uniqueId val="{00000003-BA07-42C4-8A45-3E97FBE4E0C9}"/>
              </c:ext>
            </c:extLst>
          </c:dPt>
          <c:cat>
            <c:strRef>
              <c:f>Лист1!$A$2:$A$3</c:f>
              <c:strCache>
                <c:ptCount val="2"/>
                <c:pt idx="0">
                  <c:v>без предложений</c:v>
                </c:pt>
                <c:pt idx="1">
                  <c:v>с предложениями</c:v>
                </c:pt>
              </c:strCache>
            </c:strRef>
          </c:cat>
          <c:val>
            <c:numRef>
              <c:f>Лист1!$B$2:$B$3</c:f>
              <c:numCache>
                <c:formatCode>General</c:formatCode>
                <c:ptCount val="2"/>
                <c:pt idx="0">
                  <c:v>56</c:v>
                </c:pt>
                <c:pt idx="1">
                  <c:v>4</c:v>
                </c:pt>
              </c:numCache>
            </c:numRef>
          </c:val>
          <c:extLst>
            <c:ext xmlns:c16="http://schemas.microsoft.com/office/drawing/2014/chart" uri="{C3380CC4-5D6E-409C-BE32-E72D297353CC}">
              <c16:uniqueId val="{00000004-BA07-42C4-8A45-3E97FBE4E0C9}"/>
            </c:ext>
          </c:extLst>
        </c:ser>
        <c:dLbls>
          <c:showLegendKey val="0"/>
          <c:showVal val="0"/>
          <c:showCatName val="0"/>
          <c:showSerName val="0"/>
          <c:showPercent val="0"/>
          <c:showBubbleSize val="0"/>
          <c:showLeaderLines val="1"/>
        </c:dLbls>
        <c:firstSliceAng val="136"/>
      </c:pieChart>
      <c:spPr>
        <a:noFill/>
        <a:ln>
          <a:noFill/>
        </a:ln>
        <a:effectLst/>
      </c:spPr>
    </c:plotArea>
    <c:plotVisOnly val="1"/>
    <c:dispBlanksAs val="gap"/>
    <c:showDLblsOverMax val="0"/>
  </c:chart>
  <c:spPr>
    <a:noFill/>
    <a:ln>
      <a:noFill/>
    </a:ln>
    <a:effectLst/>
  </c:spPr>
  <c:txPr>
    <a:bodyPr/>
    <a:lstStyle/>
    <a:p>
      <a:pPr>
        <a:defRPr/>
      </a:pPr>
      <a:endParaRPr lang="ru-RU"/>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699BA08-4DC4-478E-A113-25B5990006EF}" type="datetimeFigureOut">
              <a:rPr lang="ru-RU" smtClean="0"/>
              <a:pPr/>
              <a:t>01.06.2020</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73C3AC7-B28E-43F5-99F2-8B3ED099C5BC}" type="slidenum">
              <a:rPr lang="ru-RU" smtClean="0"/>
              <a:pPr/>
              <a:t>‹#›</a:t>
            </a:fld>
            <a:endParaRPr lang="ru-RU"/>
          </a:p>
        </p:txBody>
      </p:sp>
    </p:spTree>
    <p:extLst>
      <p:ext uri="{BB962C8B-B14F-4D97-AF65-F5344CB8AC3E}">
        <p14:creationId xmlns:p14="http://schemas.microsoft.com/office/powerpoint/2010/main" val="4046468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0" y="1122363"/>
            <a:ext cx="6858000" cy="2387600"/>
          </a:xfrm>
        </p:spPr>
        <p:txBody>
          <a:bodyPr anchor="b"/>
          <a:lstStyle>
            <a:lvl1pPr algn="ctr">
              <a:defRPr sz="4500"/>
            </a:lvl1pPr>
          </a:lstStyle>
          <a:p>
            <a:r>
              <a:rPr lang="ru-RU" smtClean="0"/>
              <a:t>Образец заголовка</a:t>
            </a:r>
            <a:endParaRPr lang="ru-RU"/>
          </a:p>
        </p:txBody>
      </p:sp>
      <p:sp>
        <p:nvSpPr>
          <p:cNvPr id="3" name="Подзаголовок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35CDA816-AAAC-4520-804B-DFAD8AAF6B0F}" type="datetimeFigureOut">
              <a:rPr lang="ru-RU" smtClean="0"/>
              <a:pPr/>
              <a:t>01.06.2020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C59854A-61BF-4127-9A57-649A211056DD}" type="slidenum">
              <a:rPr lang="ru-RU" smtClean="0"/>
              <a:pPr/>
              <a:t>‹#›</a:t>
            </a:fld>
            <a:endParaRPr lang="ru-RU"/>
          </a:p>
        </p:txBody>
      </p:sp>
    </p:spTree>
    <p:extLst>
      <p:ext uri="{BB962C8B-B14F-4D97-AF65-F5344CB8AC3E}">
        <p14:creationId xmlns:p14="http://schemas.microsoft.com/office/powerpoint/2010/main" val="20746520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5CDA816-AAAC-4520-804B-DFAD8AAF6B0F}" type="datetimeFigureOut">
              <a:rPr lang="ru-RU" smtClean="0"/>
              <a:pPr/>
              <a:t>01.06.2020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C59854A-61BF-4127-9A57-649A211056DD}" type="slidenum">
              <a:rPr lang="ru-RU" smtClean="0"/>
              <a:pPr/>
              <a:t>‹#›</a:t>
            </a:fld>
            <a:endParaRPr lang="ru-RU"/>
          </a:p>
        </p:txBody>
      </p:sp>
    </p:spTree>
    <p:extLst>
      <p:ext uri="{BB962C8B-B14F-4D97-AF65-F5344CB8AC3E}">
        <p14:creationId xmlns:p14="http://schemas.microsoft.com/office/powerpoint/2010/main" val="39441102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9"/>
            <a:ext cx="7886700" cy="2852737"/>
          </a:xfrm>
        </p:spPr>
        <p:txBody>
          <a:bodyPr anchor="b"/>
          <a:lstStyle>
            <a:lvl1pPr>
              <a:defRPr sz="4500"/>
            </a:lvl1pPr>
          </a:lstStyle>
          <a:p>
            <a:r>
              <a:rPr lang="ru-RU" smtClean="0"/>
              <a:t>Образец заголовка</a:t>
            </a:r>
            <a:endParaRPr lang="ru-RU"/>
          </a:p>
        </p:txBody>
      </p:sp>
      <p:sp>
        <p:nvSpPr>
          <p:cNvPr id="3" name="Текст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35CDA816-AAAC-4520-804B-DFAD8AAF6B0F}" type="datetimeFigureOut">
              <a:rPr lang="ru-RU" smtClean="0"/>
              <a:pPr/>
              <a:t>01.06.2020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C59854A-61BF-4127-9A57-649A211056DD}" type="slidenum">
              <a:rPr lang="ru-RU" smtClean="0"/>
              <a:pPr/>
              <a:t>‹#›</a:t>
            </a:fld>
            <a:endParaRPr lang="ru-RU"/>
          </a:p>
        </p:txBody>
      </p:sp>
    </p:spTree>
    <p:extLst>
      <p:ext uri="{BB962C8B-B14F-4D97-AF65-F5344CB8AC3E}">
        <p14:creationId xmlns:p14="http://schemas.microsoft.com/office/powerpoint/2010/main" val="2901341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6286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291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35CDA816-AAAC-4520-804B-DFAD8AAF6B0F}" type="datetimeFigureOut">
              <a:rPr lang="ru-RU" smtClean="0"/>
              <a:pPr/>
              <a:t>01.06.2020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C59854A-61BF-4127-9A57-649A211056DD}" type="slidenum">
              <a:rPr lang="ru-RU" smtClean="0"/>
              <a:pPr/>
              <a:t>‹#›</a:t>
            </a:fld>
            <a:endParaRPr lang="ru-RU"/>
          </a:p>
        </p:txBody>
      </p:sp>
    </p:spTree>
    <p:extLst>
      <p:ext uri="{BB962C8B-B14F-4D97-AF65-F5344CB8AC3E}">
        <p14:creationId xmlns:p14="http://schemas.microsoft.com/office/powerpoint/2010/main" val="11845345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65126"/>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4" name="Объект 3"/>
          <p:cNvSpPr>
            <a:spLocks noGrp="1"/>
          </p:cNvSpPr>
          <p:nvPr>
            <p:ph sz="half" idx="2"/>
          </p:nvPr>
        </p:nvSpPr>
        <p:spPr>
          <a:xfrm>
            <a:off x="629842" y="2505075"/>
            <a:ext cx="3868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6" name="Объект 5"/>
          <p:cNvSpPr>
            <a:spLocks noGrp="1"/>
          </p:cNvSpPr>
          <p:nvPr>
            <p:ph sz="quarter" idx="4"/>
          </p:nvPr>
        </p:nvSpPr>
        <p:spPr>
          <a:xfrm>
            <a:off x="4629150" y="2505075"/>
            <a:ext cx="3887391"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35CDA816-AAAC-4520-804B-DFAD8AAF6B0F}" type="datetimeFigureOut">
              <a:rPr lang="ru-RU" smtClean="0"/>
              <a:pPr/>
              <a:t>01.06.2020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0C59854A-61BF-4127-9A57-649A211056DD}" type="slidenum">
              <a:rPr lang="ru-RU" smtClean="0"/>
              <a:pPr/>
              <a:t>‹#›</a:t>
            </a:fld>
            <a:endParaRPr lang="ru-RU"/>
          </a:p>
        </p:txBody>
      </p:sp>
    </p:spTree>
    <p:extLst>
      <p:ext uri="{BB962C8B-B14F-4D97-AF65-F5344CB8AC3E}">
        <p14:creationId xmlns:p14="http://schemas.microsoft.com/office/powerpoint/2010/main" val="231022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35CDA816-AAAC-4520-804B-DFAD8AAF6B0F}" type="datetimeFigureOut">
              <a:rPr lang="ru-RU" smtClean="0"/>
              <a:pPr/>
              <a:t>01.06.2020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0C59854A-61BF-4127-9A57-649A211056DD}" type="slidenum">
              <a:rPr lang="ru-RU" smtClean="0"/>
              <a:pPr/>
              <a:t>‹#›</a:t>
            </a:fld>
            <a:endParaRPr lang="ru-RU"/>
          </a:p>
        </p:txBody>
      </p:sp>
    </p:spTree>
    <p:extLst>
      <p:ext uri="{BB962C8B-B14F-4D97-AF65-F5344CB8AC3E}">
        <p14:creationId xmlns:p14="http://schemas.microsoft.com/office/powerpoint/2010/main" val="15113685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5CDA816-AAAC-4520-804B-DFAD8AAF6B0F}" type="datetimeFigureOut">
              <a:rPr lang="ru-RU" smtClean="0"/>
              <a:pPr/>
              <a:t>01.06.2020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0C59854A-61BF-4127-9A57-649A211056DD}" type="slidenum">
              <a:rPr lang="ru-RU" smtClean="0"/>
              <a:pPr/>
              <a:t>‹#›</a:t>
            </a:fld>
            <a:endParaRPr lang="ru-RU"/>
          </a:p>
        </p:txBody>
      </p:sp>
    </p:spTree>
    <p:extLst>
      <p:ext uri="{BB962C8B-B14F-4D97-AF65-F5344CB8AC3E}">
        <p14:creationId xmlns:p14="http://schemas.microsoft.com/office/powerpoint/2010/main" val="23667750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457200"/>
            <a:ext cx="2949178" cy="1600200"/>
          </a:xfrm>
        </p:spPr>
        <p:txBody>
          <a:bodyPr anchor="b"/>
          <a:lstStyle>
            <a:lvl1pPr>
              <a:defRPr sz="2400"/>
            </a:lvl1pPr>
          </a:lstStyle>
          <a:p>
            <a:r>
              <a:rPr lang="ru-RU" smtClean="0"/>
              <a:t>Образец заголовка</a:t>
            </a:r>
            <a:endParaRPr lang="ru-RU"/>
          </a:p>
        </p:txBody>
      </p:sp>
      <p:sp>
        <p:nvSpPr>
          <p:cNvPr id="3" name="Объект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Дата 4"/>
          <p:cNvSpPr>
            <a:spLocks noGrp="1"/>
          </p:cNvSpPr>
          <p:nvPr>
            <p:ph type="dt" sz="half" idx="10"/>
          </p:nvPr>
        </p:nvSpPr>
        <p:spPr/>
        <p:txBody>
          <a:bodyPr/>
          <a:lstStyle/>
          <a:p>
            <a:fld id="{35CDA816-AAAC-4520-804B-DFAD8AAF6B0F}" type="datetimeFigureOut">
              <a:rPr lang="ru-RU" smtClean="0"/>
              <a:pPr/>
              <a:t>01.06.2020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C59854A-61BF-4127-9A57-649A211056DD}" type="slidenum">
              <a:rPr lang="ru-RU" smtClean="0"/>
              <a:pPr/>
              <a:t>‹#›</a:t>
            </a:fld>
            <a:endParaRPr lang="ru-RU"/>
          </a:p>
        </p:txBody>
      </p:sp>
    </p:spTree>
    <p:extLst>
      <p:ext uri="{BB962C8B-B14F-4D97-AF65-F5344CB8AC3E}">
        <p14:creationId xmlns:p14="http://schemas.microsoft.com/office/powerpoint/2010/main" val="4764496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457200"/>
            <a:ext cx="2949178" cy="1600200"/>
          </a:xfrm>
        </p:spPr>
        <p:txBody>
          <a:bodyPr anchor="b"/>
          <a:lstStyle>
            <a:lvl1pPr>
              <a:defRPr sz="2400"/>
            </a:lvl1pPr>
          </a:lstStyle>
          <a:p>
            <a:r>
              <a:rPr lang="ru-RU" smtClean="0"/>
              <a:t>Образец заголовка</a:t>
            </a:r>
            <a:endParaRPr lang="ru-RU"/>
          </a:p>
        </p:txBody>
      </p:sp>
      <p:sp>
        <p:nvSpPr>
          <p:cNvPr id="3" name="Рисунок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ru-RU"/>
          </a:p>
        </p:txBody>
      </p:sp>
      <p:sp>
        <p:nvSpPr>
          <p:cNvPr id="4" name="Текст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Дата 4"/>
          <p:cNvSpPr>
            <a:spLocks noGrp="1"/>
          </p:cNvSpPr>
          <p:nvPr>
            <p:ph type="dt" sz="half" idx="10"/>
          </p:nvPr>
        </p:nvSpPr>
        <p:spPr/>
        <p:txBody>
          <a:bodyPr/>
          <a:lstStyle/>
          <a:p>
            <a:fld id="{35CDA816-AAAC-4520-804B-DFAD8AAF6B0F}" type="datetimeFigureOut">
              <a:rPr lang="ru-RU" smtClean="0"/>
              <a:pPr/>
              <a:t>01.06.2020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C59854A-61BF-4127-9A57-649A211056DD}" type="slidenum">
              <a:rPr lang="ru-RU" smtClean="0"/>
              <a:pPr/>
              <a:t>‹#›</a:t>
            </a:fld>
            <a:endParaRPr lang="ru-RU"/>
          </a:p>
        </p:txBody>
      </p:sp>
    </p:spTree>
    <p:extLst>
      <p:ext uri="{BB962C8B-B14F-4D97-AF65-F5344CB8AC3E}">
        <p14:creationId xmlns:p14="http://schemas.microsoft.com/office/powerpoint/2010/main" val="15121314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5CDA816-AAAC-4520-804B-DFAD8AAF6B0F}" type="datetimeFigureOut">
              <a:rPr lang="ru-RU" smtClean="0"/>
              <a:pPr/>
              <a:t>01.06.2020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C59854A-61BF-4127-9A57-649A211056DD}" type="slidenum">
              <a:rPr lang="ru-RU" smtClean="0"/>
              <a:pPr/>
              <a:t>‹#›</a:t>
            </a:fld>
            <a:endParaRPr lang="ru-RU"/>
          </a:p>
        </p:txBody>
      </p:sp>
    </p:spTree>
    <p:extLst>
      <p:ext uri="{BB962C8B-B14F-4D97-AF65-F5344CB8AC3E}">
        <p14:creationId xmlns:p14="http://schemas.microsoft.com/office/powerpoint/2010/main" val="12589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43675" y="365125"/>
            <a:ext cx="1971675"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28650" y="365125"/>
            <a:ext cx="5800725"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5CDA816-AAAC-4520-804B-DFAD8AAF6B0F}" type="datetimeFigureOut">
              <a:rPr lang="ru-RU" smtClean="0"/>
              <a:pPr/>
              <a:t>01.06.2020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C59854A-61BF-4127-9A57-649A211056DD}" type="slidenum">
              <a:rPr lang="ru-RU" smtClean="0"/>
              <a:pPr/>
              <a:t>‹#›</a:t>
            </a:fld>
            <a:endParaRPr lang="ru-RU"/>
          </a:p>
        </p:txBody>
      </p:sp>
    </p:spTree>
    <p:extLst>
      <p:ext uri="{BB962C8B-B14F-4D97-AF65-F5344CB8AC3E}">
        <p14:creationId xmlns:p14="http://schemas.microsoft.com/office/powerpoint/2010/main" val="13233286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35CDA816-AAAC-4520-804B-DFAD8AAF6B0F}" type="datetimeFigureOut">
              <a:rPr lang="ru-RU" smtClean="0"/>
              <a:pPr/>
              <a:t>01.06.2020</a:t>
            </a:fld>
            <a:endParaRPr lang="ru-RU"/>
          </a:p>
        </p:txBody>
      </p:sp>
      <p:sp>
        <p:nvSpPr>
          <p:cNvPr id="5" name="Нижний колонтитул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C59854A-61BF-4127-9A57-649A211056DD}" type="slidenum">
              <a:rPr lang="ru-RU" smtClean="0"/>
              <a:pPr/>
              <a:t>‹#›</a:t>
            </a:fld>
            <a:endParaRPr lang="ru-RU"/>
          </a:p>
        </p:txBody>
      </p:sp>
    </p:spTree>
    <p:extLst>
      <p:ext uri="{BB962C8B-B14F-4D97-AF65-F5344CB8AC3E}">
        <p14:creationId xmlns:p14="http://schemas.microsoft.com/office/powerpoint/2010/main" val="62086617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ru-RU"/>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microsoft.com/office/2007/relationships/hdphoto" Target="../media/hdphoto1.wdp"/><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chart" Target="../charts/chart1.xml"/><Relationship Id="rId5" Type="http://schemas.openxmlformats.org/officeDocument/2006/relationships/image" Target="../media/image12.jp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15.jpg"/></Relationships>
</file>

<file path=ppt/slides/_rels/slide8.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image" Target="../media/image17.jpg"/><Relationship Id="rId7" Type="http://schemas.openxmlformats.org/officeDocument/2006/relationships/image" Target="../media/image21.jpe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20.jpg"/><Relationship Id="rId5" Type="http://schemas.openxmlformats.org/officeDocument/2006/relationships/image" Target="../media/image19.jpg"/><Relationship Id="rId4" Type="http://schemas.openxmlformats.org/officeDocument/2006/relationships/image" Target="../media/image18.jpg"/><Relationship Id="rId9" Type="http://schemas.openxmlformats.org/officeDocument/2006/relationships/image" Target="../media/image23.png"/></Relationships>
</file>

<file path=ppt/slides/_rels/slide9.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jpeg"/><Relationship Id="rId7" Type="http://schemas.openxmlformats.org/officeDocument/2006/relationships/image" Target="../media/image2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27.emf"/><Relationship Id="rId5" Type="http://schemas.openxmlformats.org/officeDocument/2006/relationships/image" Target="../media/image26.png"/><Relationship Id="rId4" Type="http://schemas.openxmlformats.org/officeDocument/2006/relationships/image" Target="../media/image25.png"/><Relationship Id="rId9" Type="http://schemas.openxmlformats.org/officeDocument/2006/relationships/image" Target="../media/image30.jpeg"/></Relationships>
</file>

<file path=ppt/slides/_rels/slide1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C90B6"/>
        </a:solidFill>
        <a:effectLst/>
      </p:bgPr>
    </p:bg>
    <p:spTree>
      <p:nvGrpSpPr>
        <p:cNvPr id="1" name=""/>
        <p:cNvGrpSpPr/>
        <p:nvPr/>
      </p:nvGrpSpPr>
      <p:grpSpPr>
        <a:xfrm>
          <a:off x="0" y="0"/>
          <a:ext cx="0" cy="0"/>
          <a:chOff x="0" y="0"/>
          <a:chExt cx="0" cy="0"/>
        </a:xfrm>
      </p:grpSpPr>
      <p:sp>
        <p:nvSpPr>
          <p:cNvPr id="8" name="TextBox 7"/>
          <p:cNvSpPr txBox="1"/>
          <p:nvPr/>
        </p:nvSpPr>
        <p:spPr>
          <a:xfrm>
            <a:off x="5409026" y="4981754"/>
            <a:ext cx="3744416" cy="1323439"/>
          </a:xfrm>
          <a:prstGeom prst="rect">
            <a:avLst/>
          </a:prstGeom>
          <a:noFill/>
          <a:effectLst>
            <a:outerShdw blurRad="50800" dist="38100" dir="9060000" algn="tr" rotWithShape="0">
              <a:prstClr val="black">
                <a:alpha val="0"/>
              </a:prstClr>
            </a:outerShdw>
          </a:effectLst>
        </p:spPr>
        <p:txBody>
          <a:bodyPr wrap="square" rtlCol="0">
            <a:spAutoFit/>
          </a:bodyPr>
          <a:lstStyle/>
          <a:p>
            <a:r>
              <a:rPr lang="ru-RU" sz="2000" b="1" dirty="0" smtClean="0">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Директор департамента экономического развития администрации города</a:t>
            </a:r>
          </a:p>
          <a:p>
            <a:r>
              <a:rPr lang="ru-RU" sz="2000" b="1" dirty="0" smtClean="0">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И.А. Багишева</a:t>
            </a:r>
            <a:endParaRPr lang="ru-RU" sz="2000" b="1" dirty="0">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endParaRPr>
          </a:p>
        </p:txBody>
      </p:sp>
      <p:grpSp>
        <p:nvGrpSpPr>
          <p:cNvPr id="4" name="Группа 3"/>
          <p:cNvGrpSpPr/>
          <p:nvPr/>
        </p:nvGrpSpPr>
        <p:grpSpPr>
          <a:xfrm>
            <a:off x="0" y="1833889"/>
            <a:ext cx="9252520" cy="2824286"/>
            <a:chOff x="-8346" y="1705545"/>
            <a:chExt cx="9259850" cy="2824286"/>
          </a:xfrm>
        </p:grpSpPr>
        <p:grpSp>
          <p:nvGrpSpPr>
            <p:cNvPr id="2" name="Группа 1"/>
            <p:cNvGrpSpPr/>
            <p:nvPr/>
          </p:nvGrpSpPr>
          <p:grpSpPr>
            <a:xfrm>
              <a:off x="-8346" y="1705545"/>
              <a:ext cx="9259850" cy="2824286"/>
              <a:chOff x="-8346" y="1705545"/>
              <a:chExt cx="9259850" cy="2824286"/>
            </a:xfrm>
          </p:grpSpPr>
          <p:sp>
            <p:nvSpPr>
              <p:cNvPr id="15" name="Прямоугольник 14"/>
              <p:cNvSpPr/>
              <p:nvPr/>
            </p:nvSpPr>
            <p:spPr>
              <a:xfrm>
                <a:off x="-8346" y="1772816"/>
                <a:ext cx="9169042" cy="27570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rgbClr val="234783"/>
                  </a:solidFill>
                </a:endParaRPr>
              </a:p>
            </p:txBody>
          </p:sp>
          <p:sp>
            <p:nvSpPr>
              <p:cNvPr id="5" name="Прямоугольник 4"/>
              <p:cNvSpPr/>
              <p:nvPr/>
            </p:nvSpPr>
            <p:spPr>
              <a:xfrm>
                <a:off x="107504" y="1705545"/>
                <a:ext cx="9144000" cy="2808312"/>
              </a:xfrm>
              <a:prstGeom prst="rect">
                <a:avLst/>
              </a:prstGeom>
              <a:no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cap="all" dirty="0">
                    <a:solidFill>
                      <a:srgbClr val="373737"/>
                    </a:solidFill>
                    <a:latin typeface="Arial" panose="020B0604020202020204" pitchFamily="34" charset="0"/>
                    <a:cs typeface="Arial" panose="020B0604020202020204" pitchFamily="34" charset="0"/>
                  </a:rPr>
                  <a:t>Итоги </a:t>
                </a:r>
                <a:r>
                  <a:rPr lang="ru-RU" sz="3200" b="1" cap="all" dirty="0" smtClean="0">
                    <a:solidFill>
                      <a:srgbClr val="373737"/>
                    </a:solidFill>
                    <a:latin typeface="Arial" panose="020B0604020202020204" pitchFamily="34" charset="0"/>
                    <a:cs typeface="Arial" panose="020B0604020202020204" pitchFamily="34" charset="0"/>
                  </a:rPr>
                  <a:t>проведения </a:t>
                </a:r>
              </a:p>
              <a:p>
                <a:pPr algn="ctr"/>
                <a:r>
                  <a:rPr lang="ru-RU" sz="3200" b="1" cap="all" dirty="0" smtClean="0">
                    <a:solidFill>
                      <a:srgbClr val="373737"/>
                    </a:solidFill>
                    <a:latin typeface="Arial" panose="020B0604020202020204" pitchFamily="34" charset="0"/>
                    <a:cs typeface="Arial" panose="020B0604020202020204" pitchFamily="34" charset="0"/>
                  </a:rPr>
                  <a:t>оценки </a:t>
                </a:r>
                <a:r>
                  <a:rPr lang="ru-RU" sz="3200" b="1" cap="all" dirty="0">
                    <a:solidFill>
                      <a:srgbClr val="373737"/>
                    </a:solidFill>
                    <a:latin typeface="Arial" panose="020B0604020202020204" pitchFamily="34" charset="0"/>
                    <a:cs typeface="Arial" panose="020B0604020202020204" pitchFamily="34" charset="0"/>
                  </a:rPr>
                  <a:t>фактического воздействия муниципальных </a:t>
                </a:r>
                <a:r>
                  <a:rPr lang="ru-RU" sz="3200" b="1" cap="all" dirty="0" smtClean="0">
                    <a:solidFill>
                      <a:srgbClr val="373737"/>
                    </a:solidFill>
                    <a:latin typeface="Arial" panose="020B0604020202020204" pitchFamily="34" charset="0"/>
                    <a:cs typeface="Arial" panose="020B0604020202020204" pitchFamily="34" charset="0"/>
                  </a:rPr>
                  <a:t>НПА </a:t>
                </a:r>
              </a:p>
              <a:p>
                <a:pPr algn="ctr"/>
                <a:r>
                  <a:rPr lang="ru-RU" sz="3200" b="1" cap="all" dirty="0" smtClean="0">
                    <a:solidFill>
                      <a:srgbClr val="373737"/>
                    </a:solidFill>
                    <a:latin typeface="Arial" panose="020B0604020202020204" pitchFamily="34" charset="0"/>
                    <a:cs typeface="Arial" panose="020B0604020202020204" pitchFamily="34" charset="0"/>
                  </a:rPr>
                  <a:t>за </a:t>
                </a:r>
                <a:r>
                  <a:rPr lang="ru-RU" sz="3200" b="1" cap="all" dirty="0">
                    <a:solidFill>
                      <a:srgbClr val="373737"/>
                    </a:solidFill>
                    <a:latin typeface="Arial" panose="020B0604020202020204" pitchFamily="34" charset="0"/>
                    <a:cs typeface="Arial" panose="020B0604020202020204" pitchFamily="34" charset="0"/>
                  </a:rPr>
                  <a:t>2019 год</a:t>
                </a:r>
              </a:p>
            </p:txBody>
          </p:sp>
        </p:grpSp>
        <p:cxnSp>
          <p:nvCxnSpPr>
            <p:cNvPr id="9" name="Прямая соединительная линия 8"/>
            <p:cNvCxnSpPr/>
            <p:nvPr/>
          </p:nvCxnSpPr>
          <p:spPr>
            <a:xfrm>
              <a:off x="-8346" y="4452784"/>
              <a:ext cx="9160694" cy="0"/>
            </a:xfrm>
            <a:prstGeom prst="line">
              <a:avLst/>
            </a:prstGeom>
            <a:ln w="25400">
              <a:solidFill>
                <a:srgbClr val="E95C51"/>
              </a:solidFill>
            </a:ln>
          </p:spPr>
          <p:style>
            <a:lnRef idx="3">
              <a:schemeClr val="accent1"/>
            </a:lnRef>
            <a:fillRef idx="0">
              <a:schemeClr val="accent1"/>
            </a:fillRef>
            <a:effectRef idx="2">
              <a:schemeClr val="accent1"/>
            </a:effectRef>
            <a:fontRef idx="minor">
              <a:schemeClr val="tx1"/>
            </a:fontRef>
          </p:style>
        </p:cxnSp>
      </p:grpSp>
      <p:sp>
        <p:nvSpPr>
          <p:cNvPr id="16" name="TextBox 15"/>
          <p:cNvSpPr txBox="1"/>
          <p:nvPr/>
        </p:nvSpPr>
        <p:spPr>
          <a:xfrm>
            <a:off x="3707396" y="6389135"/>
            <a:ext cx="1944216" cy="338554"/>
          </a:xfrm>
          <a:prstGeom prst="rect">
            <a:avLst/>
          </a:prstGeom>
          <a:noFill/>
          <a:effectLst>
            <a:outerShdw blurRad="50800" dist="12700" dir="8100000" algn="tr" rotWithShape="0">
              <a:prstClr val="black">
                <a:alpha val="0"/>
              </a:prstClr>
            </a:outerShdw>
          </a:effectLst>
        </p:spPr>
        <p:txBody>
          <a:bodyPr wrap="square" rtlCol="0">
            <a:spAutoFit/>
          </a:bodyPr>
          <a:lstStyle/>
          <a:p>
            <a:pPr algn="ctr"/>
            <a:r>
              <a:rPr lang="ru-RU" sz="1600" b="1" dirty="0" smtClean="0">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2020 год</a:t>
            </a:r>
          </a:p>
        </p:txBody>
      </p:sp>
      <p:pic>
        <p:nvPicPr>
          <p:cNvPr id="3" name="Рисунок 2"/>
          <p:cNvPicPr>
            <a:picLocks noChangeAspect="1"/>
          </p:cNvPicPr>
          <p:nvPr/>
        </p:nvPicPr>
        <p:blipFill rotWithShape="1">
          <a:blip r:embed="rId2" cstate="print">
            <a:extLst>
              <a:ext uri="{28A0092B-C50C-407E-A947-70E740481C1C}">
                <a14:useLocalDpi xmlns:a14="http://schemas.microsoft.com/office/drawing/2010/main" val="0"/>
              </a:ext>
            </a:extLst>
          </a:blip>
          <a:srcRect l="7874" t="69371" r="76377" b="7557"/>
          <a:stretch/>
        </p:blipFill>
        <p:spPr>
          <a:xfrm>
            <a:off x="4003017" y="260648"/>
            <a:ext cx="1147407" cy="118847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22"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000"/>
                                        <p:tgtEl>
                                          <p:spTgt spid="4"/>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Группа 2"/>
          <p:cNvGrpSpPr/>
          <p:nvPr/>
        </p:nvGrpSpPr>
        <p:grpSpPr>
          <a:xfrm>
            <a:off x="-8347" y="0"/>
            <a:ext cx="9160695" cy="6700728"/>
            <a:chOff x="-8347" y="0"/>
            <a:chExt cx="9160695" cy="6700728"/>
          </a:xfrm>
        </p:grpSpPr>
        <p:grpSp>
          <p:nvGrpSpPr>
            <p:cNvPr id="2" name="Группа 1"/>
            <p:cNvGrpSpPr/>
            <p:nvPr/>
          </p:nvGrpSpPr>
          <p:grpSpPr>
            <a:xfrm>
              <a:off x="-8347" y="0"/>
              <a:ext cx="9160695" cy="6700728"/>
              <a:chOff x="-8347" y="0"/>
              <a:chExt cx="9160695" cy="6700728"/>
            </a:xfrm>
          </p:grpSpPr>
          <p:grpSp>
            <p:nvGrpSpPr>
              <p:cNvPr id="27" name="Группа 26"/>
              <p:cNvGrpSpPr/>
              <p:nvPr/>
            </p:nvGrpSpPr>
            <p:grpSpPr>
              <a:xfrm>
                <a:off x="-8347" y="0"/>
                <a:ext cx="9160695" cy="6700728"/>
                <a:chOff x="-8347" y="0"/>
                <a:chExt cx="9160695" cy="6700728"/>
              </a:xfrm>
            </p:grpSpPr>
            <p:grpSp>
              <p:nvGrpSpPr>
                <p:cNvPr id="28" name="Группа 27"/>
                <p:cNvGrpSpPr/>
                <p:nvPr/>
              </p:nvGrpSpPr>
              <p:grpSpPr>
                <a:xfrm>
                  <a:off x="-8347" y="0"/>
                  <a:ext cx="9160695" cy="6700728"/>
                  <a:chOff x="-8347" y="0"/>
                  <a:chExt cx="9160695" cy="6700728"/>
                </a:xfrm>
              </p:grpSpPr>
              <p:sp>
                <p:nvSpPr>
                  <p:cNvPr id="31" name="Прямоугольник 30"/>
                  <p:cNvSpPr/>
                  <p:nvPr/>
                </p:nvSpPr>
                <p:spPr>
                  <a:xfrm>
                    <a:off x="-8347" y="0"/>
                    <a:ext cx="9160695" cy="1113452"/>
                  </a:xfrm>
                  <a:prstGeom prst="rect">
                    <a:avLst/>
                  </a:prstGeom>
                  <a:solidFill>
                    <a:srgbClr val="1C90B7"/>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rgbClr val="234783"/>
                      </a:solidFill>
                    </a:endParaRPr>
                  </a:p>
                </p:txBody>
              </p:sp>
              <p:cxnSp>
                <p:nvCxnSpPr>
                  <p:cNvPr id="32" name="Прямая соединительная линия 31"/>
                  <p:cNvCxnSpPr/>
                  <p:nvPr/>
                </p:nvCxnSpPr>
                <p:spPr>
                  <a:xfrm>
                    <a:off x="0" y="1052736"/>
                    <a:ext cx="9152348" cy="0"/>
                  </a:xfrm>
                  <a:prstGeom prst="line">
                    <a:avLst/>
                  </a:prstGeom>
                  <a:ln w="25400">
                    <a:solidFill>
                      <a:schemeClr val="bg1"/>
                    </a:solidFill>
                  </a:ln>
                </p:spPr>
                <p:style>
                  <a:lnRef idx="3">
                    <a:schemeClr val="accent1"/>
                  </a:lnRef>
                  <a:fillRef idx="0">
                    <a:schemeClr val="accent1"/>
                  </a:fillRef>
                  <a:effectRef idx="2">
                    <a:schemeClr val="accent1"/>
                  </a:effectRef>
                  <a:fontRef idx="minor">
                    <a:schemeClr val="tx1"/>
                  </a:fontRef>
                </p:style>
              </p:cxnSp>
              <p:sp>
                <p:nvSpPr>
                  <p:cNvPr id="34" name="Прямоугольник 33"/>
                  <p:cNvSpPr/>
                  <p:nvPr/>
                </p:nvSpPr>
                <p:spPr>
                  <a:xfrm>
                    <a:off x="-8347" y="6441162"/>
                    <a:ext cx="9160695" cy="259566"/>
                  </a:xfrm>
                  <a:prstGeom prst="rect">
                    <a:avLst/>
                  </a:prstGeom>
                  <a:gradFill flip="none" rotWithShape="1">
                    <a:gsLst>
                      <a:gs pos="0">
                        <a:srgbClr val="1C90B7"/>
                      </a:gs>
                      <a:gs pos="14000">
                        <a:srgbClr val="1C90B7"/>
                      </a:gs>
                      <a:gs pos="57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rgbClr val="234783"/>
                      </a:solidFill>
                    </a:endParaRPr>
                  </a:p>
                </p:txBody>
              </p:sp>
            </p:grpSp>
            <p:cxnSp>
              <p:nvCxnSpPr>
                <p:cNvPr id="29" name="Прямая соединительная линия 28"/>
                <p:cNvCxnSpPr/>
                <p:nvPr/>
              </p:nvCxnSpPr>
              <p:spPr>
                <a:xfrm>
                  <a:off x="1043608" y="88928"/>
                  <a:ext cx="0" cy="8918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 name="Прямоугольник 4"/>
              <p:cNvSpPr/>
              <p:nvPr/>
            </p:nvSpPr>
            <p:spPr>
              <a:xfrm>
                <a:off x="1043608" y="70478"/>
                <a:ext cx="8100392" cy="9598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ru-RU" sz="3600" b="1" dirty="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ЦЕЛИ ПРОВЕДЕНИЯ ОФВ </a:t>
                </a:r>
              </a:p>
            </p:txBody>
          </p:sp>
        </p:grpSp>
        <p:pic>
          <p:nvPicPr>
            <p:cNvPr id="13" name="Рисунок 12"/>
            <p:cNvPicPr>
              <a:picLocks noChangeAspect="1"/>
            </p:cNvPicPr>
            <p:nvPr/>
          </p:nvPicPr>
          <p:blipFill rotWithShape="1">
            <a:blip r:embed="rId2" cstate="print">
              <a:extLst>
                <a:ext uri="{28A0092B-C50C-407E-A947-70E740481C1C}">
                  <a14:useLocalDpi xmlns:a14="http://schemas.microsoft.com/office/drawing/2010/main" val="0"/>
                </a:ext>
              </a:extLst>
            </a:blip>
            <a:srcRect l="7874" t="69371" r="76377" b="7557"/>
            <a:stretch/>
          </p:blipFill>
          <p:spPr>
            <a:xfrm>
              <a:off x="35496" y="83300"/>
              <a:ext cx="866418" cy="897428"/>
            </a:xfrm>
            <a:prstGeom prst="rect">
              <a:avLst/>
            </a:prstGeom>
          </p:spPr>
        </p:pic>
      </p:grpSp>
      <p:grpSp>
        <p:nvGrpSpPr>
          <p:cNvPr id="14" name="Group 74"/>
          <p:cNvGrpSpPr>
            <a:grpSpLocks/>
          </p:cNvGrpSpPr>
          <p:nvPr/>
        </p:nvGrpSpPr>
        <p:grpSpPr bwMode="auto">
          <a:xfrm rot="2945566">
            <a:off x="3210969" y="1828925"/>
            <a:ext cx="2570467" cy="2409487"/>
            <a:chOff x="1352" y="1125"/>
            <a:chExt cx="2727" cy="2618"/>
          </a:xfrm>
        </p:grpSpPr>
        <p:sp>
          <p:nvSpPr>
            <p:cNvPr id="15"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solidFill>
              <a:srgbClr val="87A648"/>
            </a:solidFill>
            <a:ln>
              <a:noFill/>
            </a:ln>
            <a:effectLst>
              <a:outerShdw blurRad="184150" dist="241300" dir="11520000" sx="110000" sy="110000" algn="ctr">
                <a:srgbClr val="000000">
                  <a:alpha val="18000"/>
                </a:srgbClr>
              </a:outerShdw>
            </a:effectLst>
            <a:scene3d>
              <a:camera prst="perspectiveFront" fov="5100000">
                <a:rot lat="0" lon="2100000" rev="0"/>
              </a:camera>
              <a:lightRig rig="flood" dir="l">
                <a:rot lat="0" lon="0" rev="13800000"/>
              </a:lightRig>
            </a:scene3d>
            <a:sp3d extrusionH="107950" prstMaterial="plastic">
              <a:bevelB/>
            </a:sp3d>
            <a:extLst>
              <a:ext uri="{91240B29-F687-4F45-9708-019B960494DF}">
                <a14:hiddenLine xmlns:a14="http://schemas.microsoft.com/office/drawing/2010/main" w="9525">
                  <a:noFill/>
                  <a:miter lim="800000"/>
                  <a:headEnd/>
                  <a:tailEnd/>
                </a14:hiddenLine>
              </a:ext>
            </a:extLst>
          </p:spPr>
          <p:txBody>
            <a:bodyPr wrap="none" anchor="ctr">
              <a:flatTx/>
            </a:bodyPr>
            <a:lstStyle/>
            <a:p>
              <a:endParaRPr lang="ru-RU"/>
            </a:p>
          </p:txBody>
        </p:sp>
        <p:sp>
          <p:nvSpPr>
            <p:cNvPr id="16"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solidFill>
              <a:srgbClr val="1C90B6"/>
            </a:solidFill>
            <a:ln>
              <a:noFill/>
            </a:ln>
            <a:effectLst>
              <a:outerShdw blurRad="184150" dist="241300" dir="11520000" sx="110000" sy="110000" algn="ctr">
                <a:srgbClr val="000000">
                  <a:alpha val="18000"/>
                </a:srgbClr>
              </a:outerShdw>
            </a:effectLst>
            <a:scene3d>
              <a:camera prst="perspectiveFront" fov="5100000">
                <a:rot lat="0" lon="2100000" rev="0"/>
              </a:camera>
              <a:lightRig rig="flood" dir="r">
                <a:rot lat="0" lon="0" rev="13800000"/>
              </a:lightRig>
            </a:scene3d>
            <a:sp3d extrusionH="107950" prstMaterial="plastic">
              <a:bevelB/>
            </a:sp3d>
            <a:extLst>
              <a:ext uri="{91240B29-F687-4F45-9708-019B960494DF}">
                <a14:hiddenLine xmlns:a14="http://schemas.microsoft.com/office/drawing/2010/main" w="9525">
                  <a:noFill/>
                  <a:miter lim="800000"/>
                  <a:headEnd/>
                  <a:tailEnd/>
                </a14:hiddenLine>
              </a:ext>
            </a:extLst>
          </p:spPr>
          <p:txBody>
            <a:bodyPr wrap="none" anchor="ctr">
              <a:flatTx/>
            </a:bodyPr>
            <a:lstStyle/>
            <a:p>
              <a:endParaRPr lang="ru-RU"/>
            </a:p>
          </p:txBody>
        </p:sp>
        <p:sp>
          <p:nvSpPr>
            <p:cNvPr id="17"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solidFill>
              <a:srgbClr val="E95C51"/>
            </a:solidFill>
            <a:ln>
              <a:noFill/>
            </a:ln>
            <a:effectLst>
              <a:outerShdw blurRad="184150" dist="241300" dir="11520000" sx="110000" sy="110000" algn="ctr">
                <a:srgbClr val="000000">
                  <a:alpha val="18000"/>
                </a:srgbClr>
              </a:outerShdw>
              <a:softEdge rad="88900"/>
            </a:effectLst>
            <a:scene3d>
              <a:camera prst="perspectiveFront" fov="5100000">
                <a:rot lat="0" lon="2100000" rev="0"/>
              </a:camera>
              <a:lightRig rig="flood" dir="r">
                <a:rot lat="0" lon="0" rev="13800000"/>
              </a:lightRig>
            </a:scene3d>
            <a:sp3d extrusionH="107950" prstMaterial="plastic">
              <a:bevelB/>
            </a:sp3d>
            <a:extLst>
              <a:ext uri="{91240B29-F687-4F45-9708-019B960494DF}">
                <a14:hiddenLine xmlns:a14="http://schemas.microsoft.com/office/drawing/2010/main" w="9525">
                  <a:noFill/>
                  <a:miter lim="800000"/>
                  <a:headEnd/>
                  <a:tailEnd/>
                </a14:hiddenLine>
              </a:ext>
            </a:extLst>
          </p:spPr>
          <p:txBody>
            <a:bodyPr wrap="none" anchor="ctr">
              <a:flatTx/>
            </a:bodyPr>
            <a:lstStyle/>
            <a:p>
              <a:endParaRPr lang="ru-RU"/>
            </a:p>
          </p:txBody>
        </p:sp>
      </p:grpSp>
      <p:sp>
        <p:nvSpPr>
          <p:cNvPr id="18" name="Rectangle 82"/>
          <p:cNvSpPr>
            <a:spLocks noChangeArrowheads="1"/>
          </p:cNvSpPr>
          <p:nvPr/>
        </p:nvSpPr>
        <p:spPr bwMode="black">
          <a:xfrm>
            <a:off x="911596" y="1412776"/>
            <a:ext cx="1889125" cy="396875"/>
          </a:xfrm>
          <a:prstGeom prst="rect">
            <a:avLst/>
          </a:prstGeom>
          <a:noFill/>
          <a:ln>
            <a:noFill/>
          </a:ln>
          <a:effectLst>
            <a:outerShdw dist="17961" dir="2700000" algn="ctr" rotWithShape="0">
              <a:srgbClr val="5F5F5F">
                <a:alpha val="50000"/>
              </a:srgbClr>
            </a:outerShdw>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r>
              <a:rPr lang="en-US" altLang="ru-RU" sz="2000" dirty="0">
                <a:solidFill>
                  <a:schemeClr val="accent1"/>
                </a:solidFill>
              </a:rPr>
              <a:t> </a:t>
            </a:r>
          </a:p>
        </p:txBody>
      </p:sp>
      <p:grpSp>
        <p:nvGrpSpPr>
          <p:cNvPr id="10" name="Группа 9"/>
          <p:cNvGrpSpPr/>
          <p:nvPr/>
        </p:nvGrpSpPr>
        <p:grpSpPr>
          <a:xfrm>
            <a:off x="5668707" y="1284654"/>
            <a:ext cx="3295781" cy="2657547"/>
            <a:chOff x="5668707" y="1284654"/>
            <a:chExt cx="3295781" cy="2657547"/>
          </a:xfrm>
        </p:grpSpPr>
        <p:pic>
          <p:nvPicPr>
            <p:cNvPr id="25" name="Рисунок 24"/>
            <p:cNvPicPr>
              <a:picLocks noChangeAspect="1"/>
            </p:cNvPicPr>
            <p:nvPr/>
          </p:nvPicPr>
          <p:blipFill>
            <a:blip r:embed="rId3" cstate="print">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5668707" y="1284654"/>
              <a:ext cx="3295781" cy="2657547"/>
            </a:xfrm>
            <a:prstGeom prst="rect">
              <a:avLst/>
            </a:prstGeom>
          </p:spPr>
        </p:pic>
        <p:sp>
          <p:nvSpPr>
            <p:cNvPr id="24" name="Text Box 35"/>
            <p:cNvSpPr txBox="1">
              <a:spLocks noChangeArrowheads="1"/>
            </p:cNvSpPr>
            <p:nvPr/>
          </p:nvSpPr>
          <p:spPr bwMode="gray">
            <a:xfrm>
              <a:off x="5942852" y="1804808"/>
              <a:ext cx="2658295" cy="1938992"/>
            </a:xfrm>
            <a:prstGeom prst="rect">
              <a:avLst/>
            </a:prstGeom>
            <a:noFill/>
            <a:ln>
              <a:noFill/>
            </a:ln>
            <a:effectLst>
              <a:outerShdw blurRad="50800" dist="38100" dir="8100000" algn="tr" rotWithShape="0">
                <a:prstClr val="black">
                  <a:alpha val="40000"/>
                </a:prstClr>
              </a:outerShdw>
            </a:effectLst>
            <a:extLst>
              <a:ext uri="{91240B29-F687-4F45-9708-019B960494DF}">
                <a14:hiddenLine xmlns:a14="http://schemas.microsoft.com/office/drawing/2010/main" w="9525" algn="ctr">
                  <a:solidFill>
                    <a:schemeClr val="tx1"/>
                  </a:solidFill>
                  <a:miter lim="800000"/>
                  <a:headEnd/>
                  <a:tailEnd/>
                </a14:hiddenLine>
              </a:ext>
            </a:extLst>
          </p:spPr>
          <p:txBody>
            <a:bodyPr wrap="square">
              <a:spAutoFit/>
            </a:bodyPr>
            <a:lstStyle/>
            <a:p>
              <a:pPr lvl="0" algn="ctr"/>
              <a:r>
                <a:rPr lang="ru-RU" altLang="ru-RU" sz="2000" b="1" dirty="0" smtClean="0">
                  <a:solidFill>
                    <a:srgbClr val="373737"/>
                  </a:solidFill>
                  <a:cs typeface="Arial" panose="020B0604020202020204" pitchFamily="34" charset="0"/>
                </a:rPr>
                <a:t>  </a:t>
              </a:r>
              <a:r>
                <a:rPr lang="ru-RU" altLang="ru-RU" sz="2000" b="1" dirty="0" err="1" smtClean="0">
                  <a:solidFill>
                    <a:srgbClr val="373737"/>
                  </a:solidFill>
                  <a:cs typeface="Arial" panose="020B0604020202020204" pitchFamily="34" charset="0"/>
                </a:rPr>
                <a:t>пределение</a:t>
              </a:r>
              <a:r>
                <a:rPr lang="ru-RU" altLang="ru-RU" sz="2000" b="1" dirty="0" smtClean="0">
                  <a:solidFill>
                    <a:srgbClr val="373737"/>
                  </a:solidFill>
                  <a:cs typeface="Arial" panose="020B0604020202020204" pitchFamily="34" charset="0"/>
                </a:rPr>
                <a:t> </a:t>
              </a:r>
              <a:r>
                <a:rPr lang="ru-RU" altLang="ru-RU" sz="2000" b="1" dirty="0">
                  <a:solidFill>
                    <a:srgbClr val="373737"/>
                  </a:solidFill>
                  <a:cs typeface="Arial" panose="020B0604020202020204" pitchFamily="34" charset="0"/>
                </a:rPr>
                <a:t>и оценка фактических положительных и отрицательных последствий </a:t>
              </a:r>
              <a:endParaRPr lang="ru-RU" altLang="ru-RU" sz="2000" b="1" dirty="0" smtClean="0">
                <a:solidFill>
                  <a:srgbClr val="373737"/>
                </a:solidFill>
                <a:cs typeface="Arial" panose="020B0604020202020204" pitchFamily="34" charset="0"/>
              </a:endParaRPr>
            </a:p>
            <a:p>
              <a:pPr lvl="0" algn="ctr"/>
              <a:r>
                <a:rPr lang="ru-RU" altLang="ru-RU" sz="2000" b="1" dirty="0" smtClean="0">
                  <a:solidFill>
                    <a:srgbClr val="373737"/>
                  </a:solidFill>
                  <a:cs typeface="Arial" panose="020B0604020202020204" pitchFamily="34" charset="0"/>
                </a:rPr>
                <a:t>принятия НПА</a:t>
              </a:r>
              <a:endParaRPr lang="en-US" altLang="ru-RU" sz="2000" b="1" dirty="0">
                <a:solidFill>
                  <a:srgbClr val="373737"/>
                </a:solidFill>
                <a:cs typeface="Arial" panose="020B0604020202020204" pitchFamily="34" charset="0"/>
              </a:endParaRPr>
            </a:p>
          </p:txBody>
        </p:sp>
        <p:pic>
          <p:nvPicPr>
            <p:cNvPr id="33" name="Рисунок 32"/>
            <p:cNvPicPr>
              <a:picLocks noChangeAspect="1"/>
            </p:cNvPicPr>
            <p:nvPr/>
          </p:nvPicPr>
          <p:blipFill rotWithShape="1">
            <a:blip r:embed="rId5" cstate="print">
              <a:extLst>
                <a:ext uri="{28A0092B-C50C-407E-A947-70E740481C1C}">
                  <a14:useLocalDpi xmlns:a14="http://schemas.microsoft.com/office/drawing/2010/main" val="0"/>
                </a:ext>
              </a:extLst>
            </a:blip>
            <a:srcRect l="58086" t="56448" r="7099" b="16629"/>
            <a:stretch/>
          </p:blipFill>
          <p:spPr>
            <a:xfrm>
              <a:off x="6190184" y="1718916"/>
              <a:ext cx="362197" cy="413940"/>
            </a:xfrm>
            <a:prstGeom prst="rect">
              <a:avLst/>
            </a:prstGeom>
          </p:spPr>
        </p:pic>
      </p:grpSp>
      <p:grpSp>
        <p:nvGrpSpPr>
          <p:cNvPr id="11" name="Группа 10"/>
          <p:cNvGrpSpPr/>
          <p:nvPr/>
        </p:nvGrpSpPr>
        <p:grpSpPr>
          <a:xfrm>
            <a:off x="827584" y="3996590"/>
            <a:ext cx="7704856" cy="2529425"/>
            <a:chOff x="827584" y="3996590"/>
            <a:chExt cx="7704856" cy="2529425"/>
          </a:xfrm>
        </p:grpSpPr>
        <p:pic>
          <p:nvPicPr>
            <p:cNvPr id="26" name="Рисунок 25"/>
            <p:cNvPicPr>
              <a:picLocks noChangeAspect="1"/>
            </p:cNvPicPr>
            <p:nvPr/>
          </p:nvPicPr>
          <p:blipFill>
            <a:blip r:embed="rId6" cstate="print">
              <a:extLst>
                <a:ext uri="{BEBA8EAE-BF5A-486C-A8C5-ECC9F3942E4B}">
                  <a14:imgProps xmlns:a14="http://schemas.microsoft.com/office/drawing/2010/main">
                    <a14:imgLayer r:embed="rId7">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827584" y="3996590"/>
              <a:ext cx="7704856" cy="2529425"/>
            </a:xfrm>
            <a:prstGeom prst="rect">
              <a:avLst/>
            </a:prstGeom>
          </p:spPr>
        </p:pic>
        <p:sp>
          <p:nvSpPr>
            <p:cNvPr id="30" name="Text Box 35"/>
            <p:cNvSpPr txBox="1">
              <a:spLocks noChangeArrowheads="1"/>
            </p:cNvSpPr>
            <p:nvPr/>
          </p:nvSpPr>
          <p:spPr bwMode="gray">
            <a:xfrm>
              <a:off x="1416519" y="4453152"/>
              <a:ext cx="6310961" cy="1554272"/>
            </a:xfrm>
            <a:prstGeom prst="rect">
              <a:avLst/>
            </a:prstGeom>
            <a:noFill/>
            <a:ln>
              <a:noFill/>
            </a:ln>
            <a:effectLst>
              <a:glow rad="88900">
                <a:schemeClr val="bg1">
                  <a:alpha val="16000"/>
                </a:schemeClr>
              </a:glow>
              <a:outerShdw blurRad="50800" dist="38100" dir="8100000" algn="tr" rotWithShape="0">
                <a:prstClr val="black">
                  <a:alpha val="40000"/>
                </a:prstClr>
              </a:outerShdw>
              <a:softEdge rad="63500"/>
            </a:effectLst>
            <a:extLst/>
          </p:spPr>
          <p:txBody>
            <a:bodyPr wrap="square">
              <a:spAutoFit/>
            </a:bodyPr>
            <a:lstStyle/>
            <a:p>
              <a:pPr lvl="0" algn="ctr"/>
              <a:r>
                <a:rPr lang="ru-RU" altLang="ru-RU" sz="1900" b="1" dirty="0">
                  <a:solidFill>
                    <a:srgbClr val="373737"/>
                  </a:solidFill>
                  <a:cs typeface="Arial" panose="020B0604020202020204" pitchFamily="34" charset="0"/>
                </a:rPr>
                <a:t> </a:t>
              </a:r>
              <a:r>
                <a:rPr lang="ru-RU" altLang="ru-RU" sz="1900" b="1" dirty="0" smtClean="0">
                  <a:solidFill>
                    <a:srgbClr val="373737"/>
                  </a:solidFill>
                  <a:cs typeface="Arial" panose="020B0604020202020204" pitchFamily="34" charset="0"/>
                </a:rPr>
                <a:t>       </a:t>
              </a:r>
              <a:r>
                <a:rPr lang="ru-RU" altLang="ru-RU" sz="1900" b="1" dirty="0" err="1" smtClean="0">
                  <a:solidFill>
                    <a:srgbClr val="373737"/>
                  </a:solidFill>
                  <a:cs typeface="Arial" panose="020B0604020202020204" pitchFamily="34" charset="0"/>
                </a:rPr>
                <a:t>ыявление</a:t>
              </a:r>
              <a:r>
                <a:rPr lang="ru-RU" altLang="ru-RU" sz="1900" b="1" dirty="0" smtClean="0">
                  <a:solidFill>
                    <a:srgbClr val="373737"/>
                  </a:solidFill>
                  <a:cs typeface="Arial" panose="020B0604020202020204" pitchFamily="34" charset="0"/>
                </a:rPr>
                <a:t> </a:t>
              </a:r>
              <a:r>
                <a:rPr lang="ru-RU" altLang="ru-RU" sz="1900" b="1" dirty="0">
                  <a:solidFill>
                    <a:srgbClr val="373737"/>
                  </a:solidFill>
                  <a:cs typeface="Arial" panose="020B0604020202020204" pitchFamily="34" charset="0"/>
                </a:rPr>
                <a:t>положений, необоснованно затрудняющих ведение предпринимательской </a:t>
              </a:r>
              <a:r>
                <a:rPr lang="ru-RU" altLang="ru-RU" sz="1900" b="1" dirty="0" smtClean="0">
                  <a:solidFill>
                    <a:srgbClr val="373737"/>
                  </a:solidFill>
                  <a:cs typeface="Arial" panose="020B0604020202020204" pitchFamily="34" charset="0"/>
                </a:rPr>
                <a:t>и </a:t>
              </a:r>
              <a:r>
                <a:rPr lang="ru-RU" altLang="ru-RU" sz="1900" b="1" dirty="0">
                  <a:solidFill>
                    <a:srgbClr val="373737"/>
                  </a:solidFill>
                  <a:cs typeface="Arial" panose="020B0604020202020204" pitchFamily="34" charset="0"/>
                </a:rPr>
                <a:t>инвестиционной деятельности </a:t>
              </a:r>
              <a:r>
                <a:rPr lang="ru-RU" altLang="ru-RU" sz="1900" b="1" dirty="0" smtClean="0">
                  <a:solidFill>
                    <a:srgbClr val="373737"/>
                  </a:solidFill>
                  <a:cs typeface="Arial" panose="020B0604020202020204" pitchFamily="34" charset="0"/>
                </a:rPr>
                <a:t>или </a:t>
              </a:r>
              <a:r>
                <a:rPr lang="ru-RU" altLang="ru-RU" sz="1900" b="1" dirty="0">
                  <a:solidFill>
                    <a:srgbClr val="373737"/>
                  </a:solidFill>
                  <a:cs typeface="Arial" panose="020B0604020202020204" pitchFamily="34" charset="0"/>
                </a:rPr>
                <a:t>приводящих к возникновению необоснованных расходов субъектов </a:t>
              </a:r>
              <a:r>
                <a:rPr lang="ru-RU" altLang="ru-RU" sz="1900" b="1" dirty="0" smtClean="0">
                  <a:solidFill>
                    <a:srgbClr val="373737"/>
                  </a:solidFill>
                  <a:cs typeface="Arial" panose="020B0604020202020204" pitchFamily="34" charset="0"/>
                </a:rPr>
                <a:t>предпринимательства и бюджета города</a:t>
              </a:r>
              <a:endParaRPr lang="en-US" altLang="ru-RU" sz="1900" b="1" dirty="0">
                <a:solidFill>
                  <a:srgbClr val="373737"/>
                </a:solidFill>
                <a:cs typeface="Arial" panose="020B0604020202020204" pitchFamily="34" charset="0"/>
              </a:endParaRPr>
            </a:p>
          </p:txBody>
        </p:sp>
        <p:pic>
          <p:nvPicPr>
            <p:cNvPr id="35" name="Рисунок 34"/>
            <p:cNvPicPr>
              <a:picLocks noChangeAspect="1"/>
            </p:cNvPicPr>
            <p:nvPr/>
          </p:nvPicPr>
          <p:blipFill rotWithShape="1">
            <a:blip r:embed="rId8" cstate="print">
              <a:extLst>
                <a:ext uri="{28A0092B-C50C-407E-A947-70E740481C1C}">
                  <a14:useLocalDpi xmlns:a14="http://schemas.microsoft.com/office/drawing/2010/main" val="0"/>
                </a:ext>
              </a:extLst>
            </a:blip>
            <a:srcRect l="61864" t="14601" r="7495" b="58476"/>
            <a:stretch/>
          </p:blipFill>
          <p:spPr>
            <a:xfrm>
              <a:off x="1691680" y="4412624"/>
              <a:ext cx="297795" cy="386708"/>
            </a:xfrm>
            <a:prstGeom prst="rect">
              <a:avLst/>
            </a:prstGeom>
          </p:spPr>
        </p:pic>
      </p:grpSp>
      <p:grpSp>
        <p:nvGrpSpPr>
          <p:cNvPr id="8" name="Группа 7"/>
          <p:cNvGrpSpPr/>
          <p:nvPr/>
        </p:nvGrpSpPr>
        <p:grpSpPr>
          <a:xfrm>
            <a:off x="51965" y="1297360"/>
            <a:ext cx="3295781" cy="2658702"/>
            <a:chOff x="51965" y="1297360"/>
            <a:chExt cx="3295781" cy="2658702"/>
          </a:xfrm>
        </p:grpSpPr>
        <p:pic>
          <p:nvPicPr>
            <p:cNvPr id="4" name="Рисунок 3"/>
            <p:cNvPicPr>
              <a:picLocks noChangeAspect="1"/>
            </p:cNvPicPr>
            <p:nvPr/>
          </p:nvPicPr>
          <p:blipFill>
            <a:blip r:embed="rId3" cstate="print">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51965" y="1297360"/>
              <a:ext cx="3295781" cy="2658702"/>
            </a:xfrm>
            <a:prstGeom prst="rect">
              <a:avLst/>
            </a:prstGeom>
          </p:spPr>
        </p:pic>
        <p:sp>
          <p:nvSpPr>
            <p:cNvPr id="21" name="Text Box 35"/>
            <p:cNvSpPr txBox="1">
              <a:spLocks noChangeArrowheads="1"/>
            </p:cNvSpPr>
            <p:nvPr/>
          </p:nvSpPr>
          <p:spPr bwMode="gray">
            <a:xfrm>
              <a:off x="406816" y="1808848"/>
              <a:ext cx="2556191" cy="1938992"/>
            </a:xfrm>
            <a:prstGeom prst="rect">
              <a:avLst/>
            </a:prstGeom>
            <a:noFill/>
            <a:ln>
              <a:noFill/>
            </a:ln>
            <a:effectLst>
              <a:outerShdw blurRad="50800" dist="38100" dir="8100000" algn="tr" rotWithShape="0">
                <a:prstClr val="black">
                  <a:alpha val="40000"/>
                </a:prstClr>
              </a:outerShdw>
            </a:effectLst>
            <a:extLst>
              <a:ext uri="{91240B29-F687-4F45-9708-019B960494DF}">
                <a14:hiddenLine xmlns:a14="http://schemas.microsoft.com/office/drawing/2010/main" w="9525" algn="ctr">
                  <a:solidFill>
                    <a:schemeClr val="tx1"/>
                  </a:solidFill>
                  <a:miter lim="800000"/>
                  <a:headEnd/>
                  <a:tailEnd/>
                </a14:hiddenLine>
              </a:ext>
            </a:extLst>
          </p:spPr>
          <p:txBody>
            <a:bodyPr wrap="square">
              <a:spAutoFit/>
            </a:bodyPr>
            <a:lstStyle/>
            <a:p>
              <a:pPr lvl="0" algn="ctr"/>
              <a:r>
                <a:rPr lang="ru-RU" altLang="ru-RU" sz="2000" b="1" dirty="0" smtClean="0">
                  <a:solidFill>
                    <a:srgbClr val="373737"/>
                  </a:solidFill>
                  <a:cs typeface="Arial" panose="020B0604020202020204" pitchFamily="34" charset="0"/>
                </a:rPr>
                <a:t>     </a:t>
              </a:r>
              <a:r>
                <a:rPr lang="ru-RU" altLang="ru-RU" sz="2000" b="1" dirty="0" err="1" smtClean="0">
                  <a:solidFill>
                    <a:srgbClr val="373737"/>
                  </a:solidFill>
                  <a:cs typeface="Arial" panose="020B0604020202020204" pitchFamily="34" charset="0"/>
                </a:rPr>
                <a:t>нализ</a:t>
              </a:r>
              <a:r>
                <a:rPr lang="ru-RU" altLang="ru-RU" sz="2000" b="1" dirty="0" smtClean="0">
                  <a:solidFill>
                    <a:srgbClr val="373737"/>
                  </a:solidFill>
                  <a:cs typeface="Arial" panose="020B0604020202020204" pitchFamily="34" charset="0"/>
                </a:rPr>
                <a:t> достижения целей правового регулирования, заявленных при разработке проекта НПА</a:t>
              </a:r>
              <a:endParaRPr lang="en-US" altLang="ru-RU" sz="2000" b="1" dirty="0">
                <a:solidFill>
                  <a:srgbClr val="373737"/>
                </a:solidFill>
                <a:cs typeface="Arial" panose="020B0604020202020204" pitchFamily="34" charset="0"/>
              </a:endParaRPr>
            </a:p>
          </p:txBody>
        </p:sp>
        <p:pic>
          <p:nvPicPr>
            <p:cNvPr id="7" name="Рисунок 6"/>
            <p:cNvPicPr>
              <a:picLocks noChangeAspect="1"/>
            </p:cNvPicPr>
            <p:nvPr/>
          </p:nvPicPr>
          <p:blipFill rotWithShape="1">
            <a:blip r:embed="rId9" cstate="print">
              <a:extLst>
                <a:ext uri="{28A0092B-C50C-407E-A947-70E740481C1C}">
                  <a14:useLocalDpi xmlns:a14="http://schemas.microsoft.com/office/drawing/2010/main" val="0"/>
                </a:ext>
              </a:extLst>
            </a:blip>
            <a:srcRect l="14971" t="9649" r="47867" b="60063"/>
            <a:stretch/>
          </p:blipFill>
          <p:spPr>
            <a:xfrm>
              <a:off x="496479" y="1705796"/>
              <a:ext cx="334237" cy="427060"/>
            </a:xfrm>
            <a:prstGeom prst="rect">
              <a:avLst/>
            </a:prstGeom>
          </p:spPr>
        </p:pic>
      </p:grpSp>
    </p:spTree>
    <p:extLst>
      <p:ext uri="{BB962C8B-B14F-4D97-AF65-F5344CB8AC3E}">
        <p14:creationId xmlns:p14="http://schemas.microsoft.com/office/powerpoint/2010/main" val="2640773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75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par>
                          <p:cTn id="8" fill="hold">
                            <p:stCondLst>
                              <p:cond delay="1750"/>
                            </p:stCondLst>
                            <p:childTnLst>
                              <p:par>
                                <p:cTn id="9" presetID="10" presetClass="entr" presetSubtype="0" fill="hold"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2750"/>
                            </p:stCondLst>
                            <p:childTnLst>
                              <p:par>
                                <p:cTn id="13" presetID="10" presetClass="entr" presetSubtype="0" fill="hold" nodeType="afterEffect">
                                  <p:stCondLst>
                                    <p:cond delay="50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p:stCondLst>
                              <p:cond delay="3750"/>
                            </p:stCondLst>
                            <p:childTnLst>
                              <p:par>
                                <p:cTn id="17" presetID="10" presetClass="entr" presetSubtype="0" fill="hold" nodeType="afterEffect">
                                  <p:stCondLst>
                                    <p:cond delay="50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par>
                          <p:cTn id="20" fill="hold">
                            <p:stCondLst>
                              <p:cond delay="4750"/>
                            </p:stCondLst>
                            <p:childTnLst>
                              <p:par>
                                <p:cTn id="21" presetID="21" presetClass="entr" presetSubtype="1" fill="hold" nodeType="afterEffect">
                                  <p:stCondLst>
                                    <p:cond delay="250"/>
                                  </p:stCondLst>
                                  <p:childTnLst>
                                    <p:set>
                                      <p:cBhvr>
                                        <p:cTn id="22" dur="1" fill="hold">
                                          <p:stCondLst>
                                            <p:cond delay="0"/>
                                          </p:stCondLst>
                                        </p:cTn>
                                        <p:tgtEl>
                                          <p:spTgt spid="14"/>
                                        </p:tgtEl>
                                        <p:attrNameLst>
                                          <p:attrName>style.visibility</p:attrName>
                                        </p:attrNameLst>
                                      </p:cBhvr>
                                      <p:to>
                                        <p:strVal val="visible"/>
                                      </p:to>
                                    </p:set>
                                    <p:animEffect transition="in" filter="wheel(1)">
                                      <p:cBhvr>
                                        <p:cTn id="23"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Группа 2"/>
          <p:cNvGrpSpPr/>
          <p:nvPr/>
        </p:nvGrpSpPr>
        <p:grpSpPr>
          <a:xfrm>
            <a:off x="-8347" y="0"/>
            <a:ext cx="9160695" cy="6700728"/>
            <a:chOff x="-8347" y="0"/>
            <a:chExt cx="9160695" cy="6700728"/>
          </a:xfrm>
        </p:grpSpPr>
        <p:grpSp>
          <p:nvGrpSpPr>
            <p:cNvPr id="2" name="Группа 1"/>
            <p:cNvGrpSpPr/>
            <p:nvPr/>
          </p:nvGrpSpPr>
          <p:grpSpPr>
            <a:xfrm>
              <a:off x="-8347" y="0"/>
              <a:ext cx="9160695" cy="6700728"/>
              <a:chOff x="-8347" y="0"/>
              <a:chExt cx="9160695" cy="6700728"/>
            </a:xfrm>
          </p:grpSpPr>
          <p:grpSp>
            <p:nvGrpSpPr>
              <p:cNvPr id="27" name="Группа 26"/>
              <p:cNvGrpSpPr/>
              <p:nvPr/>
            </p:nvGrpSpPr>
            <p:grpSpPr>
              <a:xfrm>
                <a:off x="-8347" y="0"/>
                <a:ext cx="9160695" cy="6700728"/>
                <a:chOff x="-8347" y="0"/>
                <a:chExt cx="9160695" cy="6700728"/>
              </a:xfrm>
            </p:grpSpPr>
            <p:grpSp>
              <p:nvGrpSpPr>
                <p:cNvPr id="28" name="Группа 27"/>
                <p:cNvGrpSpPr/>
                <p:nvPr/>
              </p:nvGrpSpPr>
              <p:grpSpPr>
                <a:xfrm>
                  <a:off x="-8347" y="0"/>
                  <a:ext cx="9160695" cy="6700728"/>
                  <a:chOff x="-8347" y="0"/>
                  <a:chExt cx="9160695" cy="6700728"/>
                </a:xfrm>
              </p:grpSpPr>
              <p:sp>
                <p:nvSpPr>
                  <p:cNvPr id="31" name="Прямоугольник 30"/>
                  <p:cNvSpPr/>
                  <p:nvPr/>
                </p:nvSpPr>
                <p:spPr>
                  <a:xfrm>
                    <a:off x="-8347" y="0"/>
                    <a:ext cx="9160695" cy="1113452"/>
                  </a:xfrm>
                  <a:prstGeom prst="rect">
                    <a:avLst/>
                  </a:prstGeom>
                  <a:solidFill>
                    <a:srgbClr val="1C90B7"/>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rgbClr val="234783"/>
                      </a:solidFill>
                    </a:endParaRPr>
                  </a:p>
                </p:txBody>
              </p:sp>
              <p:cxnSp>
                <p:nvCxnSpPr>
                  <p:cNvPr id="32" name="Прямая соединительная линия 31"/>
                  <p:cNvCxnSpPr/>
                  <p:nvPr/>
                </p:nvCxnSpPr>
                <p:spPr>
                  <a:xfrm>
                    <a:off x="0" y="1052736"/>
                    <a:ext cx="9152348" cy="0"/>
                  </a:xfrm>
                  <a:prstGeom prst="line">
                    <a:avLst/>
                  </a:prstGeom>
                  <a:ln w="25400">
                    <a:solidFill>
                      <a:schemeClr val="bg1"/>
                    </a:solidFill>
                  </a:ln>
                </p:spPr>
                <p:style>
                  <a:lnRef idx="3">
                    <a:schemeClr val="accent1"/>
                  </a:lnRef>
                  <a:fillRef idx="0">
                    <a:schemeClr val="accent1"/>
                  </a:fillRef>
                  <a:effectRef idx="2">
                    <a:schemeClr val="accent1"/>
                  </a:effectRef>
                  <a:fontRef idx="minor">
                    <a:schemeClr val="tx1"/>
                  </a:fontRef>
                </p:style>
              </p:cxnSp>
              <p:sp>
                <p:nvSpPr>
                  <p:cNvPr id="34" name="Прямоугольник 33"/>
                  <p:cNvSpPr/>
                  <p:nvPr/>
                </p:nvSpPr>
                <p:spPr>
                  <a:xfrm>
                    <a:off x="-8347" y="6441162"/>
                    <a:ext cx="9160695" cy="259566"/>
                  </a:xfrm>
                  <a:prstGeom prst="rect">
                    <a:avLst/>
                  </a:prstGeom>
                  <a:gradFill flip="none" rotWithShape="1">
                    <a:gsLst>
                      <a:gs pos="0">
                        <a:srgbClr val="1C90B7"/>
                      </a:gs>
                      <a:gs pos="14000">
                        <a:srgbClr val="1C90B7"/>
                      </a:gs>
                      <a:gs pos="57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rgbClr val="234783"/>
                      </a:solidFill>
                    </a:endParaRPr>
                  </a:p>
                </p:txBody>
              </p:sp>
            </p:grpSp>
            <p:cxnSp>
              <p:nvCxnSpPr>
                <p:cNvPr id="29" name="Прямая соединительная линия 28"/>
                <p:cNvCxnSpPr/>
                <p:nvPr/>
              </p:nvCxnSpPr>
              <p:spPr>
                <a:xfrm>
                  <a:off x="1043608" y="88928"/>
                  <a:ext cx="0" cy="8918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 name="Прямоугольник 4"/>
              <p:cNvSpPr/>
              <p:nvPr/>
            </p:nvSpPr>
            <p:spPr>
              <a:xfrm>
                <a:off x="1043608" y="70478"/>
                <a:ext cx="8100392" cy="9598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3600" b="1" i="0" u="none" strike="noStrike" kern="1200" cap="none" spc="0" normalizeH="0" noProof="0" dirty="0" smtClean="0">
                    <a:ln>
                      <a:noFill/>
                    </a:ln>
                    <a:solidFill>
                      <a:prstClr val="white"/>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ОФВ /2019 год/ </a:t>
                </a:r>
                <a:endParaRPr kumimoji="0" lang="ru-RU" sz="36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pitchFamily="34" charset="0"/>
                  <a:ea typeface="+mn-ea"/>
                  <a:cs typeface="Arial" pitchFamily="34" charset="0"/>
                </a:endParaRPr>
              </a:p>
            </p:txBody>
          </p:sp>
        </p:grpSp>
        <p:pic>
          <p:nvPicPr>
            <p:cNvPr id="13" name="Рисунок 12"/>
            <p:cNvPicPr>
              <a:picLocks noChangeAspect="1"/>
            </p:cNvPicPr>
            <p:nvPr/>
          </p:nvPicPr>
          <p:blipFill rotWithShape="1">
            <a:blip r:embed="rId2" cstate="print">
              <a:extLst>
                <a:ext uri="{28A0092B-C50C-407E-A947-70E740481C1C}">
                  <a14:useLocalDpi xmlns:a14="http://schemas.microsoft.com/office/drawing/2010/main" val="0"/>
                </a:ext>
              </a:extLst>
            </a:blip>
            <a:srcRect l="7874" t="69371" r="76377" b="7557"/>
            <a:stretch/>
          </p:blipFill>
          <p:spPr>
            <a:xfrm>
              <a:off x="35496" y="83300"/>
              <a:ext cx="866418" cy="897428"/>
            </a:xfrm>
            <a:prstGeom prst="rect">
              <a:avLst/>
            </a:prstGeom>
          </p:spPr>
        </p:pic>
      </p:grpSp>
      <p:graphicFrame>
        <p:nvGraphicFramePr>
          <p:cNvPr id="7" name="Таблица 6"/>
          <p:cNvGraphicFramePr>
            <a:graphicFrameLocks noGrp="1"/>
          </p:cNvGraphicFramePr>
          <p:nvPr>
            <p:extLst>
              <p:ext uri="{D42A27DB-BD31-4B8C-83A1-F6EECF244321}">
                <p14:modId xmlns:p14="http://schemas.microsoft.com/office/powerpoint/2010/main" val="1514618445"/>
              </p:ext>
            </p:extLst>
          </p:nvPr>
        </p:nvGraphicFramePr>
        <p:xfrm>
          <a:off x="251520" y="1268760"/>
          <a:ext cx="8675550" cy="5435545"/>
        </p:xfrm>
        <a:graphic>
          <a:graphicData uri="http://schemas.openxmlformats.org/drawingml/2006/table">
            <a:tbl>
              <a:tblPr firstRow="1" firstCol="1" bandRow="1">
                <a:tableStyleId>{F5AB1C69-6EDB-4FF4-983F-18BD219EF322}</a:tableStyleId>
              </a:tblPr>
              <a:tblGrid>
                <a:gridCol w="299389">
                  <a:extLst>
                    <a:ext uri="{9D8B030D-6E8A-4147-A177-3AD203B41FA5}">
                      <a16:colId xmlns:a16="http://schemas.microsoft.com/office/drawing/2014/main" val="893424767"/>
                    </a:ext>
                  </a:extLst>
                </a:gridCol>
                <a:gridCol w="7497608">
                  <a:extLst>
                    <a:ext uri="{9D8B030D-6E8A-4147-A177-3AD203B41FA5}">
                      <a16:colId xmlns:a16="http://schemas.microsoft.com/office/drawing/2014/main" val="2765066815"/>
                    </a:ext>
                  </a:extLst>
                </a:gridCol>
                <a:gridCol w="830890">
                  <a:extLst>
                    <a:ext uri="{9D8B030D-6E8A-4147-A177-3AD203B41FA5}">
                      <a16:colId xmlns:a16="http://schemas.microsoft.com/office/drawing/2014/main" val="1805833223"/>
                    </a:ext>
                  </a:extLst>
                </a:gridCol>
                <a:gridCol w="47663">
                  <a:extLst>
                    <a:ext uri="{9D8B030D-6E8A-4147-A177-3AD203B41FA5}">
                      <a16:colId xmlns:a16="http://schemas.microsoft.com/office/drawing/2014/main" val="789929132"/>
                    </a:ext>
                  </a:extLst>
                </a:gridCol>
              </a:tblGrid>
              <a:tr h="307963">
                <a:tc>
                  <a:txBody>
                    <a:bodyPr/>
                    <a:lstStyle/>
                    <a:p>
                      <a:pPr algn="ctr">
                        <a:spcAft>
                          <a:spcPts val="0"/>
                        </a:spcAft>
                      </a:pPr>
                      <a:r>
                        <a:rPr lang="ru-RU" sz="900" dirty="0">
                          <a:effectLst/>
                        </a:rPr>
                        <a:t>№ п/п</a:t>
                      </a:r>
                      <a:endParaRPr lang="ru-RU" sz="900" dirty="0">
                        <a:effectLst/>
                        <a:latin typeface="Times New Roman" panose="02020603050405020304" pitchFamily="18" charset="0"/>
                        <a:ea typeface="Times New Roman" panose="02020603050405020304" pitchFamily="18" charset="0"/>
                      </a:endParaRPr>
                    </a:p>
                  </a:txBody>
                  <a:tcPr marL="21662" marR="21662" marT="0" marB="0">
                    <a:solidFill>
                      <a:srgbClr val="89BA17"/>
                    </a:solidFill>
                  </a:tcPr>
                </a:tc>
                <a:tc>
                  <a:txBody>
                    <a:bodyPr/>
                    <a:lstStyle/>
                    <a:p>
                      <a:pPr algn="ctr">
                        <a:spcAft>
                          <a:spcPts val="0"/>
                        </a:spcAft>
                      </a:pPr>
                      <a:r>
                        <a:rPr lang="ru-RU" sz="1050" dirty="0">
                          <a:effectLst/>
                        </a:rPr>
                        <a:t>Муниципальный нормативный правовой </a:t>
                      </a:r>
                      <a:r>
                        <a:rPr lang="ru-RU" sz="1050" dirty="0" smtClean="0">
                          <a:effectLst/>
                        </a:rPr>
                        <a:t>акт, подлежащий </a:t>
                      </a:r>
                      <a:r>
                        <a:rPr lang="ru-RU" sz="1050" dirty="0">
                          <a:effectLst/>
                        </a:rPr>
                        <a:t>оценке фактического воздействия</a:t>
                      </a:r>
                      <a:endParaRPr lang="ru-RU" sz="1050" dirty="0">
                        <a:effectLst/>
                        <a:latin typeface="Times New Roman" panose="02020603050405020304" pitchFamily="18" charset="0"/>
                        <a:ea typeface="Times New Roman" panose="02020603050405020304" pitchFamily="18" charset="0"/>
                      </a:endParaRPr>
                    </a:p>
                  </a:txBody>
                  <a:tcPr marL="21662" marR="21662" marT="0" marB="0">
                    <a:solidFill>
                      <a:srgbClr val="89BA17"/>
                    </a:solidFill>
                  </a:tcPr>
                </a:tc>
                <a:tc>
                  <a:txBody>
                    <a:bodyPr/>
                    <a:lstStyle/>
                    <a:p>
                      <a:pPr algn="ctr">
                        <a:spcAft>
                          <a:spcPts val="0"/>
                        </a:spcAft>
                      </a:pPr>
                      <a:r>
                        <a:rPr lang="ru-RU" sz="1000" dirty="0">
                          <a:effectLst/>
                        </a:rPr>
                        <a:t>Сроки проведения </a:t>
                      </a:r>
                      <a:endParaRPr lang="ru-RU" sz="1000" dirty="0">
                        <a:effectLst/>
                        <a:latin typeface="Times New Roman" panose="02020603050405020304" pitchFamily="18" charset="0"/>
                        <a:ea typeface="Times New Roman" panose="02020603050405020304" pitchFamily="18" charset="0"/>
                      </a:endParaRPr>
                    </a:p>
                  </a:txBody>
                  <a:tcPr marL="21662" marR="21662" marT="0" marB="0">
                    <a:solidFill>
                      <a:srgbClr val="89BA17"/>
                    </a:solidFill>
                  </a:tcPr>
                </a:tc>
                <a:tc>
                  <a:txBody>
                    <a:bodyPr/>
                    <a:lstStyle/>
                    <a:p>
                      <a:pPr>
                        <a:spcAft>
                          <a:spcPts val="0"/>
                        </a:spcAft>
                      </a:pPr>
                      <a:r>
                        <a:rPr lang="ru-RU" sz="800" dirty="0">
                          <a:effectLst/>
                        </a:rPr>
                        <a:t> </a:t>
                      </a:r>
                      <a:endParaRPr lang="ru-RU" sz="800" dirty="0">
                        <a:effectLst/>
                        <a:latin typeface="Times New Roman" panose="02020603050405020304" pitchFamily="18" charset="0"/>
                        <a:ea typeface="Times New Roman" panose="02020603050405020304" pitchFamily="18" charset="0"/>
                      </a:endParaRPr>
                    </a:p>
                  </a:txBody>
                  <a:tcPr marL="0" marR="0" marT="0" marB="0" anchor="ctr">
                    <a:solidFill>
                      <a:srgbClr val="89BA17"/>
                    </a:solidFill>
                  </a:tcPr>
                </a:tc>
                <a:extLst>
                  <a:ext uri="{0D108BD9-81ED-4DB2-BD59-A6C34878D82A}">
                    <a16:rowId xmlns:a16="http://schemas.microsoft.com/office/drawing/2014/main" val="3338746389"/>
                  </a:ext>
                </a:extLst>
              </a:tr>
              <a:tr h="138583">
                <a:tc gridSpan="4">
                  <a:txBody>
                    <a:bodyPr/>
                    <a:lstStyle/>
                    <a:p>
                      <a:pPr algn="ctr">
                        <a:spcAft>
                          <a:spcPts val="0"/>
                        </a:spcAft>
                      </a:pPr>
                      <a:r>
                        <a:rPr lang="ru-RU" sz="900" dirty="0">
                          <a:effectLst>
                            <a:outerShdw blurRad="38100" dist="38100" dir="2700000" algn="tl">
                              <a:srgbClr val="000000">
                                <a:alpha val="43137"/>
                              </a:srgbClr>
                            </a:outerShdw>
                          </a:effectLst>
                        </a:rPr>
                        <a:t>Департамент жилищно-коммунального хозяйства администрации города</a:t>
                      </a:r>
                      <a:endParaRPr lang="ru-RU" sz="9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txBody>
                  <a:tcPr marL="21662" marR="21662" marT="0" marB="0">
                    <a:solidFill>
                      <a:srgbClr val="1C90B7"/>
                    </a:solidFill>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2716978670"/>
                  </a:ext>
                </a:extLst>
              </a:tr>
              <a:tr h="246370">
                <a:tc>
                  <a:txBody>
                    <a:bodyPr/>
                    <a:lstStyle/>
                    <a:p>
                      <a:pPr algn="ctr">
                        <a:spcAft>
                          <a:spcPts val="0"/>
                        </a:spcAft>
                      </a:pPr>
                      <a:r>
                        <a:rPr lang="ru-RU" sz="900" dirty="0">
                          <a:effectLst>
                            <a:outerShdw blurRad="38100" dist="38100" dir="2700000" algn="tl">
                              <a:srgbClr val="000000">
                                <a:alpha val="43137"/>
                              </a:srgbClr>
                            </a:outerShdw>
                          </a:effectLst>
                        </a:rPr>
                        <a:t>1</a:t>
                      </a:r>
                      <a:endParaRPr lang="ru-RU" sz="9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txBody>
                  <a:tcPr marL="21662" marR="21662" marT="0" marB="0">
                    <a:solidFill>
                      <a:srgbClr val="1C90B7"/>
                    </a:solidFill>
                  </a:tcPr>
                </a:tc>
                <a:tc>
                  <a:txBody>
                    <a:bodyPr/>
                    <a:lstStyle/>
                    <a:p>
                      <a:pPr algn="ctr">
                        <a:spcAft>
                          <a:spcPts val="0"/>
                        </a:spcAft>
                      </a:pPr>
                      <a:r>
                        <a:rPr lang="ru-RU" sz="800" dirty="0">
                          <a:effectLst/>
                        </a:rPr>
                        <a:t>Постановление администрации города от 15.05.2017 №</a:t>
                      </a:r>
                      <a:r>
                        <a:rPr lang="ru-RU" sz="800" dirty="0" smtClean="0">
                          <a:effectLst/>
                        </a:rPr>
                        <a:t>706 «Об </a:t>
                      </a:r>
                      <a:r>
                        <a:rPr lang="ru-RU" sz="800" dirty="0">
                          <a:effectLst/>
                        </a:rPr>
                        <a:t>утверждении Порядка предоставления субсидии из бюджета города Нижневартовска на финансовое обеспечение затрат по благоустройству территорий, прилегающих к многоквартирным домам»</a:t>
                      </a:r>
                      <a:endParaRPr lang="ru-RU" sz="800" dirty="0">
                        <a:effectLst/>
                        <a:latin typeface="Times New Roman" panose="02020603050405020304" pitchFamily="18" charset="0"/>
                        <a:ea typeface="Times New Roman" panose="02020603050405020304" pitchFamily="18" charset="0"/>
                      </a:endParaRPr>
                    </a:p>
                  </a:txBody>
                  <a:tcPr marL="21662" marR="21662" marT="0" marB="0"/>
                </a:tc>
                <a:tc>
                  <a:txBody>
                    <a:bodyPr/>
                    <a:lstStyle/>
                    <a:p>
                      <a:pPr algn="ctr">
                        <a:spcAft>
                          <a:spcPts val="0"/>
                        </a:spcAft>
                      </a:pPr>
                      <a:r>
                        <a:rPr lang="ru-RU" sz="800" dirty="0">
                          <a:effectLst/>
                        </a:rPr>
                        <a:t>май-июнь</a:t>
                      </a:r>
                      <a:endParaRPr lang="ru-RU" sz="800" dirty="0">
                        <a:effectLst/>
                        <a:latin typeface="Times New Roman" panose="02020603050405020304" pitchFamily="18" charset="0"/>
                        <a:ea typeface="Times New Roman" panose="02020603050405020304" pitchFamily="18" charset="0"/>
                      </a:endParaRPr>
                    </a:p>
                  </a:txBody>
                  <a:tcPr marL="21662" marR="21662" marT="0" marB="0"/>
                </a:tc>
                <a:tc>
                  <a:txBody>
                    <a:bodyPr/>
                    <a:lstStyle/>
                    <a:p>
                      <a:pPr>
                        <a:spcAft>
                          <a:spcPts val="0"/>
                        </a:spcAft>
                      </a:pPr>
                      <a:r>
                        <a:rPr lang="ru-RU" sz="800" dirty="0">
                          <a:effectLst/>
                        </a:rPr>
                        <a:t> </a:t>
                      </a:r>
                      <a:endParaRPr lang="ru-RU" sz="800" dirty="0">
                        <a:effectLst/>
                        <a:latin typeface="Times New Roman" panose="02020603050405020304" pitchFamily="18" charset="0"/>
                        <a:ea typeface="Times New Roman" panose="02020603050405020304" pitchFamily="18" charset="0"/>
                      </a:endParaRPr>
                    </a:p>
                  </a:txBody>
                  <a:tcPr marL="0" marR="0" marT="0" marB="0" anchor="ctr"/>
                </a:tc>
                <a:extLst>
                  <a:ext uri="{0D108BD9-81ED-4DB2-BD59-A6C34878D82A}">
                    <a16:rowId xmlns:a16="http://schemas.microsoft.com/office/drawing/2014/main" val="479400100"/>
                  </a:ext>
                </a:extLst>
              </a:tr>
              <a:tr h="369556">
                <a:tc>
                  <a:txBody>
                    <a:bodyPr/>
                    <a:lstStyle/>
                    <a:p>
                      <a:pPr algn="ctr">
                        <a:spcAft>
                          <a:spcPts val="0"/>
                        </a:spcAft>
                      </a:pPr>
                      <a:r>
                        <a:rPr lang="ru-RU" sz="900" dirty="0">
                          <a:effectLst>
                            <a:outerShdw blurRad="38100" dist="38100" dir="2700000" algn="tl">
                              <a:srgbClr val="000000">
                                <a:alpha val="43137"/>
                              </a:srgbClr>
                            </a:outerShdw>
                          </a:effectLst>
                        </a:rPr>
                        <a:t>2</a:t>
                      </a:r>
                      <a:endParaRPr lang="ru-RU" sz="9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txBody>
                  <a:tcPr marL="21662" marR="21662" marT="0" marB="0">
                    <a:solidFill>
                      <a:srgbClr val="1C90B7"/>
                    </a:solidFill>
                  </a:tcPr>
                </a:tc>
                <a:tc>
                  <a:txBody>
                    <a:bodyPr/>
                    <a:lstStyle/>
                    <a:p>
                      <a:pPr algn="ctr">
                        <a:spcAft>
                          <a:spcPts val="0"/>
                        </a:spcAft>
                      </a:pPr>
                      <a:r>
                        <a:rPr lang="ru-RU" sz="800" dirty="0">
                          <a:effectLst/>
                        </a:rPr>
                        <a:t>Постановление администрации города от 30.06.2017 №</a:t>
                      </a:r>
                      <a:r>
                        <a:rPr lang="ru-RU" sz="800" dirty="0" smtClean="0">
                          <a:effectLst/>
                        </a:rPr>
                        <a:t>963 «О </a:t>
                      </a:r>
                      <a:r>
                        <a:rPr lang="ru-RU" sz="800" dirty="0">
                          <a:effectLst/>
                        </a:rPr>
                        <a:t>внесении изменения в постановление администрации города от 18.12.2015 №2282 «Об утверждении Порядка предоставления субсидии из бюджета города на компенсацию недополученных доходов при оказании населению жилищных услуг, включая вывоз жидких бытовых отходов из септиков, по тарифам, не обеспечивающим возмещение издержек</a:t>
                      </a:r>
                      <a:r>
                        <a:rPr lang="ru-RU" sz="800" dirty="0" smtClean="0">
                          <a:effectLst/>
                        </a:rPr>
                        <a:t>» (с изменениями)»</a:t>
                      </a:r>
                      <a:endParaRPr lang="ru-RU" sz="800" dirty="0">
                        <a:effectLst/>
                        <a:latin typeface="Times New Roman" panose="02020603050405020304" pitchFamily="18" charset="0"/>
                        <a:ea typeface="Times New Roman" panose="02020603050405020304" pitchFamily="18" charset="0"/>
                      </a:endParaRPr>
                    </a:p>
                  </a:txBody>
                  <a:tcPr marL="21662" marR="21662" marT="0" marB="0"/>
                </a:tc>
                <a:tc>
                  <a:txBody>
                    <a:bodyPr/>
                    <a:lstStyle/>
                    <a:p>
                      <a:pPr algn="ctr">
                        <a:spcAft>
                          <a:spcPts val="0"/>
                        </a:spcAft>
                      </a:pPr>
                      <a:r>
                        <a:rPr lang="ru-RU" sz="800" dirty="0">
                          <a:effectLst/>
                        </a:rPr>
                        <a:t>июль-август</a:t>
                      </a:r>
                      <a:endParaRPr lang="ru-RU" sz="800" dirty="0">
                        <a:effectLst/>
                        <a:latin typeface="Times New Roman" panose="02020603050405020304" pitchFamily="18" charset="0"/>
                        <a:ea typeface="Times New Roman" panose="02020603050405020304" pitchFamily="18" charset="0"/>
                      </a:endParaRPr>
                    </a:p>
                  </a:txBody>
                  <a:tcPr marL="21662" marR="21662" marT="0" marB="0"/>
                </a:tc>
                <a:tc>
                  <a:txBody>
                    <a:bodyPr/>
                    <a:lstStyle/>
                    <a:p>
                      <a:pPr>
                        <a:spcAft>
                          <a:spcPts val="0"/>
                        </a:spcAft>
                      </a:pPr>
                      <a:r>
                        <a:rPr lang="ru-RU" sz="800" dirty="0">
                          <a:effectLst/>
                        </a:rPr>
                        <a:t> </a:t>
                      </a:r>
                      <a:endParaRPr lang="ru-RU" sz="800" dirty="0">
                        <a:effectLst/>
                        <a:latin typeface="Times New Roman" panose="02020603050405020304" pitchFamily="18" charset="0"/>
                        <a:ea typeface="Times New Roman" panose="02020603050405020304" pitchFamily="18" charset="0"/>
                      </a:endParaRPr>
                    </a:p>
                  </a:txBody>
                  <a:tcPr marL="0" marR="0" marT="0" marB="0" anchor="ctr"/>
                </a:tc>
                <a:extLst>
                  <a:ext uri="{0D108BD9-81ED-4DB2-BD59-A6C34878D82A}">
                    <a16:rowId xmlns:a16="http://schemas.microsoft.com/office/drawing/2014/main" val="1180051410"/>
                  </a:ext>
                </a:extLst>
              </a:tr>
              <a:tr h="369556">
                <a:tc>
                  <a:txBody>
                    <a:bodyPr/>
                    <a:lstStyle/>
                    <a:p>
                      <a:pPr algn="ctr">
                        <a:spcAft>
                          <a:spcPts val="0"/>
                        </a:spcAft>
                      </a:pPr>
                      <a:r>
                        <a:rPr lang="ru-RU" sz="900" dirty="0">
                          <a:effectLst>
                            <a:outerShdw blurRad="38100" dist="38100" dir="2700000" algn="tl">
                              <a:srgbClr val="000000">
                                <a:alpha val="43137"/>
                              </a:srgbClr>
                            </a:outerShdw>
                          </a:effectLst>
                        </a:rPr>
                        <a:t>3</a:t>
                      </a:r>
                      <a:endParaRPr lang="ru-RU" sz="9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txBody>
                  <a:tcPr marL="21662" marR="21662" marT="0" marB="0">
                    <a:solidFill>
                      <a:srgbClr val="1C90B7"/>
                    </a:solidFill>
                  </a:tcPr>
                </a:tc>
                <a:tc>
                  <a:txBody>
                    <a:bodyPr/>
                    <a:lstStyle/>
                    <a:p>
                      <a:pPr algn="ctr">
                        <a:spcAft>
                          <a:spcPts val="0"/>
                        </a:spcAft>
                      </a:pPr>
                      <a:r>
                        <a:rPr lang="ru-RU" sz="800" dirty="0">
                          <a:effectLst/>
                        </a:rPr>
                        <a:t>Постановление </a:t>
                      </a:r>
                      <a:r>
                        <a:rPr lang="ru-RU" sz="800" dirty="0" smtClean="0">
                          <a:effectLst/>
                        </a:rPr>
                        <a:t>администрации </a:t>
                      </a:r>
                      <a:r>
                        <a:rPr lang="ru-RU" sz="800" dirty="0">
                          <a:effectLst/>
                        </a:rPr>
                        <a:t>города от 09.08.2017 №</a:t>
                      </a:r>
                      <a:r>
                        <a:rPr lang="ru-RU" sz="800" dirty="0" smtClean="0">
                          <a:effectLst/>
                        </a:rPr>
                        <a:t>1218 «Об </a:t>
                      </a:r>
                      <a:r>
                        <a:rPr lang="ru-RU" sz="800" dirty="0">
                          <a:effectLst/>
                        </a:rPr>
                        <a:t>утверждении Порядка предоставления субсидии из бюджета города Нижневартовска на финансовое обеспечение затрат на выполнение работ по подключению электрических плит в жилых помещениях в многоквартирных домах в связи с переводом с газа на </a:t>
                      </a:r>
                      <a:r>
                        <a:rPr lang="ru-RU" sz="800" dirty="0" err="1">
                          <a:effectLst/>
                        </a:rPr>
                        <a:t>электропищеприготовление</a:t>
                      </a:r>
                      <a:r>
                        <a:rPr lang="ru-RU" sz="800" dirty="0">
                          <a:effectLst/>
                        </a:rPr>
                        <a:t>»</a:t>
                      </a:r>
                      <a:endParaRPr lang="ru-RU" sz="800" dirty="0">
                        <a:effectLst/>
                        <a:latin typeface="Times New Roman" panose="02020603050405020304" pitchFamily="18" charset="0"/>
                        <a:ea typeface="Times New Roman" panose="02020603050405020304" pitchFamily="18" charset="0"/>
                      </a:endParaRPr>
                    </a:p>
                  </a:txBody>
                  <a:tcPr marL="21662" marR="21662" marT="0" marB="0"/>
                </a:tc>
                <a:tc>
                  <a:txBody>
                    <a:bodyPr/>
                    <a:lstStyle/>
                    <a:p>
                      <a:pPr algn="ctr">
                        <a:spcAft>
                          <a:spcPts val="0"/>
                        </a:spcAft>
                      </a:pPr>
                      <a:r>
                        <a:rPr lang="ru-RU" sz="800">
                          <a:effectLst/>
                        </a:rPr>
                        <a:t>август-сентябрь</a:t>
                      </a:r>
                      <a:endParaRPr lang="ru-RU" sz="800">
                        <a:effectLst/>
                        <a:latin typeface="Times New Roman" panose="02020603050405020304" pitchFamily="18" charset="0"/>
                        <a:ea typeface="Times New Roman" panose="02020603050405020304" pitchFamily="18" charset="0"/>
                      </a:endParaRPr>
                    </a:p>
                  </a:txBody>
                  <a:tcPr marL="21662" marR="21662" marT="0" marB="0"/>
                </a:tc>
                <a:tc>
                  <a:txBody>
                    <a:bodyPr/>
                    <a:lstStyle/>
                    <a:p>
                      <a:pPr>
                        <a:spcAft>
                          <a:spcPts val="0"/>
                        </a:spcAft>
                      </a:pPr>
                      <a:r>
                        <a:rPr lang="ru-RU" sz="800" dirty="0">
                          <a:effectLst/>
                        </a:rPr>
                        <a:t> </a:t>
                      </a:r>
                      <a:endParaRPr lang="ru-RU" sz="800" dirty="0">
                        <a:effectLst/>
                        <a:latin typeface="Times New Roman" panose="02020603050405020304" pitchFamily="18" charset="0"/>
                        <a:ea typeface="Times New Roman" panose="02020603050405020304" pitchFamily="18" charset="0"/>
                      </a:endParaRPr>
                    </a:p>
                  </a:txBody>
                  <a:tcPr marL="0" marR="0" marT="0" marB="0" anchor="ctr"/>
                </a:tc>
                <a:extLst>
                  <a:ext uri="{0D108BD9-81ED-4DB2-BD59-A6C34878D82A}">
                    <a16:rowId xmlns:a16="http://schemas.microsoft.com/office/drawing/2014/main" val="3634564715"/>
                  </a:ext>
                </a:extLst>
              </a:tr>
              <a:tr h="246370">
                <a:tc>
                  <a:txBody>
                    <a:bodyPr/>
                    <a:lstStyle/>
                    <a:p>
                      <a:pPr algn="ctr">
                        <a:spcAft>
                          <a:spcPts val="0"/>
                        </a:spcAft>
                      </a:pPr>
                      <a:r>
                        <a:rPr lang="ru-RU" sz="900" dirty="0">
                          <a:effectLst>
                            <a:outerShdw blurRad="38100" dist="38100" dir="2700000" algn="tl">
                              <a:srgbClr val="000000">
                                <a:alpha val="43137"/>
                              </a:srgbClr>
                            </a:outerShdw>
                          </a:effectLst>
                        </a:rPr>
                        <a:t>4</a:t>
                      </a:r>
                      <a:endParaRPr lang="ru-RU" sz="9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txBody>
                  <a:tcPr marL="21662" marR="21662" marT="0" marB="0">
                    <a:solidFill>
                      <a:srgbClr val="1C90B7"/>
                    </a:solidFill>
                  </a:tcPr>
                </a:tc>
                <a:tc>
                  <a:txBody>
                    <a:bodyPr/>
                    <a:lstStyle/>
                    <a:p>
                      <a:pPr algn="ctr">
                        <a:spcAft>
                          <a:spcPts val="0"/>
                        </a:spcAft>
                      </a:pPr>
                      <a:r>
                        <a:rPr lang="ru-RU" sz="800" dirty="0">
                          <a:effectLst/>
                        </a:rPr>
                        <a:t>Постановление администрации города от 11.08.2017 №</a:t>
                      </a:r>
                      <a:r>
                        <a:rPr lang="ru-RU" sz="800" dirty="0" smtClean="0">
                          <a:effectLst/>
                        </a:rPr>
                        <a:t>1236 «Об </a:t>
                      </a:r>
                      <a:r>
                        <a:rPr lang="ru-RU" sz="800" dirty="0">
                          <a:effectLst/>
                        </a:rPr>
                        <a:t>организации перевозок пассажиров и багажа автомобильным транспортом по муниципальным маршрутам регулярных перевозок на территории города Нижневартовска»</a:t>
                      </a:r>
                      <a:endParaRPr lang="ru-RU" sz="800" dirty="0">
                        <a:effectLst/>
                        <a:latin typeface="Times New Roman" panose="02020603050405020304" pitchFamily="18" charset="0"/>
                        <a:ea typeface="Times New Roman" panose="02020603050405020304" pitchFamily="18" charset="0"/>
                      </a:endParaRPr>
                    </a:p>
                  </a:txBody>
                  <a:tcPr marL="21662" marR="21662" marT="0" marB="0"/>
                </a:tc>
                <a:tc>
                  <a:txBody>
                    <a:bodyPr/>
                    <a:lstStyle/>
                    <a:p>
                      <a:pPr algn="ctr">
                        <a:spcAft>
                          <a:spcPts val="0"/>
                        </a:spcAft>
                      </a:pPr>
                      <a:r>
                        <a:rPr lang="ru-RU" sz="800">
                          <a:effectLst/>
                        </a:rPr>
                        <a:t>август-сентябрь</a:t>
                      </a:r>
                      <a:endParaRPr lang="ru-RU" sz="800">
                        <a:effectLst/>
                        <a:latin typeface="Times New Roman" panose="02020603050405020304" pitchFamily="18" charset="0"/>
                        <a:ea typeface="Times New Roman" panose="02020603050405020304" pitchFamily="18" charset="0"/>
                      </a:endParaRPr>
                    </a:p>
                  </a:txBody>
                  <a:tcPr marL="21662" marR="21662" marT="0" marB="0"/>
                </a:tc>
                <a:tc>
                  <a:txBody>
                    <a:bodyPr/>
                    <a:lstStyle/>
                    <a:p>
                      <a:pPr>
                        <a:spcAft>
                          <a:spcPts val="0"/>
                        </a:spcAft>
                      </a:pPr>
                      <a:r>
                        <a:rPr lang="ru-RU" sz="800" dirty="0">
                          <a:effectLst/>
                        </a:rPr>
                        <a:t> </a:t>
                      </a:r>
                      <a:endParaRPr lang="ru-RU" sz="800" dirty="0">
                        <a:effectLst/>
                        <a:latin typeface="Times New Roman" panose="02020603050405020304" pitchFamily="18" charset="0"/>
                        <a:ea typeface="Times New Roman" panose="02020603050405020304" pitchFamily="18" charset="0"/>
                      </a:endParaRPr>
                    </a:p>
                  </a:txBody>
                  <a:tcPr marL="0" marR="0" marT="0" marB="0" anchor="ctr"/>
                </a:tc>
                <a:extLst>
                  <a:ext uri="{0D108BD9-81ED-4DB2-BD59-A6C34878D82A}">
                    <a16:rowId xmlns:a16="http://schemas.microsoft.com/office/drawing/2014/main" val="1522848669"/>
                  </a:ext>
                </a:extLst>
              </a:tr>
              <a:tr h="369556">
                <a:tc>
                  <a:txBody>
                    <a:bodyPr/>
                    <a:lstStyle/>
                    <a:p>
                      <a:pPr algn="ctr">
                        <a:spcAft>
                          <a:spcPts val="0"/>
                        </a:spcAft>
                      </a:pPr>
                      <a:r>
                        <a:rPr lang="ru-RU" sz="900" dirty="0">
                          <a:effectLst>
                            <a:outerShdw blurRad="38100" dist="38100" dir="2700000" algn="tl">
                              <a:srgbClr val="000000">
                                <a:alpha val="43137"/>
                              </a:srgbClr>
                            </a:outerShdw>
                          </a:effectLst>
                        </a:rPr>
                        <a:t>5</a:t>
                      </a:r>
                      <a:endParaRPr lang="ru-RU" sz="9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txBody>
                  <a:tcPr marL="21662" marR="21662" marT="0" marB="0">
                    <a:solidFill>
                      <a:srgbClr val="1C90B7"/>
                    </a:solidFill>
                  </a:tcPr>
                </a:tc>
                <a:tc>
                  <a:txBody>
                    <a:bodyPr/>
                    <a:lstStyle/>
                    <a:p>
                      <a:pPr algn="ctr">
                        <a:spcAft>
                          <a:spcPts val="0"/>
                        </a:spcAft>
                      </a:pPr>
                      <a:r>
                        <a:rPr lang="ru-RU" sz="800" dirty="0">
                          <a:effectLst/>
                        </a:rPr>
                        <a:t>Постановление администрации города от 28.08.2017 №</a:t>
                      </a:r>
                      <a:r>
                        <a:rPr lang="ru-RU" sz="800" dirty="0" smtClean="0">
                          <a:effectLst/>
                        </a:rPr>
                        <a:t>1317 «О </a:t>
                      </a:r>
                      <a:r>
                        <a:rPr lang="ru-RU" sz="800" dirty="0">
                          <a:effectLst/>
                        </a:rPr>
                        <a:t>внесении изменений в постановление администрации города от 02.12.2015 №2128 «Об утверждении Порядка предоставления субсидии из бюджета города Нижневартовска на компенсацию недополученных доходов при оказании услуг (выполнении работ) по тарифам, утвержденным в установленном порядке и не обеспечивающим возмещение издержек при обслуживании и содержании общественных туалетов</a:t>
                      </a:r>
                      <a:r>
                        <a:rPr lang="ru-RU" sz="800" dirty="0" smtClean="0">
                          <a:effectLst/>
                        </a:rPr>
                        <a:t>»</a:t>
                      </a:r>
                      <a:endParaRPr lang="ru-RU" sz="800" dirty="0">
                        <a:effectLst/>
                        <a:latin typeface="Times New Roman" panose="02020603050405020304" pitchFamily="18" charset="0"/>
                        <a:ea typeface="Times New Roman" panose="02020603050405020304" pitchFamily="18" charset="0"/>
                      </a:endParaRPr>
                    </a:p>
                  </a:txBody>
                  <a:tcPr marL="21662" marR="21662" marT="0" marB="0"/>
                </a:tc>
                <a:tc>
                  <a:txBody>
                    <a:bodyPr/>
                    <a:lstStyle/>
                    <a:p>
                      <a:pPr algn="ctr">
                        <a:spcAft>
                          <a:spcPts val="0"/>
                        </a:spcAft>
                      </a:pPr>
                      <a:r>
                        <a:rPr lang="ru-RU" sz="800">
                          <a:effectLst/>
                        </a:rPr>
                        <a:t>сентябрь-октябрь</a:t>
                      </a:r>
                      <a:endParaRPr lang="ru-RU" sz="800">
                        <a:effectLst/>
                        <a:latin typeface="Times New Roman" panose="02020603050405020304" pitchFamily="18" charset="0"/>
                        <a:ea typeface="Times New Roman" panose="02020603050405020304" pitchFamily="18" charset="0"/>
                      </a:endParaRPr>
                    </a:p>
                  </a:txBody>
                  <a:tcPr marL="21662" marR="21662" marT="0" marB="0"/>
                </a:tc>
                <a:tc>
                  <a:txBody>
                    <a:bodyPr/>
                    <a:lstStyle/>
                    <a:p>
                      <a:pPr>
                        <a:spcAft>
                          <a:spcPts val="0"/>
                        </a:spcAft>
                      </a:pPr>
                      <a:r>
                        <a:rPr lang="ru-RU" sz="800" dirty="0">
                          <a:effectLst/>
                        </a:rPr>
                        <a:t> </a:t>
                      </a:r>
                      <a:endParaRPr lang="ru-RU" sz="800" dirty="0">
                        <a:effectLst/>
                        <a:latin typeface="Times New Roman" panose="02020603050405020304" pitchFamily="18" charset="0"/>
                        <a:ea typeface="Times New Roman" panose="02020603050405020304" pitchFamily="18" charset="0"/>
                      </a:endParaRPr>
                    </a:p>
                  </a:txBody>
                  <a:tcPr marL="0" marR="0" marT="0" marB="0" anchor="ctr"/>
                </a:tc>
                <a:extLst>
                  <a:ext uri="{0D108BD9-81ED-4DB2-BD59-A6C34878D82A}">
                    <a16:rowId xmlns:a16="http://schemas.microsoft.com/office/drawing/2014/main" val="4294195269"/>
                  </a:ext>
                </a:extLst>
              </a:tr>
              <a:tr h="369556">
                <a:tc>
                  <a:txBody>
                    <a:bodyPr/>
                    <a:lstStyle/>
                    <a:p>
                      <a:pPr algn="ctr">
                        <a:spcAft>
                          <a:spcPts val="0"/>
                        </a:spcAft>
                      </a:pPr>
                      <a:r>
                        <a:rPr lang="ru-RU" sz="900" dirty="0">
                          <a:effectLst>
                            <a:outerShdw blurRad="38100" dist="38100" dir="2700000" algn="tl">
                              <a:srgbClr val="000000">
                                <a:alpha val="43137"/>
                              </a:srgbClr>
                            </a:outerShdw>
                          </a:effectLst>
                        </a:rPr>
                        <a:t>6</a:t>
                      </a:r>
                      <a:endParaRPr lang="ru-RU" sz="9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txBody>
                  <a:tcPr marL="21662" marR="21662" marT="0" marB="0">
                    <a:solidFill>
                      <a:srgbClr val="1C90B7"/>
                    </a:solidFill>
                  </a:tcPr>
                </a:tc>
                <a:tc>
                  <a:txBody>
                    <a:bodyPr/>
                    <a:lstStyle/>
                    <a:p>
                      <a:pPr algn="ctr">
                        <a:spcAft>
                          <a:spcPts val="0"/>
                        </a:spcAft>
                      </a:pPr>
                      <a:r>
                        <a:rPr lang="ru-RU" sz="800" dirty="0">
                          <a:effectLst/>
                        </a:rPr>
                        <a:t>Постановление администрации города от 30.08.2017 №</a:t>
                      </a:r>
                      <a:r>
                        <a:rPr lang="ru-RU" sz="800" dirty="0" smtClean="0">
                          <a:effectLst/>
                        </a:rPr>
                        <a:t>1325 «О </a:t>
                      </a:r>
                      <a:r>
                        <a:rPr lang="ru-RU" sz="800" dirty="0">
                          <a:effectLst/>
                        </a:rPr>
                        <a:t>внесении изменений в постановление администрации города от 27.11.2015 №2098 «Об утверждении Порядка предоставления субсидии из бюджета города Нижневартовска на возмещение затрат на обслуживание и содержание общественных туалетов на территориях, прилегающих к жилищному фонду, не оборудованному санитарными узлами» (с изменениями)»</a:t>
                      </a:r>
                      <a:endParaRPr lang="ru-RU" sz="800" dirty="0">
                        <a:effectLst/>
                        <a:latin typeface="Times New Roman" panose="02020603050405020304" pitchFamily="18" charset="0"/>
                        <a:ea typeface="Times New Roman" panose="02020603050405020304" pitchFamily="18" charset="0"/>
                      </a:endParaRPr>
                    </a:p>
                  </a:txBody>
                  <a:tcPr marL="21662" marR="21662" marT="0" marB="0"/>
                </a:tc>
                <a:tc>
                  <a:txBody>
                    <a:bodyPr/>
                    <a:lstStyle/>
                    <a:p>
                      <a:pPr algn="ctr">
                        <a:spcAft>
                          <a:spcPts val="0"/>
                        </a:spcAft>
                      </a:pPr>
                      <a:r>
                        <a:rPr lang="ru-RU" sz="800">
                          <a:effectLst/>
                        </a:rPr>
                        <a:t>сентябрь-октябрь</a:t>
                      </a:r>
                      <a:endParaRPr lang="ru-RU" sz="800">
                        <a:effectLst/>
                        <a:latin typeface="Times New Roman" panose="02020603050405020304" pitchFamily="18" charset="0"/>
                        <a:ea typeface="Times New Roman" panose="02020603050405020304" pitchFamily="18" charset="0"/>
                      </a:endParaRPr>
                    </a:p>
                  </a:txBody>
                  <a:tcPr marL="21662" marR="21662" marT="0" marB="0"/>
                </a:tc>
                <a:tc>
                  <a:txBody>
                    <a:bodyPr/>
                    <a:lstStyle/>
                    <a:p>
                      <a:pPr>
                        <a:spcAft>
                          <a:spcPts val="0"/>
                        </a:spcAft>
                      </a:pPr>
                      <a:r>
                        <a:rPr lang="ru-RU" sz="800" dirty="0">
                          <a:effectLst/>
                        </a:rPr>
                        <a:t> </a:t>
                      </a:r>
                      <a:endParaRPr lang="ru-RU" sz="800" dirty="0">
                        <a:effectLst/>
                        <a:latin typeface="Times New Roman" panose="02020603050405020304" pitchFamily="18" charset="0"/>
                        <a:ea typeface="Times New Roman" panose="02020603050405020304" pitchFamily="18" charset="0"/>
                      </a:endParaRPr>
                    </a:p>
                  </a:txBody>
                  <a:tcPr marL="0" marR="0" marT="0" marB="0" anchor="ctr"/>
                </a:tc>
                <a:extLst>
                  <a:ext uri="{0D108BD9-81ED-4DB2-BD59-A6C34878D82A}">
                    <a16:rowId xmlns:a16="http://schemas.microsoft.com/office/drawing/2014/main" val="3531152780"/>
                  </a:ext>
                </a:extLst>
              </a:tr>
              <a:tr h="246370">
                <a:tc>
                  <a:txBody>
                    <a:bodyPr/>
                    <a:lstStyle/>
                    <a:p>
                      <a:pPr algn="ctr">
                        <a:spcAft>
                          <a:spcPts val="0"/>
                        </a:spcAft>
                      </a:pPr>
                      <a:r>
                        <a:rPr lang="ru-RU" sz="900" dirty="0">
                          <a:effectLst>
                            <a:outerShdw blurRad="38100" dist="38100" dir="2700000" algn="tl">
                              <a:srgbClr val="000000">
                                <a:alpha val="43137"/>
                              </a:srgbClr>
                            </a:outerShdw>
                          </a:effectLst>
                        </a:rPr>
                        <a:t>7</a:t>
                      </a:r>
                      <a:endParaRPr lang="ru-RU" sz="9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txBody>
                  <a:tcPr marL="21662" marR="21662" marT="0" marB="0">
                    <a:solidFill>
                      <a:srgbClr val="1C90B7"/>
                    </a:solidFill>
                  </a:tcPr>
                </a:tc>
                <a:tc>
                  <a:txBody>
                    <a:bodyPr/>
                    <a:lstStyle/>
                    <a:p>
                      <a:pPr algn="ctr">
                        <a:spcAft>
                          <a:spcPts val="0"/>
                        </a:spcAft>
                      </a:pPr>
                      <a:r>
                        <a:rPr lang="ru-RU" sz="800" dirty="0">
                          <a:effectLst/>
                        </a:rPr>
                        <a:t>Постановление администрации города от 30.08.2017 №</a:t>
                      </a:r>
                      <a:r>
                        <a:rPr lang="ru-RU" sz="800" dirty="0" smtClean="0">
                          <a:effectLst/>
                        </a:rPr>
                        <a:t>1326 «О </a:t>
                      </a:r>
                      <a:r>
                        <a:rPr lang="ru-RU" sz="800" dirty="0">
                          <a:effectLst/>
                        </a:rPr>
                        <a:t>внесении изменений в постановление администрации города от 20.11.2015 №2065 «Об утверждении Порядка предоставления субсидии из бюджета города Нижневартовска на возмещение затрат по содержанию мест захоронения» </a:t>
                      </a:r>
                      <a:r>
                        <a:rPr lang="ru-RU" sz="800" dirty="0" smtClean="0">
                          <a:effectLst/>
                        </a:rPr>
                        <a:t>(с изменениями)»</a:t>
                      </a:r>
                      <a:endParaRPr lang="ru-RU" sz="800" dirty="0">
                        <a:effectLst/>
                        <a:latin typeface="Times New Roman" panose="02020603050405020304" pitchFamily="18" charset="0"/>
                        <a:ea typeface="Times New Roman" panose="02020603050405020304" pitchFamily="18" charset="0"/>
                      </a:endParaRPr>
                    </a:p>
                  </a:txBody>
                  <a:tcPr marL="21662" marR="21662" marT="0" marB="0"/>
                </a:tc>
                <a:tc>
                  <a:txBody>
                    <a:bodyPr/>
                    <a:lstStyle/>
                    <a:p>
                      <a:pPr algn="ctr">
                        <a:spcAft>
                          <a:spcPts val="0"/>
                        </a:spcAft>
                      </a:pPr>
                      <a:r>
                        <a:rPr lang="ru-RU" sz="800">
                          <a:effectLst/>
                        </a:rPr>
                        <a:t>сентябрь-октябрь</a:t>
                      </a:r>
                      <a:endParaRPr lang="ru-RU" sz="800">
                        <a:effectLst/>
                        <a:latin typeface="Times New Roman" panose="02020603050405020304" pitchFamily="18" charset="0"/>
                        <a:ea typeface="Times New Roman" panose="02020603050405020304" pitchFamily="18" charset="0"/>
                      </a:endParaRPr>
                    </a:p>
                  </a:txBody>
                  <a:tcPr marL="21662" marR="21662" marT="0" marB="0"/>
                </a:tc>
                <a:tc>
                  <a:txBody>
                    <a:bodyPr/>
                    <a:lstStyle/>
                    <a:p>
                      <a:pPr>
                        <a:spcAft>
                          <a:spcPts val="0"/>
                        </a:spcAft>
                      </a:pPr>
                      <a:r>
                        <a:rPr lang="ru-RU" sz="800" dirty="0">
                          <a:effectLst/>
                        </a:rPr>
                        <a:t> </a:t>
                      </a:r>
                      <a:endParaRPr lang="ru-RU" sz="800" dirty="0">
                        <a:effectLst/>
                        <a:latin typeface="Times New Roman" panose="02020603050405020304" pitchFamily="18" charset="0"/>
                        <a:ea typeface="Times New Roman" panose="02020603050405020304" pitchFamily="18" charset="0"/>
                      </a:endParaRPr>
                    </a:p>
                  </a:txBody>
                  <a:tcPr marL="0" marR="0" marT="0" marB="0" anchor="ctr"/>
                </a:tc>
                <a:extLst>
                  <a:ext uri="{0D108BD9-81ED-4DB2-BD59-A6C34878D82A}">
                    <a16:rowId xmlns:a16="http://schemas.microsoft.com/office/drawing/2014/main" val="1085416914"/>
                  </a:ext>
                </a:extLst>
              </a:tr>
              <a:tr h="492741">
                <a:tc>
                  <a:txBody>
                    <a:bodyPr/>
                    <a:lstStyle/>
                    <a:p>
                      <a:pPr algn="ctr">
                        <a:spcAft>
                          <a:spcPts val="0"/>
                        </a:spcAft>
                      </a:pPr>
                      <a:r>
                        <a:rPr lang="ru-RU" sz="900" dirty="0">
                          <a:effectLst>
                            <a:outerShdw blurRad="38100" dist="38100" dir="2700000" algn="tl">
                              <a:srgbClr val="000000">
                                <a:alpha val="43137"/>
                              </a:srgbClr>
                            </a:outerShdw>
                          </a:effectLst>
                        </a:rPr>
                        <a:t>8</a:t>
                      </a:r>
                      <a:endParaRPr lang="ru-RU" sz="9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txBody>
                  <a:tcPr marL="21662" marR="21662" marT="0" marB="0">
                    <a:solidFill>
                      <a:srgbClr val="1C90B7"/>
                    </a:solidFill>
                  </a:tcPr>
                </a:tc>
                <a:tc>
                  <a:txBody>
                    <a:bodyPr/>
                    <a:lstStyle/>
                    <a:p>
                      <a:pPr algn="ctr">
                        <a:spcAft>
                          <a:spcPts val="0"/>
                        </a:spcAft>
                      </a:pPr>
                      <a:r>
                        <a:rPr lang="ru-RU" sz="800" dirty="0">
                          <a:effectLst/>
                        </a:rPr>
                        <a:t>Постановление администрации города от 31.08.2017 №</a:t>
                      </a:r>
                      <a:r>
                        <a:rPr lang="ru-RU" sz="800" dirty="0" smtClean="0">
                          <a:effectLst/>
                        </a:rPr>
                        <a:t>1335 «О </a:t>
                      </a:r>
                      <a:r>
                        <a:rPr lang="ru-RU" sz="800" dirty="0">
                          <a:effectLst/>
                        </a:rPr>
                        <a:t>внесении изменений в постановление администрации города от 15.12.2015 №2251 «Об утверждении Порядка предоставления субсидии из бюджета города Нижневартовска на компенсацию недополученных доходов при оказании услуг (выполнении работ) по тарифам, утвержденным в установленном порядке и не обеспечивающим возмещение издержек при оказании услуг по погребению согласно гарантированному перечню и по захоронению умерших (погибших), не имеющих супруга, близких родственников, иных родственников либо законного представителя</a:t>
                      </a:r>
                      <a:r>
                        <a:rPr lang="ru-RU" sz="800" dirty="0" smtClean="0">
                          <a:effectLst/>
                        </a:rPr>
                        <a:t>» (с изменениями)»</a:t>
                      </a:r>
                      <a:endParaRPr lang="ru-RU" sz="800" dirty="0">
                        <a:effectLst/>
                        <a:latin typeface="Times New Roman" panose="02020603050405020304" pitchFamily="18" charset="0"/>
                        <a:ea typeface="Times New Roman" panose="02020603050405020304" pitchFamily="18" charset="0"/>
                      </a:endParaRPr>
                    </a:p>
                  </a:txBody>
                  <a:tcPr marL="21662" marR="21662" marT="0" marB="0"/>
                </a:tc>
                <a:tc>
                  <a:txBody>
                    <a:bodyPr/>
                    <a:lstStyle/>
                    <a:p>
                      <a:pPr algn="ctr">
                        <a:spcAft>
                          <a:spcPts val="0"/>
                        </a:spcAft>
                      </a:pPr>
                      <a:r>
                        <a:rPr lang="ru-RU" sz="800" dirty="0">
                          <a:effectLst/>
                        </a:rPr>
                        <a:t>сентябрь-октябрь</a:t>
                      </a:r>
                      <a:endParaRPr lang="ru-RU" sz="800" dirty="0">
                        <a:effectLst/>
                        <a:latin typeface="Times New Roman" panose="02020603050405020304" pitchFamily="18" charset="0"/>
                        <a:ea typeface="Times New Roman" panose="02020603050405020304" pitchFamily="18" charset="0"/>
                      </a:endParaRPr>
                    </a:p>
                  </a:txBody>
                  <a:tcPr marL="21662" marR="21662" marT="0" marB="0"/>
                </a:tc>
                <a:tc>
                  <a:txBody>
                    <a:bodyPr/>
                    <a:lstStyle/>
                    <a:p>
                      <a:pPr>
                        <a:spcAft>
                          <a:spcPts val="0"/>
                        </a:spcAft>
                      </a:pPr>
                      <a:r>
                        <a:rPr lang="ru-RU" sz="800" dirty="0">
                          <a:effectLst/>
                        </a:rPr>
                        <a:t> </a:t>
                      </a:r>
                      <a:endParaRPr lang="ru-RU" sz="800" dirty="0">
                        <a:effectLst/>
                        <a:latin typeface="Times New Roman" panose="02020603050405020304" pitchFamily="18" charset="0"/>
                        <a:ea typeface="Times New Roman" panose="02020603050405020304" pitchFamily="18" charset="0"/>
                      </a:endParaRPr>
                    </a:p>
                  </a:txBody>
                  <a:tcPr marL="0" marR="0" marT="0" marB="0" anchor="ctr"/>
                </a:tc>
                <a:extLst>
                  <a:ext uri="{0D108BD9-81ED-4DB2-BD59-A6C34878D82A}">
                    <a16:rowId xmlns:a16="http://schemas.microsoft.com/office/drawing/2014/main" val="1103684517"/>
                  </a:ext>
                </a:extLst>
              </a:tr>
              <a:tr h="138583">
                <a:tc gridSpan="4">
                  <a:txBody>
                    <a:bodyPr/>
                    <a:lstStyle/>
                    <a:p>
                      <a:pPr algn="ctr">
                        <a:spcAft>
                          <a:spcPts val="0"/>
                        </a:spcAft>
                      </a:pPr>
                      <a:r>
                        <a:rPr lang="ru-RU" sz="900" dirty="0">
                          <a:effectLst>
                            <a:outerShdw blurRad="38100" dist="38100" dir="2700000" algn="tl">
                              <a:srgbClr val="000000">
                                <a:alpha val="43137"/>
                              </a:srgbClr>
                            </a:outerShdw>
                          </a:effectLst>
                        </a:rPr>
                        <a:t>Департамент муниципальной собственности и земельных ресурсов администрации города</a:t>
                      </a:r>
                      <a:endParaRPr lang="ru-RU" sz="9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txBody>
                  <a:tcPr marL="21662" marR="21662" marT="0" marB="0">
                    <a:solidFill>
                      <a:srgbClr val="1C90B7"/>
                    </a:solidFill>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972016725"/>
                  </a:ext>
                </a:extLst>
              </a:tr>
              <a:tr h="369556">
                <a:tc>
                  <a:txBody>
                    <a:bodyPr/>
                    <a:lstStyle/>
                    <a:p>
                      <a:pPr algn="ctr">
                        <a:spcAft>
                          <a:spcPts val="0"/>
                        </a:spcAft>
                      </a:pPr>
                      <a:r>
                        <a:rPr lang="ru-RU" sz="900" dirty="0">
                          <a:effectLst>
                            <a:outerShdw blurRad="38100" dist="38100" dir="2700000" algn="tl">
                              <a:srgbClr val="000000">
                                <a:alpha val="43137"/>
                              </a:srgbClr>
                            </a:outerShdw>
                          </a:effectLst>
                        </a:rPr>
                        <a:t>9</a:t>
                      </a:r>
                      <a:endParaRPr lang="ru-RU" sz="9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txBody>
                  <a:tcPr marL="21662" marR="21662" marT="0" marB="0">
                    <a:solidFill>
                      <a:srgbClr val="1C90B7"/>
                    </a:solidFill>
                  </a:tcPr>
                </a:tc>
                <a:tc>
                  <a:txBody>
                    <a:bodyPr/>
                    <a:lstStyle/>
                    <a:p>
                      <a:pPr algn="ctr">
                        <a:spcAft>
                          <a:spcPts val="0"/>
                        </a:spcAft>
                      </a:pPr>
                      <a:r>
                        <a:rPr lang="ru-RU" sz="800" dirty="0">
                          <a:effectLst/>
                        </a:rPr>
                        <a:t>Решение Думы города от 21.12.2015 №</a:t>
                      </a:r>
                      <a:r>
                        <a:rPr lang="ru-RU" sz="800" dirty="0" smtClean="0">
                          <a:effectLst/>
                        </a:rPr>
                        <a:t>937 «О </a:t>
                      </a:r>
                      <a:r>
                        <a:rPr lang="ru-RU" sz="800" dirty="0">
                          <a:effectLst/>
                        </a:rPr>
                        <a:t>внесении изменений в решение Думы города Нижневартовска от 18.09.2015 №860 «О Положениях о порядке </a:t>
                      </a:r>
                      <a:r>
                        <a:rPr lang="ru-RU" sz="800" dirty="0" smtClean="0">
                          <a:effectLst/>
                        </a:rPr>
                        <a:t>управления и </a:t>
                      </a:r>
                      <a:r>
                        <a:rPr lang="ru-RU" sz="800" dirty="0">
                          <a:effectLst/>
                        </a:rPr>
                        <a:t>распоряжения имуществом, находящимся в муниципальной собственности муниципального образования город Нижневартовск, и о порядке принятия решений о создании, реорганизации и ликвидации муниципальных предприятий»</a:t>
                      </a:r>
                      <a:endParaRPr lang="ru-RU" sz="800" dirty="0">
                        <a:effectLst/>
                        <a:latin typeface="Times New Roman" panose="02020603050405020304" pitchFamily="18" charset="0"/>
                        <a:ea typeface="Times New Roman" panose="02020603050405020304" pitchFamily="18" charset="0"/>
                      </a:endParaRPr>
                    </a:p>
                  </a:txBody>
                  <a:tcPr marL="21662" marR="21662" marT="0" marB="0"/>
                </a:tc>
                <a:tc>
                  <a:txBody>
                    <a:bodyPr/>
                    <a:lstStyle/>
                    <a:p>
                      <a:pPr algn="ctr">
                        <a:spcAft>
                          <a:spcPts val="0"/>
                        </a:spcAft>
                      </a:pPr>
                      <a:r>
                        <a:rPr lang="ru-RU" sz="800">
                          <a:effectLst/>
                        </a:rPr>
                        <a:t>январь-февраль</a:t>
                      </a:r>
                      <a:endParaRPr lang="ru-RU" sz="800">
                        <a:effectLst/>
                        <a:latin typeface="Times New Roman" panose="02020603050405020304" pitchFamily="18" charset="0"/>
                        <a:ea typeface="Times New Roman" panose="02020603050405020304" pitchFamily="18" charset="0"/>
                      </a:endParaRPr>
                    </a:p>
                  </a:txBody>
                  <a:tcPr marL="21662" marR="21662" marT="0" marB="0"/>
                </a:tc>
                <a:tc>
                  <a:txBody>
                    <a:bodyPr/>
                    <a:lstStyle/>
                    <a:p>
                      <a:pPr>
                        <a:spcAft>
                          <a:spcPts val="0"/>
                        </a:spcAft>
                      </a:pPr>
                      <a:r>
                        <a:rPr lang="ru-RU" sz="800" dirty="0">
                          <a:effectLst/>
                        </a:rPr>
                        <a:t> </a:t>
                      </a:r>
                      <a:endParaRPr lang="ru-RU" sz="800" dirty="0">
                        <a:effectLst/>
                        <a:latin typeface="Times New Roman" panose="02020603050405020304" pitchFamily="18" charset="0"/>
                        <a:ea typeface="Times New Roman" panose="02020603050405020304" pitchFamily="18" charset="0"/>
                      </a:endParaRPr>
                    </a:p>
                  </a:txBody>
                  <a:tcPr marL="0" marR="0" marT="0" marB="0" anchor="ctr"/>
                </a:tc>
                <a:extLst>
                  <a:ext uri="{0D108BD9-81ED-4DB2-BD59-A6C34878D82A}">
                    <a16:rowId xmlns:a16="http://schemas.microsoft.com/office/drawing/2014/main" val="2722893348"/>
                  </a:ext>
                </a:extLst>
              </a:tr>
              <a:tr h="138583">
                <a:tc>
                  <a:txBody>
                    <a:bodyPr/>
                    <a:lstStyle/>
                    <a:p>
                      <a:pPr algn="ctr">
                        <a:spcAft>
                          <a:spcPts val="0"/>
                        </a:spcAft>
                      </a:pPr>
                      <a:r>
                        <a:rPr lang="ru-RU" sz="900" dirty="0">
                          <a:effectLst>
                            <a:outerShdw blurRad="38100" dist="38100" dir="2700000" algn="tl">
                              <a:srgbClr val="000000">
                                <a:alpha val="43137"/>
                              </a:srgbClr>
                            </a:outerShdw>
                          </a:effectLst>
                        </a:rPr>
                        <a:t>10</a:t>
                      </a:r>
                      <a:endParaRPr lang="ru-RU" sz="9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txBody>
                  <a:tcPr marL="21662" marR="21662" marT="0" marB="0">
                    <a:solidFill>
                      <a:srgbClr val="1C90B7"/>
                    </a:solidFill>
                  </a:tcPr>
                </a:tc>
                <a:tc>
                  <a:txBody>
                    <a:bodyPr/>
                    <a:lstStyle/>
                    <a:p>
                      <a:pPr algn="ctr">
                        <a:spcAft>
                          <a:spcPts val="0"/>
                        </a:spcAft>
                      </a:pPr>
                      <a:r>
                        <a:rPr lang="ru-RU" sz="800" dirty="0">
                          <a:effectLst/>
                        </a:rPr>
                        <a:t>Решение Думы города от 27.11.2015 №</a:t>
                      </a:r>
                      <a:r>
                        <a:rPr lang="ru-RU" sz="800" dirty="0" smtClean="0">
                          <a:effectLst/>
                        </a:rPr>
                        <a:t>913 «О </a:t>
                      </a:r>
                      <a:r>
                        <a:rPr lang="ru-RU" sz="800" dirty="0">
                          <a:effectLst/>
                        </a:rPr>
                        <a:t>Методике расчета арендной платы за муниципальное имущество»</a:t>
                      </a:r>
                      <a:endParaRPr lang="ru-RU" sz="800" dirty="0">
                        <a:effectLst/>
                        <a:latin typeface="Times New Roman" panose="02020603050405020304" pitchFamily="18" charset="0"/>
                        <a:ea typeface="Times New Roman" panose="02020603050405020304" pitchFamily="18" charset="0"/>
                      </a:endParaRPr>
                    </a:p>
                  </a:txBody>
                  <a:tcPr marL="21662" marR="21662" marT="0" marB="0"/>
                </a:tc>
                <a:tc>
                  <a:txBody>
                    <a:bodyPr/>
                    <a:lstStyle/>
                    <a:p>
                      <a:pPr algn="ctr">
                        <a:spcAft>
                          <a:spcPts val="0"/>
                        </a:spcAft>
                      </a:pPr>
                      <a:r>
                        <a:rPr lang="ru-RU" sz="800">
                          <a:effectLst/>
                        </a:rPr>
                        <a:t>февраль-март</a:t>
                      </a:r>
                      <a:endParaRPr lang="ru-RU" sz="800">
                        <a:effectLst/>
                        <a:latin typeface="Times New Roman" panose="02020603050405020304" pitchFamily="18" charset="0"/>
                        <a:ea typeface="Times New Roman" panose="02020603050405020304" pitchFamily="18" charset="0"/>
                      </a:endParaRPr>
                    </a:p>
                  </a:txBody>
                  <a:tcPr marL="21662" marR="21662" marT="0" marB="0"/>
                </a:tc>
                <a:tc>
                  <a:txBody>
                    <a:bodyPr/>
                    <a:lstStyle/>
                    <a:p>
                      <a:pPr>
                        <a:spcAft>
                          <a:spcPts val="0"/>
                        </a:spcAft>
                      </a:pPr>
                      <a:r>
                        <a:rPr lang="ru-RU" sz="800">
                          <a:effectLst/>
                        </a:rPr>
                        <a:t> </a:t>
                      </a:r>
                      <a:endParaRPr lang="ru-RU" sz="800">
                        <a:effectLst/>
                        <a:latin typeface="Times New Roman" panose="02020603050405020304" pitchFamily="18" charset="0"/>
                        <a:ea typeface="Times New Roman" panose="02020603050405020304" pitchFamily="18" charset="0"/>
                      </a:endParaRPr>
                    </a:p>
                  </a:txBody>
                  <a:tcPr marL="0" marR="0" marT="0" marB="0" anchor="ctr"/>
                </a:tc>
                <a:extLst>
                  <a:ext uri="{0D108BD9-81ED-4DB2-BD59-A6C34878D82A}">
                    <a16:rowId xmlns:a16="http://schemas.microsoft.com/office/drawing/2014/main" val="1193707500"/>
                  </a:ext>
                </a:extLst>
              </a:tr>
              <a:tr h="369556">
                <a:tc>
                  <a:txBody>
                    <a:bodyPr/>
                    <a:lstStyle/>
                    <a:p>
                      <a:pPr algn="ctr">
                        <a:spcAft>
                          <a:spcPts val="0"/>
                        </a:spcAft>
                      </a:pPr>
                      <a:r>
                        <a:rPr lang="ru-RU" sz="900" dirty="0">
                          <a:effectLst>
                            <a:outerShdw blurRad="38100" dist="38100" dir="2700000" algn="tl">
                              <a:srgbClr val="000000">
                                <a:alpha val="43137"/>
                              </a:srgbClr>
                            </a:outerShdw>
                          </a:effectLst>
                        </a:rPr>
                        <a:t>11</a:t>
                      </a:r>
                      <a:endParaRPr lang="ru-RU" sz="9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txBody>
                  <a:tcPr marL="21662" marR="21662" marT="0" marB="0">
                    <a:solidFill>
                      <a:srgbClr val="1C90B7"/>
                    </a:solidFill>
                  </a:tcPr>
                </a:tc>
                <a:tc>
                  <a:txBody>
                    <a:bodyPr/>
                    <a:lstStyle/>
                    <a:p>
                      <a:pPr algn="ctr">
                        <a:spcAft>
                          <a:spcPts val="0"/>
                        </a:spcAft>
                      </a:pPr>
                      <a:r>
                        <a:rPr lang="ru-RU" sz="800" dirty="0">
                          <a:effectLst/>
                        </a:rPr>
                        <a:t>Постановление администрации города от 21.03.2017 №</a:t>
                      </a:r>
                      <a:r>
                        <a:rPr lang="ru-RU" sz="800" dirty="0" smtClean="0">
                          <a:effectLst/>
                        </a:rPr>
                        <a:t>411 «О </a:t>
                      </a:r>
                      <a:r>
                        <a:rPr lang="ru-RU" sz="800" dirty="0">
                          <a:effectLst/>
                        </a:rPr>
                        <a:t>внесении изменений в постановление администрации города от 27.12.2011 №1602 «Об установлении коэффициентов переходного периода для расчета арендной платы за землю и о признании утратившими силу постановлений администрации города от 29.10.2009 №1513, от 14.09.2010 №1079, от 28.04.2011 №434</a:t>
                      </a:r>
                      <a:r>
                        <a:rPr lang="ru-RU" sz="800" dirty="0" smtClean="0">
                          <a:effectLst/>
                        </a:rPr>
                        <a:t>» (с изменениями)»</a:t>
                      </a:r>
                      <a:endParaRPr lang="ru-RU" sz="800" dirty="0">
                        <a:effectLst/>
                        <a:latin typeface="Times New Roman" panose="02020603050405020304" pitchFamily="18" charset="0"/>
                        <a:ea typeface="Times New Roman" panose="02020603050405020304" pitchFamily="18" charset="0"/>
                      </a:endParaRPr>
                    </a:p>
                  </a:txBody>
                  <a:tcPr marL="21662" marR="21662" marT="0" marB="0"/>
                </a:tc>
                <a:tc>
                  <a:txBody>
                    <a:bodyPr/>
                    <a:lstStyle/>
                    <a:p>
                      <a:pPr algn="ctr">
                        <a:spcAft>
                          <a:spcPts val="0"/>
                        </a:spcAft>
                      </a:pPr>
                      <a:r>
                        <a:rPr lang="ru-RU" sz="800" dirty="0">
                          <a:effectLst/>
                        </a:rPr>
                        <a:t>март-апрель</a:t>
                      </a:r>
                      <a:endParaRPr lang="ru-RU" sz="800" dirty="0">
                        <a:effectLst/>
                        <a:latin typeface="Times New Roman" panose="02020603050405020304" pitchFamily="18" charset="0"/>
                        <a:ea typeface="Times New Roman" panose="02020603050405020304" pitchFamily="18" charset="0"/>
                      </a:endParaRPr>
                    </a:p>
                  </a:txBody>
                  <a:tcPr marL="21662" marR="21662" marT="0" marB="0"/>
                </a:tc>
                <a:tc>
                  <a:txBody>
                    <a:bodyPr/>
                    <a:lstStyle/>
                    <a:p>
                      <a:pPr>
                        <a:spcAft>
                          <a:spcPts val="0"/>
                        </a:spcAft>
                      </a:pPr>
                      <a:r>
                        <a:rPr lang="ru-RU" sz="800">
                          <a:effectLst/>
                        </a:rPr>
                        <a:t> </a:t>
                      </a:r>
                      <a:endParaRPr lang="ru-RU" sz="800">
                        <a:effectLst/>
                        <a:latin typeface="Times New Roman" panose="02020603050405020304" pitchFamily="18" charset="0"/>
                        <a:ea typeface="Times New Roman" panose="02020603050405020304" pitchFamily="18" charset="0"/>
                      </a:endParaRPr>
                    </a:p>
                  </a:txBody>
                  <a:tcPr marL="0" marR="0" marT="0" marB="0" anchor="ctr"/>
                </a:tc>
                <a:extLst>
                  <a:ext uri="{0D108BD9-81ED-4DB2-BD59-A6C34878D82A}">
                    <a16:rowId xmlns:a16="http://schemas.microsoft.com/office/drawing/2014/main" val="3987647298"/>
                  </a:ext>
                </a:extLst>
              </a:tr>
              <a:tr h="246370">
                <a:tc>
                  <a:txBody>
                    <a:bodyPr/>
                    <a:lstStyle/>
                    <a:p>
                      <a:pPr algn="ctr">
                        <a:spcAft>
                          <a:spcPts val="0"/>
                        </a:spcAft>
                      </a:pPr>
                      <a:r>
                        <a:rPr lang="ru-RU" sz="900" dirty="0">
                          <a:effectLst>
                            <a:outerShdw blurRad="38100" dist="38100" dir="2700000" algn="tl">
                              <a:srgbClr val="000000">
                                <a:alpha val="43137"/>
                              </a:srgbClr>
                            </a:outerShdw>
                          </a:effectLst>
                        </a:rPr>
                        <a:t>12</a:t>
                      </a:r>
                      <a:endParaRPr lang="ru-RU" sz="9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txBody>
                  <a:tcPr marL="21662" marR="21662" marT="0" marB="0">
                    <a:solidFill>
                      <a:srgbClr val="1C90B7"/>
                    </a:solidFill>
                  </a:tcPr>
                </a:tc>
                <a:tc>
                  <a:txBody>
                    <a:bodyPr/>
                    <a:lstStyle/>
                    <a:p>
                      <a:pPr algn="ctr">
                        <a:spcAft>
                          <a:spcPts val="0"/>
                        </a:spcAft>
                      </a:pPr>
                      <a:r>
                        <a:rPr lang="ru-RU" sz="800" dirty="0">
                          <a:effectLst/>
                        </a:rPr>
                        <a:t>Решение Думы города Нижневартовска от 31.03.2017 №</a:t>
                      </a:r>
                      <a:r>
                        <a:rPr lang="ru-RU" sz="800" dirty="0" smtClean="0">
                          <a:effectLst/>
                        </a:rPr>
                        <a:t>131 «О </a:t>
                      </a:r>
                      <a:r>
                        <a:rPr lang="ru-RU" sz="800" dirty="0">
                          <a:effectLst/>
                        </a:rPr>
                        <a:t>внесении изменений в решение Думы города Нижневартовска от 26.09.2014 №636 «О порядке определения цены земельных участков, находящихся в собственности муниципального образования город Нижневартовск, и их </a:t>
                      </a:r>
                      <a:r>
                        <a:rPr lang="ru-RU" sz="800" dirty="0" smtClean="0">
                          <a:effectLst/>
                        </a:rPr>
                        <a:t>оплаты» (с изменениями)»</a:t>
                      </a:r>
                      <a:endParaRPr lang="ru-RU" sz="800" dirty="0">
                        <a:effectLst/>
                        <a:latin typeface="Times New Roman" panose="02020603050405020304" pitchFamily="18" charset="0"/>
                        <a:ea typeface="Times New Roman" panose="02020603050405020304" pitchFamily="18" charset="0"/>
                      </a:endParaRPr>
                    </a:p>
                  </a:txBody>
                  <a:tcPr marL="21662" marR="21662" marT="0" marB="0"/>
                </a:tc>
                <a:tc>
                  <a:txBody>
                    <a:bodyPr/>
                    <a:lstStyle/>
                    <a:p>
                      <a:pPr algn="ctr">
                        <a:spcAft>
                          <a:spcPts val="0"/>
                        </a:spcAft>
                      </a:pPr>
                      <a:r>
                        <a:rPr lang="ru-RU" sz="800">
                          <a:effectLst/>
                        </a:rPr>
                        <a:t>апрель-май</a:t>
                      </a:r>
                      <a:endParaRPr lang="ru-RU" sz="800">
                        <a:effectLst/>
                        <a:latin typeface="Times New Roman" panose="02020603050405020304" pitchFamily="18" charset="0"/>
                        <a:ea typeface="Times New Roman" panose="02020603050405020304" pitchFamily="18" charset="0"/>
                      </a:endParaRPr>
                    </a:p>
                  </a:txBody>
                  <a:tcPr marL="21662" marR="21662" marT="0" marB="0"/>
                </a:tc>
                <a:tc>
                  <a:txBody>
                    <a:bodyPr/>
                    <a:lstStyle/>
                    <a:p>
                      <a:pPr>
                        <a:spcAft>
                          <a:spcPts val="0"/>
                        </a:spcAft>
                      </a:pPr>
                      <a:r>
                        <a:rPr lang="ru-RU" sz="800">
                          <a:effectLst/>
                        </a:rPr>
                        <a:t> </a:t>
                      </a:r>
                      <a:endParaRPr lang="ru-RU" sz="800">
                        <a:effectLst/>
                        <a:latin typeface="Times New Roman" panose="02020603050405020304" pitchFamily="18" charset="0"/>
                        <a:ea typeface="Times New Roman" panose="02020603050405020304" pitchFamily="18" charset="0"/>
                      </a:endParaRPr>
                    </a:p>
                  </a:txBody>
                  <a:tcPr marL="0" marR="0" marT="0" marB="0" anchor="ctr"/>
                </a:tc>
                <a:extLst>
                  <a:ext uri="{0D108BD9-81ED-4DB2-BD59-A6C34878D82A}">
                    <a16:rowId xmlns:a16="http://schemas.microsoft.com/office/drawing/2014/main" val="1191814857"/>
                  </a:ext>
                </a:extLst>
              </a:tr>
              <a:tr h="138583">
                <a:tc gridSpan="4">
                  <a:txBody>
                    <a:bodyPr/>
                    <a:lstStyle/>
                    <a:p>
                      <a:pPr algn="ctr">
                        <a:spcAft>
                          <a:spcPts val="0"/>
                        </a:spcAft>
                      </a:pPr>
                      <a:r>
                        <a:rPr lang="ru-RU" sz="900" dirty="0">
                          <a:effectLst>
                            <a:outerShdw blurRad="38100" dist="38100" dir="2700000" algn="tl">
                              <a:srgbClr val="000000">
                                <a:alpha val="43137"/>
                              </a:srgbClr>
                            </a:outerShdw>
                          </a:effectLst>
                        </a:rPr>
                        <a:t>Управление </a:t>
                      </a:r>
                      <a:r>
                        <a:rPr lang="ru-RU" sz="900" dirty="0" smtClean="0">
                          <a:effectLst>
                            <a:outerShdw blurRad="38100" dist="38100" dir="2700000" algn="tl">
                              <a:srgbClr val="000000">
                                <a:alpha val="43137"/>
                              </a:srgbClr>
                            </a:outerShdw>
                          </a:effectLst>
                        </a:rPr>
                        <a:t>инвестиций департамента строительства </a:t>
                      </a:r>
                      <a:r>
                        <a:rPr lang="ru-RU" sz="900" dirty="0">
                          <a:effectLst>
                            <a:outerShdw blurRad="38100" dist="38100" dir="2700000" algn="tl">
                              <a:srgbClr val="000000">
                                <a:alpha val="43137"/>
                              </a:srgbClr>
                            </a:outerShdw>
                          </a:effectLst>
                        </a:rPr>
                        <a:t>администрации города</a:t>
                      </a:r>
                      <a:endParaRPr lang="ru-RU" sz="9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txBody>
                  <a:tcPr marL="21662" marR="21662" marT="0" marB="0">
                    <a:solidFill>
                      <a:srgbClr val="1C90B7"/>
                    </a:solidFill>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779855991"/>
                  </a:ext>
                </a:extLst>
              </a:tr>
              <a:tr h="246370">
                <a:tc>
                  <a:txBody>
                    <a:bodyPr/>
                    <a:lstStyle/>
                    <a:p>
                      <a:pPr algn="ctr">
                        <a:spcAft>
                          <a:spcPts val="0"/>
                        </a:spcAft>
                      </a:pPr>
                      <a:r>
                        <a:rPr lang="ru-RU" sz="900" dirty="0">
                          <a:effectLst>
                            <a:outerShdw blurRad="38100" dist="38100" dir="2700000" algn="tl">
                              <a:srgbClr val="000000">
                                <a:alpha val="43137"/>
                              </a:srgbClr>
                            </a:outerShdw>
                          </a:effectLst>
                        </a:rPr>
                        <a:t>13</a:t>
                      </a:r>
                      <a:endParaRPr lang="ru-RU" sz="9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txBody>
                  <a:tcPr marL="21662" marR="21662" marT="0" marB="0">
                    <a:solidFill>
                      <a:srgbClr val="1C90B7"/>
                    </a:solidFill>
                  </a:tcPr>
                </a:tc>
                <a:tc>
                  <a:txBody>
                    <a:bodyPr/>
                    <a:lstStyle/>
                    <a:p>
                      <a:pPr algn="ctr">
                        <a:spcAft>
                          <a:spcPts val="0"/>
                        </a:spcAft>
                      </a:pPr>
                      <a:r>
                        <a:rPr lang="ru-RU" sz="800" dirty="0">
                          <a:effectLst/>
                        </a:rPr>
                        <a:t>Постановление администрации города от 31.05.2017 №</a:t>
                      </a:r>
                      <a:r>
                        <a:rPr lang="ru-RU" sz="800" dirty="0" smtClean="0">
                          <a:effectLst/>
                        </a:rPr>
                        <a:t>811 «О </a:t>
                      </a:r>
                      <a:r>
                        <a:rPr lang="ru-RU" sz="800" dirty="0">
                          <a:effectLst/>
                        </a:rPr>
                        <a:t>Порядке принятия решений о заключении концессионных соглашений и Порядке формирования перечня объектов, в отношении которых планируется заключение концессионных соглашений»</a:t>
                      </a:r>
                      <a:endParaRPr lang="ru-RU" sz="800" dirty="0">
                        <a:effectLst/>
                        <a:latin typeface="Times New Roman" panose="02020603050405020304" pitchFamily="18" charset="0"/>
                        <a:ea typeface="Times New Roman" panose="02020603050405020304" pitchFamily="18" charset="0"/>
                      </a:endParaRPr>
                    </a:p>
                  </a:txBody>
                  <a:tcPr marL="21662" marR="21662" marT="0" marB="0"/>
                </a:tc>
                <a:tc>
                  <a:txBody>
                    <a:bodyPr/>
                    <a:lstStyle/>
                    <a:p>
                      <a:pPr algn="ctr">
                        <a:spcAft>
                          <a:spcPts val="0"/>
                        </a:spcAft>
                      </a:pPr>
                      <a:r>
                        <a:rPr lang="ru-RU" sz="800" dirty="0">
                          <a:effectLst/>
                        </a:rPr>
                        <a:t>июнь-июль</a:t>
                      </a:r>
                      <a:endParaRPr lang="ru-RU" sz="800" dirty="0">
                        <a:effectLst/>
                        <a:latin typeface="Times New Roman" panose="02020603050405020304" pitchFamily="18" charset="0"/>
                        <a:ea typeface="Times New Roman" panose="02020603050405020304" pitchFamily="18" charset="0"/>
                      </a:endParaRPr>
                    </a:p>
                  </a:txBody>
                  <a:tcPr marL="21662" marR="21662" marT="0" marB="0"/>
                </a:tc>
                <a:tc>
                  <a:txBody>
                    <a:bodyPr/>
                    <a:lstStyle/>
                    <a:p>
                      <a:pPr>
                        <a:spcAft>
                          <a:spcPts val="0"/>
                        </a:spcAft>
                      </a:pPr>
                      <a:r>
                        <a:rPr lang="ru-RU" sz="800" dirty="0">
                          <a:effectLst/>
                        </a:rPr>
                        <a:t> </a:t>
                      </a:r>
                      <a:endParaRPr lang="ru-RU" sz="800" dirty="0">
                        <a:effectLst/>
                        <a:latin typeface="Times New Roman" panose="02020603050405020304" pitchFamily="18" charset="0"/>
                        <a:ea typeface="Times New Roman" panose="02020603050405020304" pitchFamily="18" charset="0"/>
                      </a:endParaRPr>
                    </a:p>
                  </a:txBody>
                  <a:tcPr marL="0" marR="0" marT="0" marB="0" anchor="ctr"/>
                </a:tc>
                <a:extLst>
                  <a:ext uri="{0D108BD9-81ED-4DB2-BD59-A6C34878D82A}">
                    <a16:rowId xmlns:a16="http://schemas.microsoft.com/office/drawing/2014/main" val="2418482270"/>
                  </a:ext>
                </a:extLst>
              </a:tr>
              <a:tr h="246370">
                <a:tc>
                  <a:txBody>
                    <a:bodyPr/>
                    <a:lstStyle/>
                    <a:p>
                      <a:pPr algn="ctr">
                        <a:spcAft>
                          <a:spcPts val="0"/>
                        </a:spcAft>
                      </a:pPr>
                      <a:r>
                        <a:rPr lang="ru-RU" sz="900" dirty="0">
                          <a:effectLst>
                            <a:outerShdw blurRad="38100" dist="38100" dir="2700000" algn="tl">
                              <a:srgbClr val="000000">
                                <a:alpha val="43137"/>
                              </a:srgbClr>
                            </a:outerShdw>
                          </a:effectLst>
                        </a:rPr>
                        <a:t>14</a:t>
                      </a:r>
                      <a:endParaRPr lang="ru-RU" sz="9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txBody>
                  <a:tcPr marL="21662" marR="21662" marT="0" marB="0">
                    <a:solidFill>
                      <a:srgbClr val="1C90B7"/>
                    </a:solidFill>
                  </a:tcPr>
                </a:tc>
                <a:tc>
                  <a:txBody>
                    <a:bodyPr/>
                    <a:lstStyle/>
                    <a:p>
                      <a:pPr algn="ctr">
                        <a:spcAft>
                          <a:spcPts val="0"/>
                        </a:spcAft>
                      </a:pPr>
                      <a:r>
                        <a:rPr lang="ru-RU" sz="800" dirty="0">
                          <a:effectLst/>
                        </a:rPr>
                        <a:t>Постановление администрации города от 31.10.2017 №</a:t>
                      </a:r>
                      <a:r>
                        <a:rPr lang="ru-RU" sz="800" dirty="0" smtClean="0">
                          <a:effectLst/>
                        </a:rPr>
                        <a:t>1601 «О </a:t>
                      </a:r>
                      <a:r>
                        <a:rPr lang="ru-RU" sz="800" dirty="0">
                          <a:effectLst/>
                        </a:rPr>
                        <a:t>Регламенте сопровождения инвестиционных проектов по принципу «одного окна» на территории города Нижневартовска»</a:t>
                      </a:r>
                      <a:endParaRPr lang="ru-RU" sz="800" dirty="0">
                        <a:effectLst/>
                        <a:latin typeface="Times New Roman" panose="02020603050405020304" pitchFamily="18" charset="0"/>
                        <a:ea typeface="Times New Roman" panose="02020603050405020304" pitchFamily="18" charset="0"/>
                      </a:endParaRPr>
                    </a:p>
                  </a:txBody>
                  <a:tcPr marL="21662" marR="21662" marT="0" marB="0"/>
                </a:tc>
                <a:tc>
                  <a:txBody>
                    <a:bodyPr/>
                    <a:lstStyle/>
                    <a:p>
                      <a:pPr algn="ctr">
                        <a:spcAft>
                          <a:spcPts val="0"/>
                        </a:spcAft>
                      </a:pPr>
                      <a:r>
                        <a:rPr lang="ru-RU" sz="800">
                          <a:effectLst/>
                        </a:rPr>
                        <a:t>ноябрь-декабрь</a:t>
                      </a:r>
                      <a:endParaRPr lang="ru-RU" sz="800">
                        <a:effectLst/>
                        <a:latin typeface="Times New Roman" panose="02020603050405020304" pitchFamily="18" charset="0"/>
                        <a:ea typeface="Times New Roman" panose="02020603050405020304" pitchFamily="18" charset="0"/>
                      </a:endParaRPr>
                    </a:p>
                  </a:txBody>
                  <a:tcPr marL="21662" marR="21662" marT="0" marB="0"/>
                </a:tc>
                <a:tc>
                  <a:txBody>
                    <a:bodyPr/>
                    <a:lstStyle/>
                    <a:p>
                      <a:pPr>
                        <a:spcAft>
                          <a:spcPts val="0"/>
                        </a:spcAft>
                      </a:pPr>
                      <a:r>
                        <a:rPr lang="ru-RU" sz="800" dirty="0">
                          <a:effectLst/>
                        </a:rPr>
                        <a:t> </a:t>
                      </a:r>
                      <a:endParaRPr lang="ru-RU" sz="800" dirty="0">
                        <a:effectLst/>
                        <a:latin typeface="Times New Roman" panose="02020603050405020304" pitchFamily="18" charset="0"/>
                        <a:ea typeface="Times New Roman" panose="02020603050405020304" pitchFamily="18" charset="0"/>
                      </a:endParaRPr>
                    </a:p>
                  </a:txBody>
                  <a:tcPr marL="0" marR="0" marT="0" marB="0" anchor="ctr"/>
                </a:tc>
                <a:extLst>
                  <a:ext uri="{0D108BD9-81ED-4DB2-BD59-A6C34878D82A}">
                    <a16:rowId xmlns:a16="http://schemas.microsoft.com/office/drawing/2014/main" val="3262507398"/>
                  </a:ext>
                </a:extLst>
              </a:tr>
              <a:tr h="138583">
                <a:tc gridSpan="4">
                  <a:txBody>
                    <a:bodyPr/>
                    <a:lstStyle/>
                    <a:p>
                      <a:pPr algn="ctr">
                        <a:spcAft>
                          <a:spcPts val="0"/>
                        </a:spcAft>
                      </a:pPr>
                      <a:r>
                        <a:rPr lang="ru-RU" sz="900" dirty="0">
                          <a:effectLst>
                            <a:outerShdw blurRad="38100" dist="38100" dir="2700000" algn="tl">
                              <a:srgbClr val="000000">
                                <a:alpha val="43137"/>
                              </a:srgbClr>
                            </a:outerShdw>
                          </a:effectLst>
                        </a:rPr>
                        <a:t>Управление по развитию промышленности и предпринимательства департамента экономического развития администрации города</a:t>
                      </a:r>
                      <a:endParaRPr lang="ru-RU" sz="9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txBody>
                  <a:tcPr marL="21662" marR="21662" marT="0" marB="0">
                    <a:solidFill>
                      <a:srgbClr val="1C90B7"/>
                    </a:solidFill>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2598580203"/>
                  </a:ext>
                </a:extLst>
              </a:tr>
              <a:tr h="246370">
                <a:tc>
                  <a:txBody>
                    <a:bodyPr/>
                    <a:lstStyle/>
                    <a:p>
                      <a:pPr algn="ctr">
                        <a:spcAft>
                          <a:spcPts val="0"/>
                        </a:spcAft>
                      </a:pPr>
                      <a:r>
                        <a:rPr lang="ru-RU" sz="900" dirty="0">
                          <a:effectLst>
                            <a:outerShdw blurRad="38100" dist="38100" dir="2700000" algn="tl">
                              <a:srgbClr val="000000">
                                <a:alpha val="43137"/>
                              </a:srgbClr>
                            </a:outerShdw>
                          </a:effectLst>
                        </a:rPr>
                        <a:t>15</a:t>
                      </a:r>
                      <a:endParaRPr lang="ru-RU" sz="9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txBody>
                  <a:tcPr marL="21662" marR="21662" marT="0" marB="0">
                    <a:solidFill>
                      <a:srgbClr val="1C90B7"/>
                    </a:solidFill>
                  </a:tcPr>
                </a:tc>
                <a:tc>
                  <a:txBody>
                    <a:bodyPr/>
                    <a:lstStyle/>
                    <a:p>
                      <a:pPr algn="ctr">
                        <a:spcAft>
                          <a:spcPts val="0"/>
                        </a:spcAft>
                      </a:pPr>
                      <a:r>
                        <a:rPr lang="ru-RU" sz="800" dirty="0">
                          <a:effectLst/>
                        </a:rPr>
                        <a:t>Постановление администрации города от 12.01.2017 №</a:t>
                      </a:r>
                      <a:r>
                        <a:rPr lang="ru-RU" sz="800" dirty="0" smtClean="0">
                          <a:effectLst/>
                        </a:rPr>
                        <a:t>18 «О </a:t>
                      </a:r>
                      <a:r>
                        <a:rPr lang="ru-RU" sz="800" dirty="0">
                          <a:effectLst/>
                        </a:rPr>
                        <a:t>внесении изменений в постановление администрации города от 20.05.2016 №693 «Об утверждении Положения о размещении нестационарных торговых объектов на территории города Нижневартовска»</a:t>
                      </a:r>
                      <a:endParaRPr lang="ru-RU" sz="800" dirty="0">
                        <a:effectLst/>
                        <a:latin typeface="Times New Roman" panose="02020603050405020304" pitchFamily="18" charset="0"/>
                        <a:ea typeface="Times New Roman" panose="02020603050405020304" pitchFamily="18" charset="0"/>
                      </a:endParaRPr>
                    </a:p>
                  </a:txBody>
                  <a:tcPr marL="21662" marR="21662" marT="0" marB="0"/>
                </a:tc>
                <a:tc>
                  <a:txBody>
                    <a:bodyPr/>
                    <a:lstStyle/>
                    <a:p>
                      <a:pPr algn="ctr">
                        <a:spcAft>
                          <a:spcPts val="0"/>
                        </a:spcAft>
                      </a:pPr>
                      <a:r>
                        <a:rPr lang="ru-RU" sz="800" dirty="0">
                          <a:effectLst/>
                        </a:rPr>
                        <a:t>январь-февраль</a:t>
                      </a:r>
                      <a:endParaRPr lang="ru-RU" sz="800" dirty="0">
                        <a:effectLst/>
                        <a:latin typeface="Times New Roman" panose="02020603050405020304" pitchFamily="18" charset="0"/>
                        <a:ea typeface="Times New Roman" panose="02020603050405020304" pitchFamily="18" charset="0"/>
                      </a:endParaRPr>
                    </a:p>
                  </a:txBody>
                  <a:tcPr marL="21662" marR="21662" marT="0" marB="0"/>
                </a:tc>
                <a:tc>
                  <a:txBody>
                    <a:bodyPr/>
                    <a:lstStyle/>
                    <a:p>
                      <a:pPr>
                        <a:spcAft>
                          <a:spcPts val="0"/>
                        </a:spcAft>
                      </a:pPr>
                      <a:r>
                        <a:rPr lang="ru-RU" sz="800" dirty="0">
                          <a:effectLst/>
                        </a:rPr>
                        <a:t> </a:t>
                      </a:r>
                      <a:endParaRPr lang="ru-RU" sz="800" dirty="0">
                        <a:effectLst/>
                        <a:latin typeface="Times New Roman" panose="02020603050405020304" pitchFamily="18" charset="0"/>
                        <a:ea typeface="Times New Roman" panose="02020603050405020304" pitchFamily="18" charset="0"/>
                      </a:endParaRPr>
                    </a:p>
                  </a:txBody>
                  <a:tcPr marL="0" marR="0" marT="0" marB="0" anchor="ctr"/>
                </a:tc>
                <a:extLst>
                  <a:ext uri="{0D108BD9-81ED-4DB2-BD59-A6C34878D82A}">
                    <a16:rowId xmlns:a16="http://schemas.microsoft.com/office/drawing/2014/main" val="1188414076"/>
                  </a:ext>
                </a:extLst>
              </a:tr>
            </a:tbl>
          </a:graphicData>
        </a:graphic>
      </p:graphicFrame>
    </p:spTree>
    <p:extLst>
      <p:ext uri="{BB962C8B-B14F-4D97-AF65-F5344CB8AC3E}">
        <p14:creationId xmlns:p14="http://schemas.microsoft.com/office/powerpoint/2010/main" val="1863750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par>
                          <p:cTn id="8" fill="hold">
                            <p:stCondLst>
                              <p:cond delay="1000"/>
                            </p:stCondLst>
                            <p:childTnLst>
                              <p:par>
                                <p:cTn id="9" presetID="10" presetClass="entr" presetSubtype="0" fill="hold"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Группа 11"/>
          <p:cNvGrpSpPr/>
          <p:nvPr/>
        </p:nvGrpSpPr>
        <p:grpSpPr>
          <a:xfrm>
            <a:off x="4589811" y="2286469"/>
            <a:ext cx="4320480" cy="4032704"/>
            <a:chOff x="4283585" y="2186043"/>
            <a:chExt cx="4107423" cy="4032704"/>
          </a:xfrm>
        </p:grpSpPr>
        <p:pic>
          <p:nvPicPr>
            <p:cNvPr id="14" name="Рисунок 13"/>
            <p:cNvPicPr>
              <a:picLocks noChangeAspect="1"/>
            </p:cNvPicPr>
            <p:nvPr/>
          </p:nvPicPr>
          <p:blipFill rotWithShape="1">
            <a:blip r:embed="rId2" cstate="print">
              <a:extLst>
                <a:ext uri="{28A0092B-C50C-407E-A947-70E740481C1C}">
                  <a14:useLocalDpi xmlns:a14="http://schemas.microsoft.com/office/drawing/2010/main" val="0"/>
                </a:ext>
              </a:extLst>
            </a:blip>
            <a:srcRect l="6726"/>
            <a:stretch/>
          </p:blipFill>
          <p:spPr>
            <a:xfrm>
              <a:off x="4377236" y="2204864"/>
              <a:ext cx="3993846" cy="3995062"/>
            </a:xfrm>
            <a:prstGeom prst="rect">
              <a:avLst/>
            </a:prstGeom>
          </p:spPr>
        </p:pic>
        <p:pic>
          <p:nvPicPr>
            <p:cNvPr id="15" name="Рисунок 14"/>
            <p:cNvPicPr>
              <a:picLocks noChangeAspect="1"/>
            </p:cNvPicPr>
            <p:nvPr/>
          </p:nvPicPr>
          <p:blipFill rotWithShape="1">
            <a:blip r:embed="rId3" cstate="print">
              <a:extLst>
                <a:ext uri="{28A0092B-C50C-407E-A947-70E740481C1C}">
                  <a14:useLocalDpi xmlns:a14="http://schemas.microsoft.com/office/drawing/2010/main" val="0"/>
                </a:ext>
              </a:extLst>
            </a:blip>
            <a:srcRect t="8847"/>
            <a:stretch/>
          </p:blipFill>
          <p:spPr>
            <a:xfrm rot="16200000">
              <a:off x="4320945" y="2148683"/>
              <a:ext cx="4032704" cy="4107423"/>
            </a:xfrm>
            <a:prstGeom prst="rect">
              <a:avLst/>
            </a:prstGeom>
          </p:spPr>
        </p:pic>
      </p:grpSp>
      <p:grpSp>
        <p:nvGrpSpPr>
          <p:cNvPr id="3" name="Группа 2"/>
          <p:cNvGrpSpPr/>
          <p:nvPr/>
        </p:nvGrpSpPr>
        <p:grpSpPr>
          <a:xfrm>
            <a:off x="-8347" y="0"/>
            <a:ext cx="9160695" cy="6700728"/>
            <a:chOff x="-8347" y="0"/>
            <a:chExt cx="9160695" cy="6700728"/>
          </a:xfrm>
        </p:grpSpPr>
        <p:grpSp>
          <p:nvGrpSpPr>
            <p:cNvPr id="2" name="Группа 1"/>
            <p:cNvGrpSpPr/>
            <p:nvPr/>
          </p:nvGrpSpPr>
          <p:grpSpPr>
            <a:xfrm>
              <a:off x="-8347" y="0"/>
              <a:ext cx="9160695" cy="6700728"/>
              <a:chOff x="-8347" y="0"/>
              <a:chExt cx="9160695" cy="6700728"/>
            </a:xfrm>
          </p:grpSpPr>
          <p:grpSp>
            <p:nvGrpSpPr>
              <p:cNvPr id="27" name="Группа 26"/>
              <p:cNvGrpSpPr/>
              <p:nvPr/>
            </p:nvGrpSpPr>
            <p:grpSpPr>
              <a:xfrm>
                <a:off x="-8347" y="0"/>
                <a:ext cx="9160695" cy="6700728"/>
                <a:chOff x="-8347" y="0"/>
                <a:chExt cx="9160695" cy="6700728"/>
              </a:xfrm>
            </p:grpSpPr>
            <p:grpSp>
              <p:nvGrpSpPr>
                <p:cNvPr id="28" name="Группа 27"/>
                <p:cNvGrpSpPr/>
                <p:nvPr/>
              </p:nvGrpSpPr>
              <p:grpSpPr>
                <a:xfrm>
                  <a:off x="-8347" y="0"/>
                  <a:ext cx="9160695" cy="6700728"/>
                  <a:chOff x="-8347" y="0"/>
                  <a:chExt cx="9160695" cy="6700728"/>
                </a:xfrm>
              </p:grpSpPr>
              <p:sp>
                <p:nvSpPr>
                  <p:cNvPr id="31" name="Прямоугольник 30"/>
                  <p:cNvSpPr/>
                  <p:nvPr/>
                </p:nvSpPr>
                <p:spPr>
                  <a:xfrm>
                    <a:off x="-8347" y="0"/>
                    <a:ext cx="9160695" cy="1113452"/>
                  </a:xfrm>
                  <a:prstGeom prst="rect">
                    <a:avLst/>
                  </a:prstGeom>
                  <a:solidFill>
                    <a:srgbClr val="1C90B7"/>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rgbClr val="234783"/>
                      </a:solidFill>
                    </a:endParaRPr>
                  </a:p>
                </p:txBody>
              </p:sp>
              <p:cxnSp>
                <p:nvCxnSpPr>
                  <p:cNvPr id="32" name="Прямая соединительная линия 31"/>
                  <p:cNvCxnSpPr/>
                  <p:nvPr/>
                </p:nvCxnSpPr>
                <p:spPr>
                  <a:xfrm>
                    <a:off x="0" y="1052736"/>
                    <a:ext cx="9152348" cy="0"/>
                  </a:xfrm>
                  <a:prstGeom prst="line">
                    <a:avLst/>
                  </a:prstGeom>
                  <a:ln w="25400">
                    <a:solidFill>
                      <a:schemeClr val="bg1"/>
                    </a:solidFill>
                  </a:ln>
                </p:spPr>
                <p:style>
                  <a:lnRef idx="3">
                    <a:schemeClr val="accent1"/>
                  </a:lnRef>
                  <a:fillRef idx="0">
                    <a:schemeClr val="accent1"/>
                  </a:fillRef>
                  <a:effectRef idx="2">
                    <a:schemeClr val="accent1"/>
                  </a:effectRef>
                  <a:fontRef idx="minor">
                    <a:schemeClr val="tx1"/>
                  </a:fontRef>
                </p:style>
              </p:cxnSp>
              <p:sp>
                <p:nvSpPr>
                  <p:cNvPr id="34" name="Прямоугольник 33"/>
                  <p:cNvSpPr/>
                  <p:nvPr/>
                </p:nvSpPr>
                <p:spPr>
                  <a:xfrm>
                    <a:off x="-8347" y="6441162"/>
                    <a:ext cx="9160695" cy="259566"/>
                  </a:xfrm>
                  <a:prstGeom prst="rect">
                    <a:avLst/>
                  </a:prstGeom>
                  <a:gradFill flip="none" rotWithShape="1">
                    <a:gsLst>
                      <a:gs pos="0">
                        <a:srgbClr val="1C90B7"/>
                      </a:gs>
                      <a:gs pos="14000">
                        <a:srgbClr val="1C90B7"/>
                      </a:gs>
                      <a:gs pos="57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rgbClr val="234783"/>
                      </a:solidFill>
                    </a:endParaRPr>
                  </a:p>
                </p:txBody>
              </p:sp>
            </p:grpSp>
            <p:cxnSp>
              <p:nvCxnSpPr>
                <p:cNvPr id="29" name="Прямая соединительная линия 28"/>
                <p:cNvCxnSpPr/>
                <p:nvPr/>
              </p:nvCxnSpPr>
              <p:spPr>
                <a:xfrm>
                  <a:off x="1043608" y="88928"/>
                  <a:ext cx="0" cy="8918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 name="Прямоугольник 4"/>
              <p:cNvSpPr/>
              <p:nvPr/>
            </p:nvSpPr>
            <p:spPr>
              <a:xfrm>
                <a:off x="1043608" y="70478"/>
                <a:ext cx="8100392" cy="9598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3600" b="1" i="0" u="none" strike="noStrike" kern="1200" cap="none" spc="0" normalizeH="0" noProof="0" dirty="0" smtClean="0">
                    <a:ln>
                      <a:noFill/>
                    </a:ln>
                    <a:solidFill>
                      <a:prstClr val="white"/>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ОФВ /2019 год/ </a:t>
                </a:r>
                <a:endParaRPr kumimoji="0" lang="ru-RU" sz="36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pitchFamily="34" charset="0"/>
                  <a:ea typeface="+mn-ea"/>
                  <a:cs typeface="Arial" pitchFamily="34" charset="0"/>
                </a:endParaRPr>
              </a:p>
            </p:txBody>
          </p:sp>
        </p:grpSp>
        <p:pic>
          <p:nvPicPr>
            <p:cNvPr id="13" name="Рисунок 12"/>
            <p:cNvPicPr>
              <a:picLocks noChangeAspect="1"/>
            </p:cNvPicPr>
            <p:nvPr/>
          </p:nvPicPr>
          <p:blipFill rotWithShape="1">
            <a:blip r:embed="rId4" cstate="print">
              <a:extLst>
                <a:ext uri="{28A0092B-C50C-407E-A947-70E740481C1C}">
                  <a14:useLocalDpi xmlns:a14="http://schemas.microsoft.com/office/drawing/2010/main" val="0"/>
                </a:ext>
              </a:extLst>
            </a:blip>
            <a:srcRect l="7874" t="69371" r="76377" b="7557"/>
            <a:stretch/>
          </p:blipFill>
          <p:spPr>
            <a:xfrm>
              <a:off x="35496" y="83300"/>
              <a:ext cx="866418" cy="897428"/>
            </a:xfrm>
            <a:prstGeom prst="rect">
              <a:avLst/>
            </a:prstGeom>
          </p:spPr>
        </p:pic>
      </p:grpSp>
      <p:sp>
        <p:nvSpPr>
          <p:cNvPr id="16" name="Text Box 35"/>
          <p:cNvSpPr txBox="1">
            <a:spLocks noChangeArrowheads="1"/>
          </p:cNvSpPr>
          <p:nvPr/>
        </p:nvSpPr>
        <p:spPr bwMode="gray">
          <a:xfrm>
            <a:off x="251520" y="1295638"/>
            <a:ext cx="5913994" cy="892552"/>
          </a:xfrm>
          <a:prstGeom prst="rect">
            <a:avLst/>
          </a:prstGeom>
          <a:solidFill>
            <a:srgbClr val="E9E4E3"/>
          </a:solidFill>
          <a:ln>
            <a:noFill/>
          </a:ln>
          <a:effectLst>
            <a:outerShdw blurRad="50800" dist="38100" dir="2700000" algn="tl" rotWithShape="0">
              <a:prstClr val="black">
                <a:alpha val="40000"/>
              </a:prstClr>
            </a:outerShdw>
            <a:softEdge rad="63500"/>
          </a:effectLst>
          <a:extLst/>
        </p:spPr>
        <p:txBody>
          <a:bodyPr wrap="square">
            <a:spAutoFit/>
          </a:bodyPr>
          <a:lstStyle/>
          <a:p>
            <a:pPr lvl="0" algn="ctr"/>
            <a:r>
              <a:rPr lang="ru-RU" altLang="ru-RU" sz="2400" b="1" dirty="0" smtClean="0">
                <a:solidFill>
                  <a:srgbClr val="373737"/>
                </a:solidFill>
                <a:cs typeface="Arial" panose="020B0604020202020204" pitchFamily="34" charset="0"/>
              </a:rPr>
              <a:t>Департаментом экономического развития выдано </a:t>
            </a:r>
            <a:r>
              <a:rPr lang="ru-RU" altLang="ru-RU" sz="2800" b="1" dirty="0" smtClean="0">
                <a:solidFill>
                  <a:srgbClr val="FF0000"/>
                </a:solidFill>
                <a:effectLst>
                  <a:outerShdw blurRad="38100" dist="38100" dir="2700000" algn="tl">
                    <a:srgbClr val="000000">
                      <a:alpha val="43137"/>
                    </a:srgbClr>
                  </a:outerShdw>
                </a:effectLst>
                <a:cs typeface="Arial" panose="020B0604020202020204" pitchFamily="34" charset="0"/>
              </a:rPr>
              <a:t>13</a:t>
            </a:r>
            <a:r>
              <a:rPr lang="ru-RU" altLang="ru-RU" sz="2400" b="1" dirty="0" smtClean="0">
                <a:solidFill>
                  <a:srgbClr val="FF0000"/>
                </a:solidFill>
                <a:effectLst>
                  <a:outerShdw blurRad="38100" dist="38100" dir="2700000" algn="tl">
                    <a:srgbClr val="000000">
                      <a:alpha val="43137"/>
                    </a:srgbClr>
                  </a:outerShdw>
                </a:effectLst>
                <a:cs typeface="Arial" panose="020B0604020202020204" pitchFamily="34" charset="0"/>
              </a:rPr>
              <a:t> положительных заключений </a:t>
            </a:r>
            <a:endParaRPr lang="en-US" altLang="ru-RU" sz="2400" b="1" dirty="0">
              <a:solidFill>
                <a:srgbClr val="FF0000"/>
              </a:solidFill>
              <a:effectLst>
                <a:outerShdw blurRad="38100" dist="38100" dir="2700000" algn="tl">
                  <a:srgbClr val="000000">
                    <a:alpha val="43137"/>
                  </a:srgbClr>
                </a:outerShdw>
              </a:effectLst>
              <a:cs typeface="Arial" panose="020B0604020202020204" pitchFamily="34" charset="0"/>
            </a:endParaRPr>
          </a:p>
        </p:txBody>
      </p:sp>
      <p:grpSp>
        <p:nvGrpSpPr>
          <p:cNvPr id="4" name="Группа 3"/>
          <p:cNvGrpSpPr/>
          <p:nvPr/>
        </p:nvGrpSpPr>
        <p:grpSpPr>
          <a:xfrm>
            <a:off x="357497" y="2276872"/>
            <a:ext cx="4862575" cy="923330"/>
            <a:chOff x="357497" y="2276872"/>
            <a:chExt cx="4862575" cy="923330"/>
          </a:xfrm>
        </p:grpSpPr>
        <p:sp>
          <p:nvSpPr>
            <p:cNvPr id="17" name="TextBox 16"/>
            <p:cNvSpPr txBox="1"/>
            <p:nvPr/>
          </p:nvSpPr>
          <p:spPr>
            <a:xfrm>
              <a:off x="544782" y="2276872"/>
              <a:ext cx="4675290" cy="923330"/>
            </a:xfrm>
            <a:prstGeom prst="rect">
              <a:avLst/>
            </a:prstGeom>
            <a:noFill/>
          </p:spPr>
          <p:txBody>
            <a:bodyPr wrap="square" rtlCol="0">
              <a:spAutoFit/>
            </a:bodyPr>
            <a:lstStyle/>
            <a:p>
              <a:r>
                <a:rPr lang="ru-RU" b="1" dirty="0" smtClean="0">
                  <a:solidFill>
                    <a:srgbClr val="373737"/>
                  </a:solidFill>
                </a:rPr>
                <a:t>Управлению по развитию промышленности</a:t>
              </a:r>
            </a:p>
            <a:p>
              <a:r>
                <a:rPr lang="ru-RU" b="1" dirty="0" smtClean="0">
                  <a:solidFill>
                    <a:srgbClr val="373737"/>
                  </a:solidFill>
                </a:rPr>
                <a:t>и предпринимательства департамента </a:t>
              </a:r>
              <a:endParaRPr lang="ru-RU" b="1" dirty="0">
                <a:solidFill>
                  <a:srgbClr val="373737"/>
                </a:solidFill>
              </a:endParaRPr>
            </a:p>
            <a:p>
              <a:r>
                <a:rPr lang="ru-RU" b="1" dirty="0">
                  <a:solidFill>
                    <a:srgbClr val="373737"/>
                  </a:solidFill>
                </a:rPr>
                <a:t>экономического развития</a:t>
              </a:r>
            </a:p>
          </p:txBody>
        </p:sp>
        <p:sp>
          <p:nvSpPr>
            <p:cNvPr id="7" name="Стрелка вправо 6"/>
            <p:cNvSpPr/>
            <p:nvPr/>
          </p:nvSpPr>
          <p:spPr>
            <a:xfrm>
              <a:off x="357497" y="2373220"/>
              <a:ext cx="149246" cy="216024"/>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600"/>
            </a:p>
          </p:txBody>
        </p:sp>
      </p:grpSp>
      <p:grpSp>
        <p:nvGrpSpPr>
          <p:cNvPr id="6" name="Группа 5"/>
          <p:cNvGrpSpPr/>
          <p:nvPr/>
        </p:nvGrpSpPr>
        <p:grpSpPr>
          <a:xfrm>
            <a:off x="357497" y="3286725"/>
            <a:ext cx="4862575" cy="646331"/>
            <a:chOff x="357497" y="3778109"/>
            <a:chExt cx="4862575" cy="646331"/>
          </a:xfrm>
        </p:grpSpPr>
        <p:sp>
          <p:nvSpPr>
            <p:cNvPr id="18" name="TextBox 17"/>
            <p:cNvSpPr txBox="1"/>
            <p:nvPr/>
          </p:nvSpPr>
          <p:spPr>
            <a:xfrm>
              <a:off x="544782" y="3778109"/>
              <a:ext cx="4675290" cy="646331"/>
            </a:xfrm>
            <a:prstGeom prst="rect">
              <a:avLst/>
            </a:prstGeom>
            <a:noFill/>
          </p:spPr>
          <p:txBody>
            <a:bodyPr wrap="square" rtlCol="0">
              <a:spAutoFit/>
            </a:bodyPr>
            <a:lstStyle/>
            <a:p>
              <a:r>
                <a:rPr lang="ru-RU" b="1" dirty="0" smtClean="0">
                  <a:solidFill>
                    <a:srgbClr val="373737"/>
                  </a:solidFill>
                </a:rPr>
                <a:t>Департаменту муниципальной собственности и земельных ресурсов</a:t>
              </a:r>
              <a:endParaRPr lang="ru-RU" b="1" dirty="0">
                <a:solidFill>
                  <a:srgbClr val="373737"/>
                </a:solidFill>
              </a:endParaRPr>
            </a:p>
          </p:txBody>
        </p:sp>
        <p:sp>
          <p:nvSpPr>
            <p:cNvPr id="26" name="Стрелка вправо 25"/>
            <p:cNvSpPr/>
            <p:nvPr/>
          </p:nvSpPr>
          <p:spPr>
            <a:xfrm>
              <a:off x="357497" y="3848376"/>
              <a:ext cx="149246" cy="216024"/>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600"/>
            </a:p>
          </p:txBody>
        </p:sp>
      </p:grpSp>
      <p:grpSp>
        <p:nvGrpSpPr>
          <p:cNvPr id="8" name="Группа 7"/>
          <p:cNvGrpSpPr/>
          <p:nvPr/>
        </p:nvGrpSpPr>
        <p:grpSpPr>
          <a:xfrm>
            <a:off x="357497" y="4077072"/>
            <a:ext cx="4862575" cy="369332"/>
            <a:chOff x="357497" y="4568456"/>
            <a:chExt cx="4862575" cy="369332"/>
          </a:xfrm>
        </p:grpSpPr>
        <p:sp>
          <p:nvSpPr>
            <p:cNvPr id="19" name="TextBox 18"/>
            <p:cNvSpPr txBox="1"/>
            <p:nvPr/>
          </p:nvSpPr>
          <p:spPr>
            <a:xfrm>
              <a:off x="544782" y="4568456"/>
              <a:ext cx="4675290" cy="369332"/>
            </a:xfrm>
            <a:prstGeom prst="rect">
              <a:avLst/>
            </a:prstGeom>
            <a:noFill/>
          </p:spPr>
          <p:txBody>
            <a:bodyPr wrap="square" rtlCol="0">
              <a:spAutoFit/>
            </a:bodyPr>
            <a:lstStyle/>
            <a:p>
              <a:r>
                <a:rPr lang="ru-RU" b="1" dirty="0" smtClean="0">
                  <a:solidFill>
                    <a:srgbClr val="373737"/>
                  </a:solidFill>
                </a:rPr>
                <a:t>Департаменту строительства</a:t>
              </a:r>
              <a:endParaRPr lang="ru-RU" b="1" dirty="0">
                <a:solidFill>
                  <a:srgbClr val="373737"/>
                </a:solidFill>
              </a:endParaRPr>
            </a:p>
          </p:txBody>
        </p:sp>
        <p:sp>
          <p:nvSpPr>
            <p:cNvPr id="30" name="Стрелка вправо 29"/>
            <p:cNvSpPr/>
            <p:nvPr/>
          </p:nvSpPr>
          <p:spPr>
            <a:xfrm>
              <a:off x="357497" y="4640464"/>
              <a:ext cx="149246" cy="216024"/>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600"/>
            </a:p>
          </p:txBody>
        </p:sp>
      </p:grpSp>
      <p:grpSp>
        <p:nvGrpSpPr>
          <p:cNvPr id="9" name="Группа 8"/>
          <p:cNvGrpSpPr/>
          <p:nvPr/>
        </p:nvGrpSpPr>
        <p:grpSpPr>
          <a:xfrm>
            <a:off x="357497" y="4581128"/>
            <a:ext cx="4862575" cy="369332"/>
            <a:chOff x="357497" y="5209652"/>
            <a:chExt cx="4862575" cy="369332"/>
          </a:xfrm>
        </p:grpSpPr>
        <p:sp>
          <p:nvSpPr>
            <p:cNvPr id="20" name="TextBox 19"/>
            <p:cNvSpPr txBox="1"/>
            <p:nvPr/>
          </p:nvSpPr>
          <p:spPr>
            <a:xfrm>
              <a:off x="539102" y="5209652"/>
              <a:ext cx="4680970" cy="369332"/>
            </a:xfrm>
            <a:prstGeom prst="rect">
              <a:avLst/>
            </a:prstGeom>
            <a:noFill/>
          </p:spPr>
          <p:txBody>
            <a:bodyPr wrap="square" rtlCol="0">
              <a:spAutoFit/>
            </a:bodyPr>
            <a:lstStyle/>
            <a:p>
              <a:r>
                <a:rPr lang="ru-RU" b="1" dirty="0" smtClean="0">
                  <a:solidFill>
                    <a:srgbClr val="373737"/>
                  </a:solidFill>
                </a:rPr>
                <a:t>Департаменту </a:t>
              </a:r>
              <a:r>
                <a:rPr lang="ru-RU" b="1" dirty="0" smtClean="0">
                  <a:solidFill>
                    <a:srgbClr val="373737"/>
                  </a:solidFill>
                </a:rPr>
                <a:t>ЖКХ  </a:t>
              </a:r>
              <a:endParaRPr lang="ru-RU" b="1" dirty="0">
                <a:solidFill>
                  <a:srgbClr val="373737"/>
                </a:solidFill>
              </a:endParaRPr>
            </a:p>
          </p:txBody>
        </p:sp>
        <p:sp>
          <p:nvSpPr>
            <p:cNvPr id="33" name="Стрелка вправо 32"/>
            <p:cNvSpPr/>
            <p:nvPr/>
          </p:nvSpPr>
          <p:spPr>
            <a:xfrm>
              <a:off x="357497" y="5309077"/>
              <a:ext cx="149246" cy="216024"/>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600"/>
            </a:p>
          </p:txBody>
        </p:sp>
      </p:grpSp>
      <p:sp>
        <p:nvSpPr>
          <p:cNvPr id="36" name="TextBox 35"/>
          <p:cNvSpPr txBox="1"/>
          <p:nvPr/>
        </p:nvSpPr>
        <p:spPr>
          <a:xfrm>
            <a:off x="357497" y="5157192"/>
            <a:ext cx="4889095" cy="1169551"/>
          </a:xfrm>
          <a:prstGeom prst="rect">
            <a:avLst/>
          </a:prstGeom>
          <a:noFill/>
          <a:ln w="19050">
            <a:solidFill>
              <a:schemeClr val="bg2">
                <a:lumMod val="75000"/>
              </a:schemeClr>
            </a:solidFill>
          </a:ln>
          <a:effectLst/>
        </p:spPr>
        <p:txBody>
          <a:bodyPr wrap="square" rtlCol="0">
            <a:spAutoFit/>
          </a:bodyPr>
          <a:lstStyle/>
          <a:p>
            <a:r>
              <a:rPr lang="ru-RU" sz="1600" i="1" dirty="0" smtClean="0">
                <a:solidFill>
                  <a:srgbClr val="424444"/>
                </a:solidFill>
              </a:rPr>
              <a:t>Примечание:</a:t>
            </a:r>
          </a:p>
          <a:p>
            <a:r>
              <a:rPr lang="ru-RU" b="1" i="1" dirty="0" smtClean="0">
                <a:solidFill>
                  <a:srgbClr val="424444"/>
                </a:solidFill>
              </a:rPr>
              <a:t>Заключения </a:t>
            </a:r>
            <a:r>
              <a:rPr lang="ru-RU" b="1" i="1" dirty="0">
                <a:solidFill>
                  <a:srgbClr val="424444"/>
                </a:solidFill>
              </a:rPr>
              <a:t>по </a:t>
            </a:r>
            <a:r>
              <a:rPr lang="ru-RU" b="1" i="1" u="sng" dirty="0">
                <a:solidFill>
                  <a:srgbClr val="FF0000"/>
                </a:solidFill>
              </a:rPr>
              <a:t>2-м ОФВ </a:t>
            </a:r>
            <a:r>
              <a:rPr lang="ru-RU" b="1" i="1" dirty="0">
                <a:solidFill>
                  <a:srgbClr val="424444"/>
                </a:solidFill>
              </a:rPr>
              <a:t>департамента муниципальной собственности и земельных ресурсов будут </a:t>
            </a:r>
            <a:r>
              <a:rPr lang="ru-RU" b="1" i="1" dirty="0" smtClean="0">
                <a:solidFill>
                  <a:srgbClr val="424444"/>
                </a:solidFill>
              </a:rPr>
              <a:t>выданы в </a:t>
            </a:r>
            <a:r>
              <a:rPr lang="ru-RU" b="1" i="1" u="sng" dirty="0">
                <a:solidFill>
                  <a:srgbClr val="424444"/>
                </a:solidFill>
              </a:rPr>
              <a:t>текущем году</a:t>
            </a:r>
            <a:r>
              <a:rPr lang="ru-RU" b="1" i="1" dirty="0">
                <a:solidFill>
                  <a:srgbClr val="424444"/>
                </a:solidFill>
              </a:rPr>
              <a:t> </a:t>
            </a:r>
            <a:endParaRPr lang="ru-RU" b="1" i="1" dirty="0" smtClean="0">
              <a:solidFill>
                <a:srgbClr val="424444"/>
              </a:solidFill>
            </a:endParaRPr>
          </a:p>
        </p:txBody>
      </p:sp>
    </p:spTree>
    <p:extLst>
      <p:ext uri="{BB962C8B-B14F-4D97-AF65-F5344CB8AC3E}">
        <p14:creationId xmlns:p14="http://schemas.microsoft.com/office/powerpoint/2010/main" val="3836413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par>
                          <p:cTn id="8" fill="hold">
                            <p:stCondLst>
                              <p:cond delay="1000"/>
                            </p:stCondLst>
                            <p:childTnLst>
                              <p:par>
                                <p:cTn id="9" presetID="10" presetClass="entr" presetSubtype="0" fill="hold" grpId="0" nodeType="afterEffect">
                                  <p:stCondLst>
                                    <p:cond delay="50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750"/>
                                        <p:tgtEl>
                                          <p:spTgt spid="16"/>
                                        </p:tgtEl>
                                      </p:cBhvr>
                                    </p:animEffect>
                                  </p:childTnLst>
                                </p:cTn>
                              </p:par>
                              <p:par>
                                <p:cTn id="12" presetID="10" presetClass="entr" presetSubtype="0" fill="hold" nodeType="withEffect">
                                  <p:stCondLst>
                                    <p:cond delay="50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750"/>
                                        <p:tgtEl>
                                          <p:spTgt spid="12"/>
                                        </p:tgtEl>
                                      </p:cBhvr>
                                    </p:animEffect>
                                  </p:childTnLst>
                                </p:cTn>
                              </p:par>
                            </p:childTnLst>
                          </p:cTn>
                        </p:par>
                        <p:par>
                          <p:cTn id="15" fill="hold">
                            <p:stCondLst>
                              <p:cond delay="2250"/>
                            </p:stCondLst>
                            <p:childTnLst>
                              <p:par>
                                <p:cTn id="16" presetID="22" presetClass="entr" presetSubtype="8" fill="hold" nodeType="afterEffect">
                                  <p:stCondLst>
                                    <p:cond delay="750"/>
                                  </p:stCondLst>
                                  <p:childTnLst>
                                    <p:set>
                                      <p:cBhvr>
                                        <p:cTn id="17" dur="1" fill="hold">
                                          <p:stCondLst>
                                            <p:cond delay="0"/>
                                          </p:stCondLst>
                                        </p:cTn>
                                        <p:tgtEl>
                                          <p:spTgt spid="4"/>
                                        </p:tgtEl>
                                        <p:attrNameLst>
                                          <p:attrName>style.visibility</p:attrName>
                                        </p:attrNameLst>
                                      </p:cBhvr>
                                      <p:to>
                                        <p:strVal val="visible"/>
                                      </p:to>
                                    </p:set>
                                    <p:animEffect transition="in" filter="wipe(left)">
                                      <p:cBhvr>
                                        <p:cTn id="18" dur="750"/>
                                        <p:tgtEl>
                                          <p:spTgt spid="4"/>
                                        </p:tgtEl>
                                      </p:cBhvr>
                                    </p:animEffect>
                                  </p:childTnLst>
                                </p:cTn>
                              </p:par>
                            </p:childTnLst>
                          </p:cTn>
                        </p:par>
                        <p:par>
                          <p:cTn id="19" fill="hold">
                            <p:stCondLst>
                              <p:cond delay="3750"/>
                            </p:stCondLst>
                            <p:childTnLst>
                              <p:par>
                                <p:cTn id="20" presetID="22" presetClass="entr" presetSubtype="8" fill="hold" nodeType="afterEffect">
                                  <p:stCondLst>
                                    <p:cond delay="25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750"/>
                                        <p:tgtEl>
                                          <p:spTgt spid="6"/>
                                        </p:tgtEl>
                                      </p:cBhvr>
                                    </p:animEffect>
                                  </p:childTnLst>
                                </p:cTn>
                              </p:par>
                            </p:childTnLst>
                          </p:cTn>
                        </p:par>
                        <p:par>
                          <p:cTn id="23" fill="hold">
                            <p:stCondLst>
                              <p:cond delay="4750"/>
                            </p:stCondLst>
                            <p:childTnLst>
                              <p:par>
                                <p:cTn id="24" presetID="22" presetClass="entr" presetSubtype="8" fill="hold" nodeType="afterEffect">
                                  <p:stCondLst>
                                    <p:cond delay="25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750"/>
                                        <p:tgtEl>
                                          <p:spTgt spid="8"/>
                                        </p:tgtEl>
                                      </p:cBhvr>
                                    </p:animEffect>
                                  </p:childTnLst>
                                </p:cTn>
                              </p:par>
                            </p:childTnLst>
                          </p:cTn>
                        </p:par>
                        <p:par>
                          <p:cTn id="27" fill="hold">
                            <p:stCondLst>
                              <p:cond delay="5750"/>
                            </p:stCondLst>
                            <p:childTnLst>
                              <p:par>
                                <p:cTn id="28" presetID="22" presetClass="entr" presetSubtype="8" fill="hold" nodeType="afterEffect">
                                  <p:stCondLst>
                                    <p:cond delay="250"/>
                                  </p:stCondLst>
                                  <p:childTnLst>
                                    <p:set>
                                      <p:cBhvr>
                                        <p:cTn id="29" dur="1" fill="hold">
                                          <p:stCondLst>
                                            <p:cond delay="0"/>
                                          </p:stCondLst>
                                        </p:cTn>
                                        <p:tgtEl>
                                          <p:spTgt spid="9"/>
                                        </p:tgtEl>
                                        <p:attrNameLst>
                                          <p:attrName>style.visibility</p:attrName>
                                        </p:attrNameLst>
                                      </p:cBhvr>
                                      <p:to>
                                        <p:strVal val="visible"/>
                                      </p:to>
                                    </p:set>
                                    <p:animEffect transition="in" filter="wipe(left)">
                                      <p:cBhvr>
                                        <p:cTn id="30" dur="750"/>
                                        <p:tgtEl>
                                          <p:spTgt spid="9"/>
                                        </p:tgtEl>
                                      </p:cBhvr>
                                    </p:animEffect>
                                  </p:childTnLst>
                                </p:cTn>
                              </p:par>
                            </p:childTnLst>
                          </p:cTn>
                        </p:par>
                        <p:par>
                          <p:cTn id="31" fill="hold">
                            <p:stCondLst>
                              <p:cond delay="6750"/>
                            </p:stCondLst>
                            <p:childTnLst>
                              <p:par>
                                <p:cTn id="32" presetID="10" presetClass="entr" presetSubtype="0" fill="hold" grpId="1" nodeType="afterEffect">
                                  <p:stCondLst>
                                    <p:cond delay="250"/>
                                  </p:stCondLst>
                                  <p:childTnLst>
                                    <p:set>
                                      <p:cBhvr>
                                        <p:cTn id="33" dur="1" fill="hold">
                                          <p:stCondLst>
                                            <p:cond delay="0"/>
                                          </p:stCondLst>
                                        </p:cTn>
                                        <p:tgtEl>
                                          <p:spTgt spid="36"/>
                                        </p:tgtEl>
                                        <p:attrNameLst>
                                          <p:attrName>style.visibility</p:attrName>
                                        </p:attrNameLst>
                                      </p:cBhvr>
                                      <p:to>
                                        <p:strVal val="visible"/>
                                      </p:to>
                                    </p:set>
                                    <p:animEffect transition="in" filter="fade">
                                      <p:cBhvr>
                                        <p:cTn id="34" dur="75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6"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Группа 2"/>
          <p:cNvGrpSpPr/>
          <p:nvPr/>
        </p:nvGrpSpPr>
        <p:grpSpPr>
          <a:xfrm>
            <a:off x="-8347" y="0"/>
            <a:ext cx="9160695" cy="6700728"/>
            <a:chOff x="-8347" y="0"/>
            <a:chExt cx="9160695" cy="6700728"/>
          </a:xfrm>
        </p:grpSpPr>
        <p:grpSp>
          <p:nvGrpSpPr>
            <p:cNvPr id="2" name="Группа 1"/>
            <p:cNvGrpSpPr/>
            <p:nvPr/>
          </p:nvGrpSpPr>
          <p:grpSpPr>
            <a:xfrm>
              <a:off x="-8347" y="0"/>
              <a:ext cx="9160695" cy="6700728"/>
              <a:chOff x="-8347" y="0"/>
              <a:chExt cx="9160695" cy="6700728"/>
            </a:xfrm>
          </p:grpSpPr>
          <p:grpSp>
            <p:nvGrpSpPr>
              <p:cNvPr id="27" name="Группа 26"/>
              <p:cNvGrpSpPr/>
              <p:nvPr/>
            </p:nvGrpSpPr>
            <p:grpSpPr>
              <a:xfrm>
                <a:off x="-8347" y="0"/>
                <a:ext cx="9160695" cy="6700728"/>
                <a:chOff x="-8347" y="0"/>
                <a:chExt cx="9160695" cy="6700728"/>
              </a:xfrm>
            </p:grpSpPr>
            <p:grpSp>
              <p:nvGrpSpPr>
                <p:cNvPr id="28" name="Группа 27"/>
                <p:cNvGrpSpPr/>
                <p:nvPr/>
              </p:nvGrpSpPr>
              <p:grpSpPr>
                <a:xfrm>
                  <a:off x="-8347" y="0"/>
                  <a:ext cx="9160695" cy="6700728"/>
                  <a:chOff x="-8347" y="0"/>
                  <a:chExt cx="9160695" cy="6700728"/>
                </a:xfrm>
              </p:grpSpPr>
              <p:cxnSp>
                <p:nvCxnSpPr>
                  <p:cNvPr id="32" name="Прямая соединительная линия 31"/>
                  <p:cNvCxnSpPr/>
                  <p:nvPr/>
                </p:nvCxnSpPr>
                <p:spPr>
                  <a:xfrm>
                    <a:off x="0" y="1052736"/>
                    <a:ext cx="9152348" cy="0"/>
                  </a:xfrm>
                  <a:prstGeom prst="line">
                    <a:avLst/>
                  </a:prstGeom>
                  <a:ln w="25400">
                    <a:solidFill>
                      <a:schemeClr val="bg1"/>
                    </a:solidFill>
                  </a:ln>
                </p:spPr>
                <p:style>
                  <a:lnRef idx="3">
                    <a:schemeClr val="accent1"/>
                  </a:lnRef>
                  <a:fillRef idx="0">
                    <a:schemeClr val="accent1"/>
                  </a:fillRef>
                  <a:effectRef idx="2">
                    <a:schemeClr val="accent1"/>
                  </a:effectRef>
                  <a:fontRef idx="minor">
                    <a:schemeClr val="tx1"/>
                  </a:fontRef>
                </p:style>
              </p:cxnSp>
              <p:sp>
                <p:nvSpPr>
                  <p:cNvPr id="34" name="Прямоугольник 33"/>
                  <p:cNvSpPr/>
                  <p:nvPr/>
                </p:nvSpPr>
                <p:spPr>
                  <a:xfrm>
                    <a:off x="-8347" y="6441162"/>
                    <a:ext cx="9160695" cy="259566"/>
                  </a:xfrm>
                  <a:prstGeom prst="rect">
                    <a:avLst/>
                  </a:prstGeom>
                  <a:gradFill flip="none" rotWithShape="1">
                    <a:gsLst>
                      <a:gs pos="0">
                        <a:srgbClr val="1C90B7"/>
                      </a:gs>
                      <a:gs pos="14000">
                        <a:srgbClr val="1C90B7"/>
                      </a:gs>
                      <a:gs pos="57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rgbClr val="234783"/>
                      </a:solidFill>
                    </a:endParaRPr>
                  </a:p>
                </p:txBody>
              </p:sp>
              <p:sp>
                <p:nvSpPr>
                  <p:cNvPr id="31" name="Прямоугольник 30"/>
                  <p:cNvSpPr/>
                  <p:nvPr/>
                </p:nvSpPr>
                <p:spPr>
                  <a:xfrm>
                    <a:off x="-8347" y="0"/>
                    <a:ext cx="9160695" cy="1113452"/>
                  </a:xfrm>
                  <a:prstGeom prst="rect">
                    <a:avLst/>
                  </a:prstGeom>
                  <a:solidFill>
                    <a:srgbClr val="1C90B7"/>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rgbClr val="234783"/>
                      </a:solidFill>
                    </a:endParaRPr>
                  </a:p>
                </p:txBody>
              </p:sp>
            </p:grpSp>
            <p:cxnSp>
              <p:nvCxnSpPr>
                <p:cNvPr id="29" name="Прямая соединительная линия 28"/>
                <p:cNvCxnSpPr/>
                <p:nvPr/>
              </p:nvCxnSpPr>
              <p:spPr>
                <a:xfrm>
                  <a:off x="1043608" y="88928"/>
                  <a:ext cx="0" cy="8918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 name="Прямоугольник 4"/>
              <p:cNvSpPr/>
              <p:nvPr/>
            </p:nvSpPr>
            <p:spPr>
              <a:xfrm>
                <a:off x="1043608" y="70478"/>
                <a:ext cx="8100392" cy="9598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ru-RU" sz="3400" b="1" dirty="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ВЗАИМОДЕЙСТВИЕ </a:t>
                </a:r>
              </a:p>
              <a:p>
                <a:pPr lvl="0" algn="ctr">
                  <a:defRPr/>
                </a:pPr>
                <a:r>
                  <a:rPr lang="ru-RU" sz="3400" b="1" dirty="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С БИЗНЕС-СООБЩЕСТВОМ </a:t>
                </a:r>
              </a:p>
            </p:txBody>
          </p:sp>
        </p:grpSp>
        <p:pic>
          <p:nvPicPr>
            <p:cNvPr id="13" name="Рисунок 12"/>
            <p:cNvPicPr>
              <a:picLocks noChangeAspect="1"/>
            </p:cNvPicPr>
            <p:nvPr/>
          </p:nvPicPr>
          <p:blipFill rotWithShape="1">
            <a:blip r:embed="rId2" cstate="print">
              <a:extLst>
                <a:ext uri="{28A0092B-C50C-407E-A947-70E740481C1C}">
                  <a14:useLocalDpi xmlns:a14="http://schemas.microsoft.com/office/drawing/2010/main" val="0"/>
                </a:ext>
              </a:extLst>
            </a:blip>
            <a:srcRect l="7874" t="69371" r="76377" b="7557"/>
            <a:stretch/>
          </p:blipFill>
          <p:spPr>
            <a:xfrm>
              <a:off x="35496" y="83300"/>
              <a:ext cx="866418" cy="897428"/>
            </a:xfrm>
            <a:prstGeom prst="rect">
              <a:avLst/>
            </a:prstGeom>
          </p:spPr>
        </p:pic>
      </p:grpSp>
      <p:grpSp>
        <p:nvGrpSpPr>
          <p:cNvPr id="11" name="Группа 10"/>
          <p:cNvGrpSpPr/>
          <p:nvPr/>
        </p:nvGrpSpPr>
        <p:grpSpPr>
          <a:xfrm>
            <a:off x="1691680" y="1196752"/>
            <a:ext cx="2407106" cy="2808312"/>
            <a:chOff x="1691680" y="1411035"/>
            <a:chExt cx="2407106" cy="2808312"/>
          </a:xfrm>
        </p:grpSpPr>
        <p:grpSp>
          <p:nvGrpSpPr>
            <p:cNvPr id="9" name="Группа 8"/>
            <p:cNvGrpSpPr/>
            <p:nvPr/>
          </p:nvGrpSpPr>
          <p:grpSpPr>
            <a:xfrm>
              <a:off x="1763688" y="1411035"/>
              <a:ext cx="2335098" cy="2169927"/>
              <a:chOff x="1372806" y="1907145"/>
              <a:chExt cx="2335098" cy="2169927"/>
            </a:xfrm>
          </p:grpSpPr>
          <p:pic>
            <p:nvPicPr>
              <p:cNvPr id="6" name="Рисунок 5"/>
              <p:cNvPicPr>
                <a:picLocks noChangeAspect="1"/>
              </p:cNvPicPr>
              <p:nvPr/>
            </p:nvPicPr>
            <p:blipFill rotWithShape="1">
              <a:blip r:embed="rId3">
                <a:extLst>
                  <a:ext uri="{28A0092B-C50C-407E-A947-70E740481C1C}">
                    <a14:useLocalDpi xmlns:a14="http://schemas.microsoft.com/office/drawing/2010/main" val="0"/>
                  </a:ext>
                </a:extLst>
              </a:blip>
              <a:srcRect t="5494" b="6959"/>
              <a:stretch/>
            </p:blipFill>
            <p:spPr>
              <a:xfrm>
                <a:off x="1372806" y="1908886"/>
                <a:ext cx="2335098" cy="2168186"/>
              </a:xfrm>
              <a:prstGeom prst="rect">
                <a:avLst/>
              </a:prstGeom>
            </p:spPr>
          </p:pic>
          <p:pic>
            <p:nvPicPr>
              <p:cNvPr id="4" name="Рисунок 3"/>
              <p:cNvPicPr>
                <a:picLocks noChangeAspect="1"/>
              </p:cNvPicPr>
              <p:nvPr/>
            </p:nvPicPr>
            <p:blipFill rotWithShape="1">
              <a:blip r:embed="rId4" cstate="print">
                <a:extLst>
                  <a:ext uri="{28A0092B-C50C-407E-A947-70E740481C1C}">
                    <a14:useLocalDpi xmlns:a14="http://schemas.microsoft.com/office/drawing/2010/main" val="0"/>
                  </a:ext>
                </a:extLst>
              </a:blip>
              <a:srcRect t="12130"/>
              <a:stretch/>
            </p:blipFill>
            <p:spPr>
              <a:xfrm>
                <a:off x="1372806" y="1907145"/>
                <a:ext cx="2335098" cy="2168186"/>
              </a:xfrm>
              <a:prstGeom prst="rect">
                <a:avLst/>
              </a:prstGeom>
            </p:spPr>
          </p:pic>
        </p:grpSp>
        <p:sp>
          <p:nvSpPr>
            <p:cNvPr id="36" name="Text Box 35"/>
            <p:cNvSpPr txBox="1">
              <a:spLocks noChangeArrowheads="1"/>
            </p:cNvSpPr>
            <p:nvPr/>
          </p:nvSpPr>
          <p:spPr bwMode="gray">
            <a:xfrm>
              <a:off x="1691680" y="3573016"/>
              <a:ext cx="2407106" cy="646331"/>
            </a:xfrm>
            <a:prstGeom prst="rect">
              <a:avLst/>
            </a:prstGeom>
            <a:solidFill>
              <a:srgbClr val="E9E4E3"/>
            </a:solidFill>
            <a:ln>
              <a:noFill/>
            </a:ln>
            <a:effectLst>
              <a:outerShdw blurRad="50800" dist="38100" dir="2700000" algn="tl" rotWithShape="0">
                <a:prstClr val="black">
                  <a:alpha val="40000"/>
                </a:prstClr>
              </a:outerShdw>
              <a:softEdge rad="63500"/>
            </a:effectLst>
            <a:extLst/>
          </p:spPr>
          <p:txBody>
            <a:bodyPr wrap="square">
              <a:spAutoFit/>
            </a:bodyPr>
            <a:lstStyle/>
            <a:p>
              <a:pPr lvl="0" algn="ctr"/>
              <a:r>
                <a:rPr lang="ru-RU" altLang="ru-RU" b="1" dirty="0" smtClean="0">
                  <a:solidFill>
                    <a:srgbClr val="373737"/>
                  </a:solidFill>
                  <a:cs typeface="Arial" panose="020B0604020202020204" pitchFamily="34" charset="0"/>
                </a:rPr>
                <a:t>ПУБЛИЧНЫЕ </a:t>
              </a:r>
            </a:p>
            <a:p>
              <a:pPr lvl="0" algn="ctr"/>
              <a:r>
                <a:rPr lang="ru-RU" altLang="ru-RU" b="1" dirty="0" smtClean="0">
                  <a:solidFill>
                    <a:srgbClr val="373737"/>
                  </a:solidFill>
                  <a:cs typeface="Arial" panose="020B0604020202020204" pitchFamily="34" charset="0"/>
                </a:rPr>
                <a:t>КОНСУЛЬТАЦИИ</a:t>
              </a:r>
              <a:endParaRPr lang="en-US" altLang="ru-RU" b="1" dirty="0">
                <a:solidFill>
                  <a:srgbClr val="FF0000"/>
                </a:solidFill>
                <a:effectLst>
                  <a:outerShdw blurRad="38100" dist="38100" dir="2700000" algn="tl">
                    <a:srgbClr val="000000">
                      <a:alpha val="43137"/>
                    </a:srgbClr>
                  </a:outerShdw>
                </a:effectLst>
                <a:cs typeface="Arial" panose="020B0604020202020204" pitchFamily="34" charset="0"/>
              </a:endParaRPr>
            </a:p>
          </p:txBody>
        </p:sp>
      </p:grpSp>
      <p:grpSp>
        <p:nvGrpSpPr>
          <p:cNvPr id="21" name="Группа 20"/>
          <p:cNvGrpSpPr/>
          <p:nvPr/>
        </p:nvGrpSpPr>
        <p:grpSpPr>
          <a:xfrm>
            <a:off x="4644008" y="1196752"/>
            <a:ext cx="2430174" cy="2806571"/>
            <a:chOff x="4644008" y="1412776"/>
            <a:chExt cx="2430174" cy="2806571"/>
          </a:xfrm>
        </p:grpSpPr>
        <p:grpSp>
          <p:nvGrpSpPr>
            <p:cNvPr id="10" name="Группа 9"/>
            <p:cNvGrpSpPr/>
            <p:nvPr/>
          </p:nvGrpSpPr>
          <p:grpSpPr>
            <a:xfrm>
              <a:off x="4703272" y="1412776"/>
              <a:ext cx="2335098" cy="2182960"/>
              <a:chOff x="4323285" y="1631164"/>
              <a:chExt cx="2335098" cy="2182960"/>
            </a:xfrm>
          </p:grpSpPr>
          <p:pic>
            <p:nvPicPr>
              <p:cNvPr id="8" name="Рисунок 7"/>
              <p:cNvPicPr>
                <a:picLocks noChangeAspect="1"/>
              </p:cNvPicPr>
              <p:nvPr/>
            </p:nvPicPr>
            <p:blipFill rotWithShape="1">
              <a:blip r:embed="rId5" cstate="print">
                <a:extLst>
                  <a:ext uri="{28A0092B-C50C-407E-A947-70E740481C1C}">
                    <a14:useLocalDpi xmlns:a14="http://schemas.microsoft.com/office/drawing/2010/main" val="0"/>
                  </a:ext>
                </a:extLst>
              </a:blip>
              <a:srcRect r="25028" b="5299"/>
              <a:stretch/>
            </p:blipFill>
            <p:spPr>
              <a:xfrm flipH="1">
                <a:off x="4355973" y="1700809"/>
                <a:ext cx="2269723" cy="2088232"/>
              </a:xfrm>
              <a:prstGeom prst="rect">
                <a:avLst/>
              </a:prstGeom>
            </p:spPr>
          </p:pic>
          <p:pic>
            <p:nvPicPr>
              <p:cNvPr id="35" name="Рисунок 34"/>
              <p:cNvPicPr>
                <a:picLocks noChangeAspect="1"/>
              </p:cNvPicPr>
              <p:nvPr/>
            </p:nvPicPr>
            <p:blipFill rotWithShape="1">
              <a:blip r:embed="rId4" cstate="print">
                <a:extLst>
                  <a:ext uri="{28A0092B-C50C-407E-A947-70E740481C1C}">
                    <a14:useLocalDpi xmlns:a14="http://schemas.microsoft.com/office/drawing/2010/main" val="0"/>
                  </a:ext>
                </a:extLst>
              </a:blip>
              <a:srcRect t="11533"/>
              <a:stretch/>
            </p:blipFill>
            <p:spPr>
              <a:xfrm>
                <a:off x="4323285" y="1631164"/>
                <a:ext cx="2335098" cy="2182960"/>
              </a:xfrm>
              <a:prstGeom prst="rect">
                <a:avLst/>
              </a:prstGeom>
            </p:spPr>
          </p:pic>
        </p:grpSp>
        <p:sp>
          <p:nvSpPr>
            <p:cNvPr id="37" name="Text Box 35"/>
            <p:cNvSpPr txBox="1">
              <a:spLocks noChangeArrowheads="1"/>
            </p:cNvSpPr>
            <p:nvPr/>
          </p:nvSpPr>
          <p:spPr bwMode="gray">
            <a:xfrm>
              <a:off x="4644008" y="3573016"/>
              <a:ext cx="2430174" cy="646331"/>
            </a:xfrm>
            <a:prstGeom prst="rect">
              <a:avLst/>
            </a:prstGeom>
            <a:solidFill>
              <a:srgbClr val="E9E4E3"/>
            </a:solidFill>
            <a:ln>
              <a:noFill/>
            </a:ln>
            <a:effectLst>
              <a:outerShdw blurRad="50800" dist="38100" dir="2700000" algn="tl" rotWithShape="0">
                <a:prstClr val="black">
                  <a:alpha val="40000"/>
                </a:prstClr>
              </a:outerShdw>
              <a:softEdge rad="63500"/>
            </a:effectLst>
            <a:extLst/>
          </p:spPr>
          <p:txBody>
            <a:bodyPr wrap="square">
              <a:spAutoFit/>
            </a:bodyPr>
            <a:lstStyle/>
            <a:p>
              <a:pPr lvl="0" algn="ctr"/>
              <a:r>
                <a:rPr lang="ru-RU" altLang="ru-RU" b="1" dirty="0" smtClean="0">
                  <a:solidFill>
                    <a:srgbClr val="373737"/>
                  </a:solidFill>
                  <a:cs typeface="Arial" panose="020B0604020202020204" pitchFamily="34" charset="0"/>
                </a:rPr>
                <a:t>СВОБОДНОЕ ВЫРАЖЕНИЕ МНЕНИЙ</a:t>
              </a:r>
              <a:endParaRPr lang="en-US" altLang="ru-RU" b="1" dirty="0">
                <a:solidFill>
                  <a:srgbClr val="FF0000"/>
                </a:solidFill>
                <a:effectLst>
                  <a:outerShdw blurRad="38100" dist="38100" dir="2700000" algn="tl">
                    <a:srgbClr val="000000">
                      <a:alpha val="43137"/>
                    </a:srgbClr>
                  </a:outerShdw>
                </a:effectLst>
                <a:cs typeface="Arial" panose="020B0604020202020204" pitchFamily="34" charset="0"/>
              </a:endParaRPr>
            </a:p>
          </p:txBody>
        </p:sp>
      </p:grpSp>
      <p:sp>
        <p:nvSpPr>
          <p:cNvPr id="38" name="TextBox 37"/>
          <p:cNvSpPr txBox="1"/>
          <p:nvPr/>
        </p:nvSpPr>
        <p:spPr>
          <a:xfrm>
            <a:off x="445604" y="4474350"/>
            <a:ext cx="2564268" cy="1446550"/>
          </a:xfrm>
          <a:prstGeom prst="rect">
            <a:avLst/>
          </a:prstGeom>
          <a:noFill/>
          <a:ln w="19050">
            <a:solidFill>
              <a:schemeClr val="bg2">
                <a:lumMod val="75000"/>
              </a:schemeClr>
            </a:solidFill>
          </a:ln>
          <a:effectLst/>
        </p:spPr>
        <p:txBody>
          <a:bodyPr wrap="square" rtlCol="0">
            <a:spAutoFit/>
          </a:bodyPr>
          <a:lstStyle/>
          <a:p>
            <a:pPr algn="ctr"/>
            <a:r>
              <a:rPr lang="ru-RU" sz="2000" b="1" dirty="0" smtClean="0">
                <a:solidFill>
                  <a:srgbClr val="424444"/>
                </a:solidFill>
                <a:effectLst>
                  <a:outerShdw blurRad="38100" dist="38100" dir="2700000" algn="tl">
                    <a:srgbClr val="000000">
                      <a:alpha val="43137"/>
                    </a:srgbClr>
                  </a:outerShdw>
                </a:effectLst>
              </a:rPr>
              <a:t>В 2019 году получено </a:t>
            </a:r>
          </a:p>
          <a:p>
            <a:pPr algn="ctr"/>
            <a:r>
              <a:rPr lang="ru-RU" sz="2800" b="1" u="sng" dirty="0" smtClean="0">
                <a:solidFill>
                  <a:srgbClr val="FF0000"/>
                </a:solidFill>
                <a:effectLst>
                  <a:outerShdw blurRad="38100" dist="38100" dir="2700000" algn="tl">
                    <a:srgbClr val="000000">
                      <a:alpha val="43137"/>
                    </a:srgbClr>
                  </a:outerShdw>
                </a:effectLst>
              </a:rPr>
              <a:t>60 </a:t>
            </a:r>
            <a:r>
              <a:rPr lang="ru-RU" sz="2400" b="1" u="sng" dirty="0" smtClean="0">
                <a:solidFill>
                  <a:srgbClr val="FF0000"/>
                </a:solidFill>
                <a:effectLst>
                  <a:outerShdw blurRad="38100" dist="38100" dir="2700000" algn="tl">
                    <a:srgbClr val="000000">
                      <a:alpha val="43137"/>
                    </a:srgbClr>
                  </a:outerShdw>
                </a:effectLst>
              </a:rPr>
              <a:t>отзывов </a:t>
            </a:r>
          </a:p>
          <a:p>
            <a:pPr algn="ctr"/>
            <a:r>
              <a:rPr lang="ru-RU" sz="2000" b="1" dirty="0" smtClean="0">
                <a:solidFill>
                  <a:srgbClr val="424444"/>
                </a:solidFill>
                <a:effectLst>
                  <a:outerShdw blurRad="38100" dist="38100" dir="2700000" algn="tl">
                    <a:srgbClr val="000000">
                      <a:alpha val="43137"/>
                    </a:srgbClr>
                  </a:outerShdw>
                </a:effectLst>
              </a:rPr>
              <a:t>от научного </a:t>
            </a:r>
          </a:p>
          <a:p>
            <a:pPr algn="ctr"/>
            <a:r>
              <a:rPr lang="ru-RU" sz="2000" b="1" dirty="0" smtClean="0">
                <a:solidFill>
                  <a:srgbClr val="424444"/>
                </a:solidFill>
                <a:effectLst>
                  <a:outerShdw blurRad="38100" dist="38100" dir="2700000" algn="tl">
                    <a:srgbClr val="000000">
                      <a:alpha val="43137"/>
                    </a:srgbClr>
                  </a:outerShdw>
                </a:effectLst>
              </a:rPr>
              <a:t>и бизнес-сообщества</a:t>
            </a:r>
            <a:endParaRPr lang="ru-RU" sz="2000" b="1" dirty="0">
              <a:solidFill>
                <a:srgbClr val="424444"/>
              </a:solidFill>
              <a:effectLst>
                <a:outerShdw blurRad="38100" dist="38100" dir="2700000" algn="tl">
                  <a:srgbClr val="000000">
                    <a:alpha val="43137"/>
                  </a:srgbClr>
                </a:outerShdw>
              </a:effectLst>
            </a:endParaRPr>
          </a:p>
        </p:txBody>
      </p:sp>
      <p:graphicFrame>
        <p:nvGraphicFramePr>
          <p:cNvPr id="39" name="Диаграмма 38"/>
          <p:cNvGraphicFramePr/>
          <p:nvPr>
            <p:extLst>
              <p:ext uri="{D42A27DB-BD31-4B8C-83A1-F6EECF244321}">
                <p14:modId xmlns:p14="http://schemas.microsoft.com/office/powerpoint/2010/main" val="3185079455"/>
              </p:ext>
            </p:extLst>
          </p:nvPr>
        </p:nvGraphicFramePr>
        <p:xfrm>
          <a:off x="2566800" y="4044952"/>
          <a:ext cx="3600400" cy="2482160"/>
        </p:xfrm>
        <a:graphic>
          <a:graphicData uri="http://schemas.openxmlformats.org/drawingml/2006/chart">
            <c:chart xmlns:c="http://schemas.openxmlformats.org/drawingml/2006/chart" xmlns:r="http://schemas.openxmlformats.org/officeDocument/2006/relationships" r:id="rId6"/>
          </a:graphicData>
        </a:graphic>
      </p:graphicFrame>
      <p:sp>
        <p:nvSpPr>
          <p:cNvPr id="40" name="Выноска 2 (без границы) 39"/>
          <p:cNvSpPr/>
          <p:nvPr/>
        </p:nvSpPr>
        <p:spPr>
          <a:xfrm>
            <a:off x="5652120" y="4341954"/>
            <a:ext cx="1763756" cy="453739"/>
          </a:xfrm>
          <a:prstGeom prst="callout2">
            <a:avLst>
              <a:gd name="adj1" fmla="val 96561"/>
              <a:gd name="adj2" fmla="val 149804"/>
              <a:gd name="adj3" fmla="val 98499"/>
              <a:gd name="adj4" fmla="val 480"/>
              <a:gd name="adj5" fmla="val 213326"/>
              <a:gd name="adj6" fmla="val -21596"/>
            </a:avLst>
          </a:prstGeom>
          <a:noFill/>
          <a:ln w="28575" cap="sq">
            <a:solidFill>
              <a:srgbClr val="424444"/>
            </a:solidFill>
            <a:bevel/>
            <a:tailEnd type="diamond" w="lg" len="med"/>
          </a:ln>
          <a:effectLst/>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1" name="TextBox 40"/>
          <p:cNvSpPr txBox="1"/>
          <p:nvPr/>
        </p:nvSpPr>
        <p:spPr>
          <a:xfrm>
            <a:off x="5580112" y="4202883"/>
            <a:ext cx="3168352" cy="646331"/>
          </a:xfrm>
          <a:prstGeom prst="rect">
            <a:avLst/>
          </a:prstGeom>
          <a:noFill/>
          <a:scene3d>
            <a:camera prst="orthographicFront"/>
            <a:lightRig rig="threePt" dir="t"/>
          </a:scene3d>
          <a:sp3d>
            <a:bevelT/>
          </a:sp3d>
        </p:spPr>
        <p:txBody>
          <a:bodyPr wrap="square" rtlCol="0">
            <a:spAutoFit/>
          </a:bodyPr>
          <a:lstStyle/>
          <a:p>
            <a:r>
              <a:rPr lang="ru-RU" sz="2000" b="1" dirty="0" smtClean="0">
                <a:solidFill>
                  <a:srgbClr val="424444"/>
                </a:solidFill>
                <a:effectLst>
                  <a:outerShdw blurRad="38100" dist="38100" dir="2700000" algn="tl">
                    <a:srgbClr val="000000">
                      <a:alpha val="43137"/>
                    </a:srgbClr>
                  </a:outerShdw>
                </a:effectLst>
              </a:rPr>
              <a:t>56</a:t>
            </a:r>
            <a:r>
              <a:rPr lang="ru-RU" sz="1600" b="1" dirty="0" smtClean="0">
                <a:solidFill>
                  <a:srgbClr val="424444"/>
                </a:solidFill>
                <a:effectLst>
                  <a:outerShdw blurRad="38100" dist="38100" dir="2700000" algn="tl">
                    <a:srgbClr val="000000">
                      <a:alpha val="43137"/>
                    </a:srgbClr>
                  </a:outerShdw>
                </a:effectLst>
              </a:rPr>
              <a:t>  отзывов об отсутствии предложений и замечаний</a:t>
            </a:r>
            <a:endParaRPr lang="ru-RU" sz="1600" b="1" dirty="0">
              <a:solidFill>
                <a:srgbClr val="424444"/>
              </a:solidFill>
              <a:effectLst>
                <a:outerShdw blurRad="38100" dist="38100" dir="2700000" algn="tl">
                  <a:srgbClr val="000000">
                    <a:alpha val="43137"/>
                  </a:srgbClr>
                </a:outerShdw>
              </a:effectLst>
            </a:endParaRPr>
          </a:p>
        </p:txBody>
      </p:sp>
      <p:sp>
        <p:nvSpPr>
          <p:cNvPr id="42" name="Выноска 2 (без границы) 41"/>
          <p:cNvSpPr/>
          <p:nvPr/>
        </p:nvSpPr>
        <p:spPr>
          <a:xfrm>
            <a:off x="5684484" y="4836962"/>
            <a:ext cx="1763756" cy="453739"/>
          </a:xfrm>
          <a:prstGeom prst="callout2">
            <a:avLst>
              <a:gd name="adj1" fmla="val 98498"/>
              <a:gd name="adj2" fmla="val 146814"/>
              <a:gd name="adj3" fmla="val 98499"/>
              <a:gd name="adj4" fmla="val 480"/>
              <a:gd name="adj5" fmla="val 214898"/>
              <a:gd name="adj6" fmla="val -22415"/>
            </a:avLst>
          </a:prstGeom>
          <a:noFill/>
          <a:ln w="28575" cap="sq">
            <a:solidFill>
              <a:srgbClr val="424444"/>
            </a:solidFill>
            <a:bevel/>
            <a:tailEnd type="diamond" w="lg" len="med"/>
          </a:ln>
          <a:effectLst/>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3" name="TextBox 42"/>
          <p:cNvSpPr txBox="1"/>
          <p:nvPr/>
        </p:nvSpPr>
        <p:spPr>
          <a:xfrm>
            <a:off x="5621710" y="4897548"/>
            <a:ext cx="2910729" cy="400110"/>
          </a:xfrm>
          <a:prstGeom prst="rect">
            <a:avLst/>
          </a:prstGeom>
          <a:noFill/>
          <a:scene3d>
            <a:camera prst="orthographicFront"/>
            <a:lightRig rig="threePt" dir="t"/>
          </a:scene3d>
          <a:sp3d>
            <a:bevelT/>
          </a:sp3d>
        </p:spPr>
        <p:txBody>
          <a:bodyPr wrap="square" rtlCol="0">
            <a:spAutoFit/>
          </a:bodyPr>
          <a:lstStyle/>
          <a:p>
            <a:r>
              <a:rPr lang="ru-RU" sz="2000" b="1" dirty="0" smtClean="0">
                <a:solidFill>
                  <a:srgbClr val="424444"/>
                </a:solidFill>
                <a:effectLst>
                  <a:outerShdw blurRad="38100" dist="38100" dir="2700000" algn="tl">
                    <a:srgbClr val="000000">
                      <a:alpha val="43137"/>
                    </a:srgbClr>
                  </a:outerShdw>
                </a:effectLst>
              </a:rPr>
              <a:t>4</a:t>
            </a:r>
            <a:r>
              <a:rPr lang="ru-RU" b="1" dirty="0" smtClean="0">
                <a:solidFill>
                  <a:srgbClr val="424444"/>
                </a:solidFill>
                <a:effectLst>
                  <a:outerShdw blurRad="38100" dist="38100" dir="2700000" algn="tl">
                    <a:srgbClr val="000000">
                      <a:alpha val="43137"/>
                    </a:srgbClr>
                  </a:outerShdw>
                </a:effectLst>
              </a:rPr>
              <a:t> </a:t>
            </a:r>
            <a:r>
              <a:rPr lang="ru-RU" sz="1600" b="1" dirty="0" smtClean="0">
                <a:solidFill>
                  <a:srgbClr val="424444"/>
                </a:solidFill>
                <a:effectLst>
                  <a:outerShdw blurRad="38100" dist="38100" dir="2700000" algn="tl">
                    <a:srgbClr val="000000">
                      <a:alpha val="43137"/>
                    </a:srgbClr>
                  </a:outerShdw>
                </a:effectLst>
              </a:rPr>
              <a:t>отзыва с предложениями</a:t>
            </a:r>
            <a:endParaRPr lang="ru-RU" sz="1600" b="1" dirty="0">
              <a:solidFill>
                <a:srgbClr val="424444"/>
              </a:solidFill>
              <a:effectLst>
                <a:outerShdw blurRad="38100" dist="38100" dir="2700000" algn="tl">
                  <a:srgbClr val="000000">
                    <a:alpha val="43137"/>
                  </a:srgbClr>
                </a:outerShdw>
              </a:effectLst>
            </a:endParaRPr>
          </a:p>
        </p:txBody>
      </p:sp>
      <p:sp>
        <p:nvSpPr>
          <p:cNvPr id="45" name="TextBox 44"/>
          <p:cNvSpPr txBox="1"/>
          <p:nvPr/>
        </p:nvSpPr>
        <p:spPr>
          <a:xfrm>
            <a:off x="5580112" y="5283785"/>
            <a:ext cx="3331009" cy="1169551"/>
          </a:xfrm>
          <a:prstGeom prst="rect">
            <a:avLst/>
          </a:prstGeom>
          <a:noFill/>
          <a:ln w="28575">
            <a:noFill/>
          </a:ln>
          <a:effectLst/>
        </p:spPr>
        <p:txBody>
          <a:bodyPr wrap="square" rtlCol="0">
            <a:spAutoFit/>
          </a:bodyPr>
          <a:lstStyle/>
          <a:p>
            <a:pPr marL="171450" indent="-171450">
              <a:buFont typeface="Wingdings" panose="05000000000000000000" pitchFamily="2" charset="2"/>
              <a:buChar char="Ø"/>
            </a:pPr>
            <a:r>
              <a:rPr lang="ru-RU" sz="1400" b="1" dirty="0" smtClean="0">
                <a:solidFill>
                  <a:srgbClr val="424444"/>
                </a:solidFill>
              </a:rPr>
              <a:t>Нижневартовский государственный университет</a:t>
            </a:r>
            <a:endParaRPr lang="ru-RU" sz="1400" b="1" dirty="0">
              <a:solidFill>
                <a:srgbClr val="424444"/>
              </a:solidFill>
            </a:endParaRPr>
          </a:p>
          <a:p>
            <a:pPr marL="171450" indent="-171450">
              <a:buFont typeface="Wingdings" panose="05000000000000000000" pitchFamily="2" charset="2"/>
              <a:buChar char="Ø"/>
            </a:pPr>
            <a:r>
              <a:rPr lang="ru-RU" sz="1400" b="1" dirty="0" smtClean="0">
                <a:solidFill>
                  <a:srgbClr val="424444"/>
                </a:solidFill>
              </a:rPr>
              <a:t> "</a:t>
            </a:r>
            <a:r>
              <a:rPr lang="ru-RU" sz="1400" b="1" dirty="0">
                <a:solidFill>
                  <a:srgbClr val="424444"/>
                </a:solidFill>
              </a:rPr>
              <a:t>Деловая </a:t>
            </a:r>
            <a:r>
              <a:rPr lang="ru-RU" sz="1400" b="1" dirty="0" smtClean="0">
                <a:solidFill>
                  <a:srgbClr val="424444"/>
                </a:solidFill>
              </a:rPr>
              <a:t>Россия"</a:t>
            </a:r>
          </a:p>
          <a:p>
            <a:pPr marL="171450" indent="-171450">
              <a:buFont typeface="Wingdings" panose="05000000000000000000" pitchFamily="2" charset="2"/>
              <a:buChar char="Ø"/>
            </a:pPr>
            <a:r>
              <a:rPr lang="ru-RU" sz="1400" b="1" dirty="0" smtClean="0">
                <a:solidFill>
                  <a:srgbClr val="424444"/>
                </a:solidFill>
              </a:rPr>
              <a:t> АО "</a:t>
            </a:r>
            <a:r>
              <a:rPr lang="ru-RU" sz="1400" b="1" dirty="0" err="1" smtClean="0">
                <a:solidFill>
                  <a:srgbClr val="424444"/>
                </a:solidFill>
              </a:rPr>
              <a:t>Горэлектросеть</a:t>
            </a:r>
            <a:r>
              <a:rPr lang="ru-RU" sz="1400" b="1" dirty="0" smtClean="0">
                <a:solidFill>
                  <a:srgbClr val="424444"/>
                </a:solidFill>
              </a:rPr>
              <a:t>"</a:t>
            </a:r>
            <a:endParaRPr lang="ru-RU" sz="1400" b="1" dirty="0">
              <a:solidFill>
                <a:srgbClr val="424444"/>
              </a:solidFill>
            </a:endParaRPr>
          </a:p>
          <a:p>
            <a:pPr marL="171450" indent="-171450">
              <a:buFont typeface="Wingdings" panose="05000000000000000000" pitchFamily="2" charset="2"/>
              <a:buChar char="Ø"/>
            </a:pPr>
            <a:r>
              <a:rPr lang="ru-RU" sz="1400" b="1" dirty="0" smtClean="0">
                <a:solidFill>
                  <a:srgbClr val="424444"/>
                </a:solidFill>
              </a:rPr>
              <a:t> </a:t>
            </a:r>
            <a:r>
              <a:rPr lang="ru-RU" sz="1400" b="1" dirty="0">
                <a:solidFill>
                  <a:srgbClr val="424444"/>
                </a:solidFill>
              </a:rPr>
              <a:t>ОАО "</a:t>
            </a:r>
            <a:r>
              <a:rPr lang="ru-RU" sz="1400" b="1" dirty="0" err="1">
                <a:solidFill>
                  <a:srgbClr val="424444"/>
                </a:solidFill>
              </a:rPr>
              <a:t>Славнефть</a:t>
            </a:r>
            <a:r>
              <a:rPr lang="ru-RU" sz="1400" b="1" dirty="0">
                <a:solidFill>
                  <a:srgbClr val="424444"/>
                </a:solidFill>
              </a:rPr>
              <a:t>-Мегионнефтегаз"</a:t>
            </a:r>
          </a:p>
        </p:txBody>
      </p:sp>
    </p:spTree>
    <p:extLst>
      <p:ext uri="{BB962C8B-B14F-4D97-AF65-F5344CB8AC3E}">
        <p14:creationId xmlns:p14="http://schemas.microsoft.com/office/powerpoint/2010/main" val="2050048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par>
                          <p:cTn id="8" fill="hold">
                            <p:stCondLst>
                              <p:cond delay="1000"/>
                            </p:stCondLst>
                            <p:childTnLst>
                              <p:par>
                                <p:cTn id="9" presetID="22" presetClass="entr" presetSubtype="4" fill="hold" nodeType="afterEffect">
                                  <p:stCondLst>
                                    <p:cond delay="500"/>
                                  </p:stCondLst>
                                  <p:childTnLst>
                                    <p:set>
                                      <p:cBhvr>
                                        <p:cTn id="10" dur="1" fill="hold">
                                          <p:stCondLst>
                                            <p:cond delay="0"/>
                                          </p:stCondLst>
                                        </p:cTn>
                                        <p:tgtEl>
                                          <p:spTgt spid="11"/>
                                        </p:tgtEl>
                                        <p:attrNameLst>
                                          <p:attrName>style.visibility</p:attrName>
                                        </p:attrNameLst>
                                      </p:cBhvr>
                                      <p:to>
                                        <p:strVal val="visible"/>
                                      </p:to>
                                    </p:set>
                                    <p:animEffect transition="in" filter="wipe(down)">
                                      <p:cBhvr>
                                        <p:cTn id="11" dur="1250"/>
                                        <p:tgtEl>
                                          <p:spTgt spid="11"/>
                                        </p:tgtEl>
                                      </p:cBhvr>
                                    </p:animEffect>
                                  </p:childTnLst>
                                </p:cTn>
                              </p:par>
                            </p:childTnLst>
                          </p:cTn>
                        </p:par>
                        <p:par>
                          <p:cTn id="12" fill="hold">
                            <p:stCondLst>
                              <p:cond delay="2750"/>
                            </p:stCondLst>
                            <p:childTnLst>
                              <p:par>
                                <p:cTn id="13" presetID="22" presetClass="entr" presetSubtype="4" fill="hold" nodeType="afterEffect">
                                  <p:stCondLst>
                                    <p:cond delay="500"/>
                                  </p:stCondLst>
                                  <p:childTnLst>
                                    <p:set>
                                      <p:cBhvr>
                                        <p:cTn id="14" dur="1" fill="hold">
                                          <p:stCondLst>
                                            <p:cond delay="0"/>
                                          </p:stCondLst>
                                        </p:cTn>
                                        <p:tgtEl>
                                          <p:spTgt spid="21"/>
                                        </p:tgtEl>
                                        <p:attrNameLst>
                                          <p:attrName>style.visibility</p:attrName>
                                        </p:attrNameLst>
                                      </p:cBhvr>
                                      <p:to>
                                        <p:strVal val="visible"/>
                                      </p:to>
                                    </p:set>
                                    <p:animEffect transition="in" filter="wipe(down)">
                                      <p:cBhvr>
                                        <p:cTn id="15" dur="1250"/>
                                        <p:tgtEl>
                                          <p:spTgt spid="21"/>
                                        </p:tgtEl>
                                      </p:cBhvr>
                                    </p:animEffect>
                                  </p:childTnLst>
                                </p:cTn>
                              </p:par>
                            </p:childTnLst>
                          </p:cTn>
                        </p:par>
                        <p:par>
                          <p:cTn id="16" fill="hold">
                            <p:stCondLst>
                              <p:cond delay="4500"/>
                            </p:stCondLst>
                            <p:childTnLst>
                              <p:par>
                                <p:cTn id="17" presetID="10" presetClass="entr" presetSubtype="0" fill="hold" grpId="0" nodeType="afterEffect">
                                  <p:stCondLst>
                                    <p:cond delay="225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750"/>
                                        <p:tgtEl>
                                          <p:spTgt spid="38"/>
                                        </p:tgtEl>
                                      </p:cBhvr>
                                    </p:animEffect>
                                  </p:childTnLst>
                                </p:cTn>
                              </p:par>
                            </p:childTnLst>
                          </p:cTn>
                        </p:par>
                        <p:par>
                          <p:cTn id="20" fill="hold">
                            <p:stCondLst>
                              <p:cond delay="7500"/>
                            </p:stCondLst>
                            <p:childTnLst>
                              <p:par>
                                <p:cTn id="21" presetID="20" presetClass="entr" presetSubtype="0" fill="hold" grpId="0" nodeType="afterEffect">
                                  <p:stCondLst>
                                    <p:cond delay="1000"/>
                                  </p:stCondLst>
                                  <p:childTnLst>
                                    <p:set>
                                      <p:cBhvr>
                                        <p:cTn id="22" dur="1" fill="hold">
                                          <p:stCondLst>
                                            <p:cond delay="0"/>
                                          </p:stCondLst>
                                        </p:cTn>
                                        <p:tgtEl>
                                          <p:spTgt spid="39"/>
                                        </p:tgtEl>
                                        <p:attrNameLst>
                                          <p:attrName>style.visibility</p:attrName>
                                        </p:attrNameLst>
                                      </p:cBhvr>
                                      <p:to>
                                        <p:strVal val="visible"/>
                                      </p:to>
                                    </p:set>
                                    <p:animEffect transition="in" filter="wedge">
                                      <p:cBhvr>
                                        <p:cTn id="23" dur="1000"/>
                                        <p:tgtEl>
                                          <p:spTgt spid="39"/>
                                        </p:tgtEl>
                                      </p:cBhvr>
                                    </p:animEffect>
                                  </p:childTnLst>
                                </p:cTn>
                              </p:par>
                            </p:childTnLst>
                          </p:cTn>
                        </p:par>
                        <p:par>
                          <p:cTn id="24" fill="hold">
                            <p:stCondLst>
                              <p:cond delay="9500"/>
                            </p:stCondLst>
                            <p:childTnLst>
                              <p:par>
                                <p:cTn id="25" presetID="22" presetClass="entr" presetSubtype="8" fill="hold" grpId="0" nodeType="afterEffect">
                                  <p:stCondLst>
                                    <p:cond delay="250"/>
                                  </p:stCondLst>
                                  <p:childTnLst>
                                    <p:set>
                                      <p:cBhvr>
                                        <p:cTn id="26" dur="1" fill="hold">
                                          <p:stCondLst>
                                            <p:cond delay="0"/>
                                          </p:stCondLst>
                                        </p:cTn>
                                        <p:tgtEl>
                                          <p:spTgt spid="40"/>
                                        </p:tgtEl>
                                        <p:attrNameLst>
                                          <p:attrName>style.visibility</p:attrName>
                                        </p:attrNameLst>
                                      </p:cBhvr>
                                      <p:to>
                                        <p:strVal val="visible"/>
                                      </p:to>
                                    </p:set>
                                    <p:animEffect transition="in" filter="wipe(left)">
                                      <p:cBhvr>
                                        <p:cTn id="27" dur="1000"/>
                                        <p:tgtEl>
                                          <p:spTgt spid="40"/>
                                        </p:tgtEl>
                                      </p:cBhvr>
                                    </p:animEffect>
                                  </p:childTnLst>
                                </p:cTn>
                              </p:par>
                              <p:par>
                                <p:cTn id="28" presetID="22" presetClass="entr" presetSubtype="8" fill="hold" grpId="0" nodeType="withEffect">
                                  <p:stCondLst>
                                    <p:cond delay="250"/>
                                  </p:stCondLst>
                                  <p:childTnLst>
                                    <p:set>
                                      <p:cBhvr>
                                        <p:cTn id="29" dur="1" fill="hold">
                                          <p:stCondLst>
                                            <p:cond delay="0"/>
                                          </p:stCondLst>
                                        </p:cTn>
                                        <p:tgtEl>
                                          <p:spTgt spid="41"/>
                                        </p:tgtEl>
                                        <p:attrNameLst>
                                          <p:attrName>style.visibility</p:attrName>
                                        </p:attrNameLst>
                                      </p:cBhvr>
                                      <p:to>
                                        <p:strVal val="visible"/>
                                      </p:to>
                                    </p:set>
                                    <p:animEffect transition="in" filter="wipe(left)">
                                      <p:cBhvr>
                                        <p:cTn id="30" dur="1000"/>
                                        <p:tgtEl>
                                          <p:spTgt spid="41"/>
                                        </p:tgtEl>
                                      </p:cBhvr>
                                    </p:animEffect>
                                  </p:childTnLst>
                                </p:cTn>
                              </p:par>
                            </p:childTnLst>
                          </p:cTn>
                        </p:par>
                        <p:par>
                          <p:cTn id="31" fill="hold">
                            <p:stCondLst>
                              <p:cond delay="10750"/>
                            </p:stCondLst>
                            <p:childTnLst>
                              <p:par>
                                <p:cTn id="32" presetID="22" presetClass="entr" presetSubtype="8" fill="hold" grpId="0" nodeType="afterEffect">
                                  <p:stCondLst>
                                    <p:cond delay="250"/>
                                  </p:stCondLst>
                                  <p:childTnLst>
                                    <p:set>
                                      <p:cBhvr>
                                        <p:cTn id="33" dur="1" fill="hold">
                                          <p:stCondLst>
                                            <p:cond delay="0"/>
                                          </p:stCondLst>
                                        </p:cTn>
                                        <p:tgtEl>
                                          <p:spTgt spid="42"/>
                                        </p:tgtEl>
                                        <p:attrNameLst>
                                          <p:attrName>style.visibility</p:attrName>
                                        </p:attrNameLst>
                                      </p:cBhvr>
                                      <p:to>
                                        <p:strVal val="visible"/>
                                      </p:to>
                                    </p:set>
                                    <p:animEffect transition="in" filter="wipe(left)">
                                      <p:cBhvr>
                                        <p:cTn id="34" dur="1000"/>
                                        <p:tgtEl>
                                          <p:spTgt spid="42"/>
                                        </p:tgtEl>
                                      </p:cBhvr>
                                    </p:animEffect>
                                  </p:childTnLst>
                                </p:cTn>
                              </p:par>
                              <p:par>
                                <p:cTn id="35" presetID="22" presetClass="entr" presetSubtype="8" fill="hold" grpId="0" nodeType="withEffect">
                                  <p:stCondLst>
                                    <p:cond delay="250"/>
                                  </p:stCondLst>
                                  <p:childTnLst>
                                    <p:set>
                                      <p:cBhvr>
                                        <p:cTn id="36" dur="1" fill="hold">
                                          <p:stCondLst>
                                            <p:cond delay="0"/>
                                          </p:stCondLst>
                                        </p:cTn>
                                        <p:tgtEl>
                                          <p:spTgt spid="43"/>
                                        </p:tgtEl>
                                        <p:attrNameLst>
                                          <p:attrName>style.visibility</p:attrName>
                                        </p:attrNameLst>
                                      </p:cBhvr>
                                      <p:to>
                                        <p:strVal val="visible"/>
                                      </p:to>
                                    </p:set>
                                    <p:animEffect transition="in" filter="wipe(left)">
                                      <p:cBhvr>
                                        <p:cTn id="37" dur="1000"/>
                                        <p:tgtEl>
                                          <p:spTgt spid="43"/>
                                        </p:tgtEl>
                                      </p:cBhvr>
                                    </p:animEffect>
                                  </p:childTnLst>
                                </p:cTn>
                              </p:par>
                            </p:childTnLst>
                          </p:cTn>
                        </p:par>
                        <p:par>
                          <p:cTn id="38" fill="hold">
                            <p:stCondLst>
                              <p:cond delay="12000"/>
                            </p:stCondLst>
                            <p:childTnLst>
                              <p:par>
                                <p:cTn id="39" presetID="22" presetClass="entr" presetSubtype="1" fill="hold" grpId="0" nodeType="afterEffect">
                                  <p:stCondLst>
                                    <p:cond delay="500"/>
                                  </p:stCondLst>
                                  <p:childTnLst>
                                    <p:set>
                                      <p:cBhvr>
                                        <p:cTn id="40" dur="1" fill="hold">
                                          <p:stCondLst>
                                            <p:cond delay="0"/>
                                          </p:stCondLst>
                                        </p:cTn>
                                        <p:tgtEl>
                                          <p:spTgt spid="45"/>
                                        </p:tgtEl>
                                        <p:attrNameLst>
                                          <p:attrName>style.visibility</p:attrName>
                                        </p:attrNameLst>
                                      </p:cBhvr>
                                      <p:to>
                                        <p:strVal val="visible"/>
                                      </p:to>
                                    </p:set>
                                    <p:animEffect transition="in" filter="wipe(up)">
                                      <p:cBhvr>
                                        <p:cTn id="41" dur="10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Graphic spid="39" grpId="0">
        <p:bldAsOne/>
      </p:bldGraphic>
      <p:bldP spid="40" grpId="0" animBg="1"/>
      <p:bldP spid="41" grpId="0"/>
      <p:bldP spid="42" grpId="0" animBg="1"/>
      <p:bldP spid="43" grpId="0"/>
      <p:bldP spid="4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Группа 2"/>
          <p:cNvGrpSpPr/>
          <p:nvPr/>
        </p:nvGrpSpPr>
        <p:grpSpPr>
          <a:xfrm>
            <a:off x="-8347" y="0"/>
            <a:ext cx="9160695" cy="6700728"/>
            <a:chOff x="-8347" y="0"/>
            <a:chExt cx="9160695" cy="6700728"/>
          </a:xfrm>
        </p:grpSpPr>
        <p:grpSp>
          <p:nvGrpSpPr>
            <p:cNvPr id="2" name="Группа 1"/>
            <p:cNvGrpSpPr/>
            <p:nvPr/>
          </p:nvGrpSpPr>
          <p:grpSpPr>
            <a:xfrm>
              <a:off x="-8347" y="0"/>
              <a:ext cx="9160695" cy="6700728"/>
              <a:chOff x="-8347" y="0"/>
              <a:chExt cx="9160695" cy="6700728"/>
            </a:xfrm>
          </p:grpSpPr>
          <p:grpSp>
            <p:nvGrpSpPr>
              <p:cNvPr id="27" name="Группа 26"/>
              <p:cNvGrpSpPr/>
              <p:nvPr/>
            </p:nvGrpSpPr>
            <p:grpSpPr>
              <a:xfrm>
                <a:off x="-8347" y="0"/>
                <a:ext cx="9160695" cy="6700728"/>
                <a:chOff x="-8347" y="0"/>
                <a:chExt cx="9160695" cy="6700728"/>
              </a:xfrm>
            </p:grpSpPr>
            <p:grpSp>
              <p:nvGrpSpPr>
                <p:cNvPr id="28" name="Группа 27"/>
                <p:cNvGrpSpPr/>
                <p:nvPr/>
              </p:nvGrpSpPr>
              <p:grpSpPr>
                <a:xfrm>
                  <a:off x="-8347" y="0"/>
                  <a:ext cx="9160695" cy="6700728"/>
                  <a:chOff x="-8347" y="0"/>
                  <a:chExt cx="9160695" cy="6700728"/>
                </a:xfrm>
              </p:grpSpPr>
              <p:sp>
                <p:nvSpPr>
                  <p:cNvPr id="31" name="Прямоугольник 30"/>
                  <p:cNvSpPr/>
                  <p:nvPr/>
                </p:nvSpPr>
                <p:spPr>
                  <a:xfrm>
                    <a:off x="-8347" y="0"/>
                    <a:ext cx="9160695" cy="1113452"/>
                  </a:xfrm>
                  <a:prstGeom prst="rect">
                    <a:avLst/>
                  </a:prstGeom>
                  <a:solidFill>
                    <a:srgbClr val="1C90B7"/>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rgbClr val="234783"/>
                      </a:solidFill>
                    </a:endParaRPr>
                  </a:p>
                </p:txBody>
              </p:sp>
              <p:cxnSp>
                <p:nvCxnSpPr>
                  <p:cNvPr id="32" name="Прямая соединительная линия 31"/>
                  <p:cNvCxnSpPr/>
                  <p:nvPr/>
                </p:nvCxnSpPr>
                <p:spPr>
                  <a:xfrm>
                    <a:off x="0" y="1052736"/>
                    <a:ext cx="9152348" cy="0"/>
                  </a:xfrm>
                  <a:prstGeom prst="line">
                    <a:avLst/>
                  </a:prstGeom>
                  <a:ln w="25400">
                    <a:solidFill>
                      <a:schemeClr val="bg1"/>
                    </a:solidFill>
                  </a:ln>
                </p:spPr>
                <p:style>
                  <a:lnRef idx="3">
                    <a:schemeClr val="accent1"/>
                  </a:lnRef>
                  <a:fillRef idx="0">
                    <a:schemeClr val="accent1"/>
                  </a:fillRef>
                  <a:effectRef idx="2">
                    <a:schemeClr val="accent1"/>
                  </a:effectRef>
                  <a:fontRef idx="minor">
                    <a:schemeClr val="tx1"/>
                  </a:fontRef>
                </p:style>
              </p:cxnSp>
              <p:sp>
                <p:nvSpPr>
                  <p:cNvPr id="34" name="Прямоугольник 33"/>
                  <p:cNvSpPr/>
                  <p:nvPr/>
                </p:nvSpPr>
                <p:spPr>
                  <a:xfrm>
                    <a:off x="-8347" y="6441162"/>
                    <a:ext cx="9160695" cy="259566"/>
                  </a:xfrm>
                  <a:prstGeom prst="rect">
                    <a:avLst/>
                  </a:prstGeom>
                  <a:gradFill flip="none" rotWithShape="1">
                    <a:gsLst>
                      <a:gs pos="0">
                        <a:srgbClr val="1C90B7"/>
                      </a:gs>
                      <a:gs pos="14000">
                        <a:srgbClr val="1C90B7"/>
                      </a:gs>
                      <a:gs pos="57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rgbClr val="234783"/>
                      </a:solidFill>
                    </a:endParaRPr>
                  </a:p>
                </p:txBody>
              </p:sp>
            </p:grpSp>
            <p:cxnSp>
              <p:nvCxnSpPr>
                <p:cNvPr id="29" name="Прямая соединительная линия 28"/>
                <p:cNvCxnSpPr/>
                <p:nvPr/>
              </p:nvCxnSpPr>
              <p:spPr>
                <a:xfrm>
                  <a:off x="1043608" y="88928"/>
                  <a:ext cx="0" cy="8918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 name="Прямоугольник 4"/>
              <p:cNvSpPr/>
              <p:nvPr/>
            </p:nvSpPr>
            <p:spPr>
              <a:xfrm>
                <a:off x="1043608" y="70478"/>
                <a:ext cx="8100392" cy="9598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ru-RU" sz="3300" b="1" dirty="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СОГЛАШЕНИЯ О ВЗАИМОДЕЙСТВИИ </a:t>
                </a:r>
              </a:p>
            </p:txBody>
          </p:sp>
        </p:grpSp>
        <p:pic>
          <p:nvPicPr>
            <p:cNvPr id="13" name="Рисунок 12"/>
            <p:cNvPicPr>
              <a:picLocks noChangeAspect="1"/>
            </p:cNvPicPr>
            <p:nvPr/>
          </p:nvPicPr>
          <p:blipFill rotWithShape="1">
            <a:blip r:embed="rId2" cstate="print">
              <a:extLst>
                <a:ext uri="{28A0092B-C50C-407E-A947-70E740481C1C}">
                  <a14:useLocalDpi xmlns:a14="http://schemas.microsoft.com/office/drawing/2010/main" val="0"/>
                </a:ext>
              </a:extLst>
            </a:blip>
            <a:srcRect l="7874" t="69371" r="76377" b="7557"/>
            <a:stretch/>
          </p:blipFill>
          <p:spPr>
            <a:xfrm>
              <a:off x="35496" y="83300"/>
              <a:ext cx="866418" cy="897428"/>
            </a:xfrm>
            <a:prstGeom prst="rect">
              <a:avLst/>
            </a:prstGeom>
          </p:spPr>
        </p:pic>
      </p:grpSp>
      <p:graphicFrame>
        <p:nvGraphicFramePr>
          <p:cNvPr id="35" name="Таблица 34"/>
          <p:cNvGraphicFramePr>
            <a:graphicFrameLocks noGrp="1"/>
          </p:cNvGraphicFramePr>
          <p:nvPr>
            <p:extLst>
              <p:ext uri="{D42A27DB-BD31-4B8C-83A1-F6EECF244321}">
                <p14:modId xmlns:p14="http://schemas.microsoft.com/office/powerpoint/2010/main" val="2996832372"/>
              </p:ext>
            </p:extLst>
          </p:nvPr>
        </p:nvGraphicFramePr>
        <p:xfrm>
          <a:off x="539552" y="1252033"/>
          <a:ext cx="7992888" cy="1706880"/>
        </p:xfrm>
        <a:graphic>
          <a:graphicData uri="http://schemas.openxmlformats.org/drawingml/2006/table">
            <a:tbl>
              <a:tblPr firstRow="1" firstCol="1" lastRow="1" lastCol="1" bandRow="1" bandCol="1">
                <a:tableStyleId>{2D5ABB26-0587-4C30-8999-92F81FD0307C}</a:tableStyleId>
              </a:tblPr>
              <a:tblGrid>
                <a:gridCol w="612068">
                  <a:extLst>
                    <a:ext uri="{9D8B030D-6E8A-4147-A177-3AD203B41FA5}">
                      <a16:colId xmlns:a16="http://schemas.microsoft.com/office/drawing/2014/main" val="2369052914"/>
                    </a:ext>
                  </a:extLst>
                </a:gridCol>
                <a:gridCol w="7380820">
                  <a:extLst>
                    <a:ext uri="{9D8B030D-6E8A-4147-A177-3AD203B41FA5}">
                      <a16:colId xmlns:a16="http://schemas.microsoft.com/office/drawing/2014/main" val="1662314936"/>
                    </a:ext>
                  </a:extLst>
                </a:gridCol>
              </a:tblGrid>
              <a:tr h="174054">
                <a:tc>
                  <a:txBody>
                    <a:bodyPr/>
                    <a:lstStyle/>
                    <a:p>
                      <a:pPr algn="ctr">
                        <a:spcAft>
                          <a:spcPts val="0"/>
                        </a:spcAft>
                      </a:pPr>
                      <a:r>
                        <a:rPr lang="ru-RU" sz="1600" b="1" dirty="0">
                          <a:solidFill>
                            <a:schemeClr val="bg1"/>
                          </a:solidFill>
                          <a:effectLst/>
                          <a:latin typeface="+mn-lt"/>
                        </a:rPr>
                        <a:t>1</a:t>
                      </a:r>
                      <a:endParaRPr lang="ru-RU" sz="1600" b="1" dirty="0">
                        <a:solidFill>
                          <a:schemeClr val="bg1"/>
                        </a:solidFill>
                        <a:effectLst/>
                        <a:latin typeface="+mn-lt"/>
                        <a:ea typeface="Times New Roman" panose="02020603050405020304" pitchFamily="18" charset="0"/>
                      </a:endParaRPr>
                    </a:p>
                  </a:txBody>
                  <a:tcPr marL="55946" marR="55946" marT="0" marB="0">
                    <a:gradFill flip="none" rotWithShape="1">
                      <a:gsLst>
                        <a:gs pos="0">
                          <a:srgbClr val="E95C51">
                            <a:shade val="30000"/>
                            <a:satMod val="115000"/>
                          </a:srgbClr>
                        </a:gs>
                        <a:gs pos="50000">
                          <a:srgbClr val="E95C51">
                            <a:shade val="67500"/>
                            <a:satMod val="115000"/>
                          </a:srgbClr>
                        </a:gs>
                        <a:gs pos="100000">
                          <a:srgbClr val="E95C51">
                            <a:shade val="100000"/>
                            <a:satMod val="115000"/>
                          </a:srgbClr>
                        </a:gs>
                      </a:gsLst>
                      <a:lin ang="16200000" scaled="1"/>
                      <a:tileRect/>
                    </a:gradFill>
                  </a:tcPr>
                </a:tc>
                <a:tc>
                  <a:txBody>
                    <a:bodyPr/>
                    <a:lstStyle/>
                    <a:p>
                      <a:pPr algn="just">
                        <a:spcAft>
                          <a:spcPts val="0"/>
                        </a:spcAft>
                      </a:pPr>
                      <a:r>
                        <a:rPr lang="ru-RU" sz="1600" b="1" dirty="0" err="1">
                          <a:solidFill>
                            <a:schemeClr val="bg1"/>
                          </a:solidFill>
                          <a:effectLst/>
                        </a:rPr>
                        <a:t>Нижневартовская</a:t>
                      </a:r>
                      <a:r>
                        <a:rPr lang="ru-RU" sz="1600" b="1" dirty="0">
                          <a:solidFill>
                            <a:schemeClr val="bg1"/>
                          </a:solidFill>
                          <a:effectLst/>
                        </a:rPr>
                        <a:t> </a:t>
                      </a:r>
                      <a:r>
                        <a:rPr lang="ru-RU" sz="1600" b="1" dirty="0" smtClean="0">
                          <a:solidFill>
                            <a:schemeClr val="bg1"/>
                          </a:solidFill>
                          <a:effectLst/>
                        </a:rPr>
                        <a:t>Торгово-промышленная </a:t>
                      </a:r>
                      <a:r>
                        <a:rPr lang="ru-RU" sz="1600" b="1" dirty="0">
                          <a:solidFill>
                            <a:schemeClr val="bg1"/>
                          </a:solidFill>
                          <a:effectLst/>
                        </a:rPr>
                        <a:t>палата </a:t>
                      </a:r>
                      <a:endParaRPr lang="ru-RU" sz="1600" b="1" dirty="0">
                        <a:solidFill>
                          <a:schemeClr val="bg1"/>
                        </a:solidFill>
                        <a:effectLst/>
                        <a:latin typeface="Times New Roman" panose="02020603050405020304" pitchFamily="18" charset="0"/>
                        <a:ea typeface="Times New Roman" panose="02020603050405020304" pitchFamily="18" charset="0"/>
                      </a:endParaRPr>
                    </a:p>
                  </a:txBody>
                  <a:tcPr marL="55946" marR="55946" marT="0" marB="0">
                    <a:gradFill flip="none" rotWithShape="1">
                      <a:gsLst>
                        <a:gs pos="0">
                          <a:srgbClr val="1C90B7">
                            <a:shade val="30000"/>
                            <a:satMod val="115000"/>
                          </a:srgbClr>
                        </a:gs>
                        <a:gs pos="50000">
                          <a:srgbClr val="1C90B7">
                            <a:shade val="67500"/>
                            <a:satMod val="115000"/>
                          </a:srgbClr>
                        </a:gs>
                        <a:gs pos="100000">
                          <a:srgbClr val="1C90B7">
                            <a:shade val="100000"/>
                            <a:satMod val="115000"/>
                          </a:srgbClr>
                        </a:gs>
                      </a:gsLst>
                      <a:lin ang="16200000" scaled="1"/>
                      <a:tileRect/>
                    </a:gradFill>
                  </a:tcPr>
                </a:tc>
                <a:extLst>
                  <a:ext uri="{0D108BD9-81ED-4DB2-BD59-A6C34878D82A}">
                    <a16:rowId xmlns:a16="http://schemas.microsoft.com/office/drawing/2014/main" val="4152533647"/>
                  </a:ext>
                </a:extLst>
              </a:tr>
              <a:tr h="174054">
                <a:tc>
                  <a:txBody>
                    <a:bodyPr/>
                    <a:lstStyle/>
                    <a:p>
                      <a:pPr algn="ctr">
                        <a:spcAft>
                          <a:spcPts val="0"/>
                        </a:spcAft>
                      </a:pPr>
                      <a:r>
                        <a:rPr lang="ru-RU" sz="1600" b="1" dirty="0" smtClean="0">
                          <a:solidFill>
                            <a:schemeClr val="bg1"/>
                          </a:solidFill>
                          <a:effectLst/>
                          <a:latin typeface="+mn-lt"/>
                          <a:ea typeface="Times New Roman" panose="02020603050405020304" pitchFamily="18" charset="0"/>
                        </a:rPr>
                        <a:t>2</a:t>
                      </a:r>
                      <a:endParaRPr lang="ru-RU" sz="1600" b="1" dirty="0">
                        <a:solidFill>
                          <a:schemeClr val="bg1"/>
                        </a:solidFill>
                        <a:effectLst/>
                        <a:latin typeface="+mn-lt"/>
                        <a:ea typeface="Times New Roman" panose="02020603050405020304" pitchFamily="18" charset="0"/>
                      </a:endParaRPr>
                    </a:p>
                  </a:txBody>
                  <a:tcPr marL="55946" marR="55946" marT="0" marB="0">
                    <a:gradFill flip="none" rotWithShape="1">
                      <a:gsLst>
                        <a:gs pos="0">
                          <a:srgbClr val="E95C51">
                            <a:shade val="30000"/>
                            <a:satMod val="115000"/>
                          </a:srgbClr>
                        </a:gs>
                        <a:gs pos="50000">
                          <a:srgbClr val="E95C51">
                            <a:shade val="67500"/>
                            <a:satMod val="115000"/>
                          </a:srgbClr>
                        </a:gs>
                        <a:gs pos="100000">
                          <a:srgbClr val="E95C51">
                            <a:shade val="100000"/>
                            <a:satMod val="115000"/>
                          </a:srgbClr>
                        </a:gs>
                      </a:gsLst>
                      <a:lin ang="16200000" scaled="1"/>
                      <a:tileRect/>
                    </a:gradFill>
                  </a:tcPr>
                </a:tc>
                <a:tc>
                  <a:txBody>
                    <a:bodyPr/>
                    <a:lstStyle/>
                    <a:p>
                      <a:pPr algn="just">
                        <a:spcAft>
                          <a:spcPts val="0"/>
                        </a:spcAft>
                      </a:pPr>
                      <a:r>
                        <a:rPr lang="ru-RU" sz="1600" b="1" dirty="0">
                          <a:solidFill>
                            <a:schemeClr val="bg1"/>
                          </a:solidFill>
                          <a:effectLst/>
                        </a:rPr>
                        <a:t>Западно-Сибирская ассоциация строителей</a:t>
                      </a:r>
                      <a:endParaRPr lang="ru-RU" sz="1600" b="1" dirty="0">
                        <a:solidFill>
                          <a:schemeClr val="bg1"/>
                        </a:solidFill>
                        <a:effectLst/>
                        <a:latin typeface="Times New Roman" panose="02020603050405020304" pitchFamily="18" charset="0"/>
                        <a:ea typeface="Times New Roman" panose="02020603050405020304" pitchFamily="18" charset="0"/>
                      </a:endParaRPr>
                    </a:p>
                  </a:txBody>
                  <a:tcPr marL="55946" marR="55946" marT="0" marB="0">
                    <a:gradFill flip="none" rotWithShape="1">
                      <a:gsLst>
                        <a:gs pos="0">
                          <a:srgbClr val="1C90B7">
                            <a:shade val="30000"/>
                            <a:satMod val="115000"/>
                          </a:srgbClr>
                        </a:gs>
                        <a:gs pos="50000">
                          <a:srgbClr val="1C90B7">
                            <a:shade val="67500"/>
                            <a:satMod val="115000"/>
                          </a:srgbClr>
                        </a:gs>
                        <a:gs pos="100000">
                          <a:srgbClr val="1C90B7">
                            <a:shade val="100000"/>
                            <a:satMod val="115000"/>
                          </a:srgbClr>
                        </a:gs>
                      </a:gsLst>
                      <a:lin ang="16200000" scaled="1"/>
                      <a:tileRect/>
                    </a:gradFill>
                  </a:tcPr>
                </a:tc>
                <a:extLst>
                  <a:ext uri="{0D108BD9-81ED-4DB2-BD59-A6C34878D82A}">
                    <a16:rowId xmlns:a16="http://schemas.microsoft.com/office/drawing/2014/main" val="1159912"/>
                  </a:ext>
                </a:extLst>
              </a:tr>
              <a:tr h="174054">
                <a:tc>
                  <a:txBody>
                    <a:bodyPr/>
                    <a:lstStyle/>
                    <a:p>
                      <a:pPr algn="ctr">
                        <a:spcAft>
                          <a:spcPts val="0"/>
                        </a:spcAft>
                      </a:pPr>
                      <a:r>
                        <a:rPr lang="ru-RU" sz="1600" b="1" dirty="0" smtClean="0">
                          <a:solidFill>
                            <a:schemeClr val="bg1"/>
                          </a:solidFill>
                          <a:effectLst/>
                          <a:latin typeface="+mn-lt"/>
                        </a:rPr>
                        <a:t>3</a:t>
                      </a:r>
                      <a:endParaRPr lang="ru-RU" sz="1600" b="1" dirty="0">
                        <a:solidFill>
                          <a:schemeClr val="bg1"/>
                        </a:solidFill>
                        <a:effectLst/>
                        <a:latin typeface="+mn-lt"/>
                        <a:ea typeface="Times New Roman" panose="02020603050405020304" pitchFamily="18" charset="0"/>
                      </a:endParaRPr>
                    </a:p>
                  </a:txBody>
                  <a:tcPr marL="55946" marR="55946" marT="0" marB="0">
                    <a:gradFill flip="none" rotWithShape="1">
                      <a:gsLst>
                        <a:gs pos="0">
                          <a:srgbClr val="E95C51">
                            <a:shade val="30000"/>
                            <a:satMod val="115000"/>
                          </a:srgbClr>
                        </a:gs>
                        <a:gs pos="50000">
                          <a:srgbClr val="E95C51">
                            <a:shade val="67500"/>
                            <a:satMod val="115000"/>
                          </a:srgbClr>
                        </a:gs>
                        <a:gs pos="100000">
                          <a:srgbClr val="E95C51">
                            <a:shade val="100000"/>
                            <a:satMod val="115000"/>
                          </a:srgbClr>
                        </a:gs>
                      </a:gsLst>
                      <a:lin ang="16200000" scaled="1"/>
                      <a:tileRect/>
                    </a:gradFill>
                  </a:tcPr>
                </a:tc>
                <a:tc>
                  <a:txBody>
                    <a:bodyPr/>
                    <a:lstStyle/>
                    <a:p>
                      <a:pPr algn="just">
                        <a:spcAft>
                          <a:spcPts val="0"/>
                        </a:spcAft>
                      </a:pPr>
                      <a:r>
                        <a:rPr lang="ru-RU" sz="1600" b="1" dirty="0">
                          <a:solidFill>
                            <a:schemeClr val="bg1"/>
                          </a:solidFill>
                          <a:effectLst/>
                        </a:rPr>
                        <a:t>Общероссийская общественная организация "Союз архитекторов России" </a:t>
                      </a:r>
                      <a:endParaRPr lang="ru-RU" sz="1600" b="1" dirty="0">
                        <a:solidFill>
                          <a:schemeClr val="bg1"/>
                        </a:solidFill>
                        <a:effectLst/>
                        <a:latin typeface="Times New Roman" panose="02020603050405020304" pitchFamily="18" charset="0"/>
                        <a:ea typeface="Times New Roman" panose="02020603050405020304" pitchFamily="18" charset="0"/>
                      </a:endParaRPr>
                    </a:p>
                  </a:txBody>
                  <a:tcPr marL="55946" marR="55946" marT="0" marB="0">
                    <a:gradFill flip="none" rotWithShape="1">
                      <a:gsLst>
                        <a:gs pos="0">
                          <a:srgbClr val="1C90B7">
                            <a:shade val="30000"/>
                            <a:satMod val="115000"/>
                          </a:srgbClr>
                        </a:gs>
                        <a:gs pos="50000">
                          <a:srgbClr val="1C90B7">
                            <a:shade val="67500"/>
                            <a:satMod val="115000"/>
                          </a:srgbClr>
                        </a:gs>
                        <a:gs pos="100000">
                          <a:srgbClr val="1C90B7">
                            <a:shade val="100000"/>
                            <a:satMod val="115000"/>
                          </a:srgbClr>
                        </a:gs>
                      </a:gsLst>
                      <a:lin ang="16200000" scaled="1"/>
                      <a:tileRect/>
                    </a:gradFill>
                  </a:tcPr>
                </a:tc>
                <a:extLst>
                  <a:ext uri="{0D108BD9-81ED-4DB2-BD59-A6C34878D82A}">
                    <a16:rowId xmlns:a16="http://schemas.microsoft.com/office/drawing/2014/main" val="3561141807"/>
                  </a:ext>
                </a:extLst>
              </a:tr>
              <a:tr h="348107">
                <a:tc>
                  <a:txBody>
                    <a:bodyPr/>
                    <a:lstStyle/>
                    <a:p>
                      <a:pPr algn="ctr">
                        <a:spcAft>
                          <a:spcPts val="0"/>
                        </a:spcAft>
                      </a:pPr>
                      <a:r>
                        <a:rPr lang="ru-RU" sz="1600" b="1" dirty="0" smtClean="0">
                          <a:solidFill>
                            <a:schemeClr val="bg1"/>
                          </a:solidFill>
                          <a:effectLst/>
                          <a:latin typeface="+mn-lt"/>
                        </a:rPr>
                        <a:t>4</a:t>
                      </a:r>
                      <a:endParaRPr lang="ru-RU" sz="1600" b="1" dirty="0">
                        <a:solidFill>
                          <a:schemeClr val="bg1"/>
                        </a:solidFill>
                        <a:effectLst/>
                        <a:latin typeface="+mn-lt"/>
                        <a:ea typeface="Times New Roman" panose="02020603050405020304" pitchFamily="18" charset="0"/>
                      </a:endParaRPr>
                    </a:p>
                  </a:txBody>
                  <a:tcPr marL="55946" marR="55946" marT="0" marB="0">
                    <a:gradFill flip="none" rotWithShape="1">
                      <a:gsLst>
                        <a:gs pos="0">
                          <a:srgbClr val="E95C51">
                            <a:shade val="30000"/>
                            <a:satMod val="115000"/>
                          </a:srgbClr>
                        </a:gs>
                        <a:gs pos="50000">
                          <a:srgbClr val="E95C51">
                            <a:shade val="67500"/>
                            <a:satMod val="115000"/>
                          </a:srgbClr>
                        </a:gs>
                        <a:gs pos="100000">
                          <a:srgbClr val="E95C51">
                            <a:shade val="100000"/>
                            <a:satMod val="115000"/>
                          </a:srgbClr>
                        </a:gs>
                      </a:gsLst>
                      <a:lin ang="16200000" scaled="1"/>
                      <a:tileRect/>
                    </a:gradFill>
                  </a:tcPr>
                </a:tc>
                <a:tc>
                  <a:txBody>
                    <a:bodyPr/>
                    <a:lstStyle/>
                    <a:p>
                      <a:pPr algn="just">
                        <a:spcAft>
                          <a:spcPts val="0"/>
                        </a:spcAft>
                      </a:pPr>
                      <a:r>
                        <a:rPr lang="ru-RU" sz="1600" b="1" dirty="0">
                          <a:solidFill>
                            <a:schemeClr val="bg1"/>
                          </a:solidFill>
                          <a:effectLst/>
                        </a:rPr>
                        <a:t>Ханты-Мансийское региональное отделение Общероссийской общественной организации малого и среднего предпринимательства "Опора России"</a:t>
                      </a:r>
                      <a:endParaRPr lang="ru-RU" sz="1600" b="1" dirty="0">
                        <a:solidFill>
                          <a:schemeClr val="bg1"/>
                        </a:solidFill>
                        <a:effectLst/>
                        <a:latin typeface="Times New Roman" panose="02020603050405020304" pitchFamily="18" charset="0"/>
                        <a:ea typeface="Times New Roman" panose="02020603050405020304" pitchFamily="18" charset="0"/>
                      </a:endParaRPr>
                    </a:p>
                  </a:txBody>
                  <a:tcPr marL="55946" marR="55946" marT="0" marB="0">
                    <a:gradFill flip="none" rotWithShape="1">
                      <a:gsLst>
                        <a:gs pos="0">
                          <a:srgbClr val="1C90B7">
                            <a:shade val="30000"/>
                            <a:satMod val="115000"/>
                          </a:srgbClr>
                        </a:gs>
                        <a:gs pos="50000">
                          <a:srgbClr val="1C90B7">
                            <a:shade val="67500"/>
                            <a:satMod val="115000"/>
                          </a:srgbClr>
                        </a:gs>
                        <a:gs pos="100000">
                          <a:srgbClr val="1C90B7">
                            <a:shade val="100000"/>
                            <a:satMod val="115000"/>
                          </a:srgbClr>
                        </a:gs>
                      </a:gsLst>
                      <a:lin ang="16200000" scaled="1"/>
                      <a:tileRect/>
                    </a:gradFill>
                  </a:tcPr>
                </a:tc>
                <a:extLst>
                  <a:ext uri="{0D108BD9-81ED-4DB2-BD59-A6C34878D82A}">
                    <a16:rowId xmlns:a16="http://schemas.microsoft.com/office/drawing/2014/main" val="912663741"/>
                  </a:ext>
                </a:extLst>
              </a:tr>
              <a:tr h="467233">
                <a:tc>
                  <a:txBody>
                    <a:bodyPr/>
                    <a:lstStyle/>
                    <a:p>
                      <a:pPr algn="ctr">
                        <a:spcAft>
                          <a:spcPts val="0"/>
                        </a:spcAft>
                      </a:pPr>
                      <a:r>
                        <a:rPr lang="ru-RU" sz="1600" b="1" dirty="0" smtClean="0">
                          <a:solidFill>
                            <a:schemeClr val="bg1"/>
                          </a:solidFill>
                          <a:effectLst/>
                          <a:latin typeface="+mn-lt"/>
                        </a:rPr>
                        <a:t>5</a:t>
                      </a:r>
                      <a:endParaRPr lang="ru-RU" sz="1600" b="1" dirty="0">
                        <a:solidFill>
                          <a:schemeClr val="bg1"/>
                        </a:solidFill>
                        <a:effectLst/>
                        <a:latin typeface="+mn-lt"/>
                        <a:ea typeface="Times New Roman" panose="02020603050405020304" pitchFamily="18" charset="0"/>
                      </a:endParaRPr>
                    </a:p>
                  </a:txBody>
                  <a:tcPr marL="55946" marR="55946" marT="0" marB="0">
                    <a:gradFill flip="none" rotWithShape="1">
                      <a:gsLst>
                        <a:gs pos="0">
                          <a:srgbClr val="E95C51">
                            <a:shade val="30000"/>
                            <a:satMod val="115000"/>
                          </a:srgbClr>
                        </a:gs>
                        <a:gs pos="50000">
                          <a:srgbClr val="E95C51">
                            <a:shade val="67500"/>
                            <a:satMod val="115000"/>
                          </a:srgbClr>
                        </a:gs>
                        <a:gs pos="100000">
                          <a:srgbClr val="E95C51">
                            <a:shade val="100000"/>
                            <a:satMod val="115000"/>
                          </a:srgbClr>
                        </a:gs>
                      </a:gsLst>
                      <a:lin ang="16200000" scaled="1"/>
                      <a:tileRect/>
                    </a:gradFill>
                  </a:tcPr>
                </a:tc>
                <a:tc>
                  <a:txBody>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lang="ru-RU" sz="1600" b="1" dirty="0" smtClean="0">
                          <a:solidFill>
                            <a:schemeClr val="bg1"/>
                          </a:solidFill>
                          <a:effectLst/>
                        </a:rPr>
                        <a:t>Ханты-Мансийское региональное отделение общероссийской общественной организации "Деловая Россия"</a:t>
                      </a:r>
                      <a:endParaRPr lang="ru-RU" sz="1600" b="1" dirty="0" smtClean="0">
                        <a:solidFill>
                          <a:schemeClr val="bg1"/>
                        </a:solidFill>
                        <a:effectLst/>
                        <a:latin typeface="Times New Roman" panose="02020603050405020304" pitchFamily="18" charset="0"/>
                        <a:ea typeface="Times New Roman" panose="02020603050405020304" pitchFamily="18" charset="0"/>
                      </a:endParaRPr>
                    </a:p>
                  </a:txBody>
                  <a:tcPr marL="55946" marR="55946" marT="0" marB="0">
                    <a:gradFill flip="none" rotWithShape="1">
                      <a:gsLst>
                        <a:gs pos="0">
                          <a:srgbClr val="1C90B7">
                            <a:shade val="30000"/>
                            <a:satMod val="115000"/>
                          </a:srgbClr>
                        </a:gs>
                        <a:gs pos="50000">
                          <a:srgbClr val="1C90B7">
                            <a:shade val="67500"/>
                            <a:satMod val="115000"/>
                          </a:srgbClr>
                        </a:gs>
                        <a:gs pos="100000">
                          <a:srgbClr val="1C90B7">
                            <a:shade val="100000"/>
                            <a:satMod val="115000"/>
                          </a:srgbClr>
                        </a:gs>
                      </a:gsLst>
                      <a:lin ang="16200000" scaled="1"/>
                      <a:tileRect/>
                    </a:gradFill>
                  </a:tcPr>
                </a:tc>
                <a:extLst>
                  <a:ext uri="{0D108BD9-81ED-4DB2-BD59-A6C34878D82A}">
                    <a16:rowId xmlns:a16="http://schemas.microsoft.com/office/drawing/2014/main" val="359148145"/>
                  </a:ext>
                </a:extLst>
              </a:tr>
            </a:tbl>
          </a:graphicData>
        </a:graphic>
      </p:graphicFrame>
      <p:graphicFrame>
        <p:nvGraphicFramePr>
          <p:cNvPr id="36" name="Таблица 35"/>
          <p:cNvGraphicFramePr>
            <a:graphicFrameLocks noGrp="1"/>
          </p:cNvGraphicFramePr>
          <p:nvPr>
            <p:extLst>
              <p:ext uri="{D42A27DB-BD31-4B8C-83A1-F6EECF244321}">
                <p14:modId xmlns:p14="http://schemas.microsoft.com/office/powerpoint/2010/main" val="1091582304"/>
              </p:ext>
            </p:extLst>
          </p:nvPr>
        </p:nvGraphicFramePr>
        <p:xfrm>
          <a:off x="539552" y="3096977"/>
          <a:ext cx="7992888" cy="801092"/>
        </p:xfrm>
        <a:graphic>
          <a:graphicData uri="http://schemas.openxmlformats.org/drawingml/2006/table">
            <a:tbl>
              <a:tblPr firstRow="1" firstCol="1" lastRow="1" lastCol="1" bandRow="1" bandCol="1">
                <a:tableStyleId>{2D5ABB26-0587-4C30-8999-92F81FD0307C}</a:tableStyleId>
              </a:tblPr>
              <a:tblGrid>
                <a:gridCol w="612068">
                  <a:extLst>
                    <a:ext uri="{9D8B030D-6E8A-4147-A177-3AD203B41FA5}">
                      <a16:colId xmlns:a16="http://schemas.microsoft.com/office/drawing/2014/main" val="2369052914"/>
                    </a:ext>
                  </a:extLst>
                </a:gridCol>
                <a:gridCol w="7380820">
                  <a:extLst>
                    <a:ext uri="{9D8B030D-6E8A-4147-A177-3AD203B41FA5}">
                      <a16:colId xmlns:a16="http://schemas.microsoft.com/office/drawing/2014/main" val="1662314936"/>
                    </a:ext>
                  </a:extLst>
                </a:gridCol>
              </a:tblGrid>
              <a:tr h="467233">
                <a:tc>
                  <a:txBody>
                    <a:bodyPr/>
                    <a:lstStyle/>
                    <a:p>
                      <a:pPr algn="ctr">
                        <a:spcAft>
                          <a:spcPts val="0"/>
                        </a:spcAft>
                      </a:pPr>
                      <a:r>
                        <a:rPr lang="ru-RU" sz="1600" b="1" dirty="0" smtClean="0">
                          <a:solidFill>
                            <a:schemeClr val="bg1"/>
                          </a:solidFill>
                          <a:effectLst/>
                          <a:latin typeface="+mn-lt"/>
                          <a:ea typeface="Times New Roman" panose="02020603050405020304" pitchFamily="18" charset="0"/>
                        </a:rPr>
                        <a:t>6</a:t>
                      </a:r>
                      <a:endParaRPr lang="ru-RU" sz="1600" b="1" dirty="0">
                        <a:solidFill>
                          <a:schemeClr val="bg1"/>
                        </a:solidFill>
                        <a:effectLst/>
                        <a:latin typeface="+mn-lt"/>
                        <a:ea typeface="Times New Roman" panose="02020603050405020304" pitchFamily="18" charset="0"/>
                      </a:endParaRPr>
                    </a:p>
                  </a:txBody>
                  <a:tcPr marL="55946" marR="55946" marT="0" marB="0">
                    <a:lnL>
                      <a:noFill/>
                    </a:lnL>
                    <a:lnR>
                      <a:noFill/>
                    </a:lnR>
                    <a:lnT>
                      <a:noFill/>
                    </a:lnT>
                    <a:lnB>
                      <a:noFill/>
                    </a:lnB>
                    <a:lnTlToBr w="12700" cmpd="sng">
                      <a:noFill/>
                      <a:prstDash val="solid"/>
                    </a:lnTlToBr>
                    <a:lnBlToTr w="12700" cmpd="sng">
                      <a:noFill/>
                      <a:prstDash val="solid"/>
                    </a:lnBlToTr>
                    <a:gradFill flip="none" rotWithShape="1">
                      <a:gsLst>
                        <a:gs pos="0">
                          <a:srgbClr val="E95C51">
                            <a:shade val="30000"/>
                            <a:satMod val="115000"/>
                          </a:srgbClr>
                        </a:gs>
                        <a:gs pos="50000">
                          <a:srgbClr val="E95C51">
                            <a:shade val="67500"/>
                            <a:satMod val="115000"/>
                          </a:srgbClr>
                        </a:gs>
                        <a:gs pos="100000">
                          <a:srgbClr val="E95C51">
                            <a:shade val="100000"/>
                            <a:satMod val="115000"/>
                          </a:srgbClr>
                        </a:gs>
                      </a:gsLst>
                      <a:lin ang="16200000" scaled="1"/>
                      <a:tileRect/>
                    </a:gradFill>
                  </a:tcPr>
                </a:tc>
                <a:tc>
                  <a:txBody>
                    <a:bodyPr/>
                    <a:lstStyle/>
                    <a:p>
                      <a:pPr algn="just">
                        <a:spcAft>
                          <a:spcPts val="0"/>
                        </a:spcAft>
                      </a:pPr>
                      <a:r>
                        <a:rPr lang="ru-RU" sz="1600" b="1" dirty="0" smtClean="0">
                          <a:solidFill>
                            <a:schemeClr val="bg1"/>
                          </a:solidFill>
                          <a:effectLst/>
                        </a:rPr>
                        <a:t>ФГАОУ ВО</a:t>
                      </a:r>
                      <a:r>
                        <a:rPr lang="ru-RU" sz="1600" b="1" baseline="0" dirty="0" smtClean="0">
                          <a:solidFill>
                            <a:schemeClr val="bg1"/>
                          </a:solidFill>
                          <a:effectLst/>
                        </a:rPr>
                        <a:t> </a:t>
                      </a:r>
                      <a:r>
                        <a:rPr lang="ru-RU" sz="1600" b="1" dirty="0" smtClean="0">
                          <a:solidFill>
                            <a:schemeClr val="bg1"/>
                          </a:solidFill>
                          <a:effectLst/>
                        </a:rPr>
                        <a:t>"Южно-Уральский </a:t>
                      </a:r>
                      <a:r>
                        <a:rPr lang="ru-RU" sz="1600" b="1" dirty="0">
                          <a:solidFill>
                            <a:schemeClr val="bg1"/>
                          </a:solidFill>
                          <a:effectLst/>
                        </a:rPr>
                        <a:t>государственный университет (национальный исследовательский университет)"</a:t>
                      </a:r>
                      <a:endParaRPr lang="ru-RU" sz="1600" b="1" dirty="0">
                        <a:solidFill>
                          <a:schemeClr val="bg1"/>
                        </a:solidFill>
                        <a:effectLst/>
                        <a:latin typeface="Times New Roman" panose="02020603050405020304" pitchFamily="18" charset="0"/>
                        <a:ea typeface="Times New Roman" panose="02020603050405020304" pitchFamily="18" charset="0"/>
                      </a:endParaRPr>
                    </a:p>
                  </a:txBody>
                  <a:tcPr marL="55946" marR="55946" marT="0" marB="0">
                    <a:lnL>
                      <a:noFill/>
                    </a:lnL>
                    <a:gradFill flip="none" rotWithShape="1">
                      <a:gsLst>
                        <a:gs pos="0">
                          <a:srgbClr val="1C90B7">
                            <a:shade val="30000"/>
                            <a:satMod val="115000"/>
                          </a:srgbClr>
                        </a:gs>
                        <a:gs pos="50000">
                          <a:srgbClr val="1C90B7">
                            <a:shade val="67500"/>
                            <a:satMod val="115000"/>
                          </a:srgbClr>
                        </a:gs>
                        <a:gs pos="100000">
                          <a:srgbClr val="1C90B7">
                            <a:shade val="100000"/>
                            <a:satMod val="115000"/>
                          </a:srgbClr>
                        </a:gs>
                      </a:gsLst>
                      <a:lin ang="16200000" scaled="1"/>
                      <a:tileRect/>
                    </a:gradFill>
                  </a:tcPr>
                </a:tc>
                <a:extLst>
                  <a:ext uri="{0D108BD9-81ED-4DB2-BD59-A6C34878D82A}">
                    <a16:rowId xmlns:a16="http://schemas.microsoft.com/office/drawing/2014/main" val="359148145"/>
                  </a:ext>
                </a:extLst>
              </a:tr>
              <a:tr h="313412">
                <a:tc>
                  <a:txBody>
                    <a:bodyPr/>
                    <a:lstStyle/>
                    <a:p>
                      <a:pPr algn="ctr">
                        <a:spcAft>
                          <a:spcPts val="0"/>
                        </a:spcAft>
                      </a:pPr>
                      <a:r>
                        <a:rPr lang="ru-RU" sz="1600" b="1" dirty="0" smtClean="0">
                          <a:solidFill>
                            <a:schemeClr val="bg1"/>
                          </a:solidFill>
                          <a:effectLst/>
                          <a:latin typeface="+mn-lt"/>
                          <a:ea typeface="Times New Roman" panose="02020603050405020304" pitchFamily="18" charset="0"/>
                        </a:rPr>
                        <a:t>7</a:t>
                      </a:r>
                      <a:endParaRPr lang="ru-RU" sz="1600" b="1" dirty="0">
                        <a:solidFill>
                          <a:schemeClr val="bg1"/>
                        </a:solidFill>
                        <a:effectLst/>
                        <a:latin typeface="+mn-lt"/>
                        <a:ea typeface="Times New Roman" panose="02020603050405020304" pitchFamily="18" charset="0"/>
                      </a:endParaRPr>
                    </a:p>
                  </a:txBody>
                  <a:tcPr marL="55946" marR="55946" marT="0" marB="0">
                    <a:lnL>
                      <a:noFill/>
                    </a:lnL>
                    <a:lnR>
                      <a:noFill/>
                    </a:lnR>
                    <a:lnT>
                      <a:noFill/>
                    </a:lnT>
                    <a:lnB>
                      <a:noFill/>
                    </a:lnB>
                    <a:lnTlToBr w="12700" cmpd="sng">
                      <a:noFill/>
                      <a:prstDash val="solid"/>
                    </a:lnTlToBr>
                    <a:lnBlToTr w="12700" cmpd="sng">
                      <a:noFill/>
                      <a:prstDash val="solid"/>
                    </a:lnBlToTr>
                    <a:gradFill flip="none" rotWithShape="1">
                      <a:gsLst>
                        <a:gs pos="0">
                          <a:srgbClr val="E95C51">
                            <a:shade val="30000"/>
                            <a:satMod val="115000"/>
                          </a:srgbClr>
                        </a:gs>
                        <a:gs pos="50000">
                          <a:srgbClr val="E95C51">
                            <a:shade val="67500"/>
                            <a:satMod val="115000"/>
                          </a:srgbClr>
                        </a:gs>
                        <a:gs pos="100000">
                          <a:srgbClr val="E95C51">
                            <a:shade val="100000"/>
                            <a:satMod val="115000"/>
                          </a:srgbClr>
                        </a:gs>
                      </a:gsLst>
                      <a:lin ang="16200000" scaled="1"/>
                      <a:tileRect/>
                    </a:gradFill>
                  </a:tcPr>
                </a:tc>
                <a:tc>
                  <a:txBody>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lang="ru-RU" sz="1600" b="1" dirty="0" smtClean="0">
                          <a:solidFill>
                            <a:schemeClr val="bg1"/>
                          </a:solidFill>
                          <a:effectLst/>
                        </a:rPr>
                        <a:t>ФГБОУ ВО "Нижневартовский государственный университет"</a:t>
                      </a:r>
                      <a:endParaRPr lang="ru-RU" sz="1600" b="1" dirty="0" smtClean="0">
                        <a:solidFill>
                          <a:schemeClr val="bg1"/>
                        </a:solidFill>
                        <a:effectLst/>
                        <a:latin typeface="Times New Roman" panose="02020603050405020304" pitchFamily="18" charset="0"/>
                        <a:ea typeface="Times New Roman" panose="02020603050405020304" pitchFamily="18" charset="0"/>
                      </a:endParaRPr>
                    </a:p>
                  </a:txBody>
                  <a:tcPr marL="55946" marR="55946" marT="0" marB="0">
                    <a:lnL>
                      <a:noFill/>
                    </a:lnL>
                    <a:gradFill flip="none" rotWithShape="1">
                      <a:gsLst>
                        <a:gs pos="0">
                          <a:srgbClr val="1C90B7">
                            <a:shade val="30000"/>
                            <a:satMod val="115000"/>
                          </a:srgbClr>
                        </a:gs>
                        <a:gs pos="50000">
                          <a:srgbClr val="1C90B7">
                            <a:shade val="67500"/>
                            <a:satMod val="115000"/>
                          </a:srgbClr>
                        </a:gs>
                        <a:gs pos="100000">
                          <a:srgbClr val="1C90B7">
                            <a:shade val="100000"/>
                            <a:satMod val="115000"/>
                          </a:srgbClr>
                        </a:gs>
                      </a:gsLst>
                      <a:lin ang="16200000" scaled="1"/>
                      <a:tileRect/>
                    </a:gradFill>
                  </a:tcPr>
                </a:tc>
                <a:extLst>
                  <a:ext uri="{0D108BD9-81ED-4DB2-BD59-A6C34878D82A}">
                    <a16:rowId xmlns:a16="http://schemas.microsoft.com/office/drawing/2014/main" val="2884222069"/>
                  </a:ext>
                </a:extLst>
              </a:tr>
            </a:tbl>
          </a:graphicData>
        </a:graphic>
      </p:graphicFrame>
      <p:graphicFrame>
        <p:nvGraphicFramePr>
          <p:cNvPr id="37" name="Таблица 36"/>
          <p:cNvGraphicFramePr>
            <a:graphicFrameLocks noGrp="1"/>
          </p:cNvGraphicFramePr>
          <p:nvPr>
            <p:extLst>
              <p:ext uri="{D42A27DB-BD31-4B8C-83A1-F6EECF244321}">
                <p14:modId xmlns:p14="http://schemas.microsoft.com/office/powerpoint/2010/main" val="2554049459"/>
              </p:ext>
            </p:extLst>
          </p:nvPr>
        </p:nvGraphicFramePr>
        <p:xfrm>
          <a:off x="539552" y="4031661"/>
          <a:ext cx="7992888" cy="1882632"/>
        </p:xfrm>
        <a:graphic>
          <a:graphicData uri="http://schemas.openxmlformats.org/drawingml/2006/table">
            <a:tbl>
              <a:tblPr firstRow="1" firstCol="1" lastRow="1" lastCol="1" bandRow="1" bandCol="1">
                <a:tableStyleId>{2D5ABB26-0587-4C30-8999-92F81FD0307C}</a:tableStyleId>
              </a:tblPr>
              <a:tblGrid>
                <a:gridCol w="612068">
                  <a:extLst>
                    <a:ext uri="{9D8B030D-6E8A-4147-A177-3AD203B41FA5}">
                      <a16:colId xmlns:a16="http://schemas.microsoft.com/office/drawing/2014/main" val="2369052914"/>
                    </a:ext>
                  </a:extLst>
                </a:gridCol>
                <a:gridCol w="7380820">
                  <a:extLst>
                    <a:ext uri="{9D8B030D-6E8A-4147-A177-3AD203B41FA5}">
                      <a16:colId xmlns:a16="http://schemas.microsoft.com/office/drawing/2014/main" val="1662314936"/>
                    </a:ext>
                  </a:extLst>
                </a:gridCol>
              </a:tblGrid>
              <a:tr h="273616">
                <a:tc>
                  <a:txBody>
                    <a:bodyPr/>
                    <a:lstStyle/>
                    <a:p>
                      <a:pPr marL="0" algn="ctr" defTabSz="685800" rtl="0" eaLnBrk="1" latinLnBrk="0" hangingPunct="1">
                        <a:spcAft>
                          <a:spcPts val="0"/>
                        </a:spcAft>
                      </a:pPr>
                      <a:r>
                        <a:rPr lang="ru-RU" sz="1600" b="1" kern="1200" dirty="0" smtClean="0">
                          <a:solidFill>
                            <a:schemeClr val="bg1"/>
                          </a:solidFill>
                          <a:effectLst/>
                          <a:latin typeface="+mn-lt"/>
                          <a:ea typeface="+mn-ea"/>
                          <a:cs typeface="+mn-cs"/>
                        </a:rPr>
                        <a:t>8</a:t>
                      </a:r>
                      <a:endParaRPr lang="ru-RU" sz="1600" b="1" kern="1200" dirty="0">
                        <a:solidFill>
                          <a:schemeClr val="bg1"/>
                        </a:solidFill>
                        <a:effectLst/>
                        <a:latin typeface="+mn-lt"/>
                        <a:ea typeface="+mn-ea"/>
                        <a:cs typeface="+mn-cs"/>
                      </a:endParaRPr>
                    </a:p>
                  </a:txBody>
                  <a:tcPr marL="55946" marR="55946" marT="0" marB="0">
                    <a:gradFill flip="none" rotWithShape="1">
                      <a:gsLst>
                        <a:gs pos="0">
                          <a:srgbClr val="E95C51">
                            <a:shade val="30000"/>
                            <a:satMod val="115000"/>
                          </a:srgbClr>
                        </a:gs>
                        <a:gs pos="50000">
                          <a:srgbClr val="E95C51">
                            <a:shade val="67500"/>
                            <a:satMod val="115000"/>
                          </a:srgbClr>
                        </a:gs>
                        <a:gs pos="100000">
                          <a:srgbClr val="E95C51">
                            <a:shade val="100000"/>
                            <a:satMod val="115000"/>
                          </a:srgbClr>
                        </a:gs>
                      </a:gsLst>
                      <a:lin ang="16200000" scaled="1"/>
                      <a:tileRect/>
                    </a:gradFill>
                  </a:tcPr>
                </a:tc>
                <a:tc>
                  <a:txBody>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lang="ru-RU" sz="1600" b="1" dirty="0" smtClean="0">
                          <a:solidFill>
                            <a:schemeClr val="bg1"/>
                          </a:solidFill>
                          <a:effectLst/>
                        </a:rPr>
                        <a:t>АО "Городские электрические сети"</a:t>
                      </a:r>
                    </a:p>
                  </a:txBody>
                  <a:tcPr marL="55946" marR="55946" marT="0" marB="0">
                    <a:gradFill flip="none" rotWithShape="1">
                      <a:gsLst>
                        <a:gs pos="0">
                          <a:srgbClr val="1C90B7">
                            <a:shade val="30000"/>
                            <a:satMod val="115000"/>
                          </a:srgbClr>
                        </a:gs>
                        <a:gs pos="50000">
                          <a:srgbClr val="1C90B7">
                            <a:shade val="67500"/>
                            <a:satMod val="115000"/>
                          </a:srgbClr>
                        </a:gs>
                        <a:gs pos="100000">
                          <a:srgbClr val="1C90B7">
                            <a:shade val="100000"/>
                            <a:satMod val="115000"/>
                          </a:srgbClr>
                        </a:gs>
                      </a:gsLst>
                      <a:lin ang="16200000" scaled="1"/>
                      <a:tileRect/>
                    </a:gradFill>
                  </a:tcPr>
                </a:tc>
                <a:extLst>
                  <a:ext uri="{0D108BD9-81ED-4DB2-BD59-A6C34878D82A}">
                    <a16:rowId xmlns:a16="http://schemas.microsoft.com/office/drawing/2014/main" val="121708298"/>
                  </a:ext>
                </a:extLst>
              </a:tr>
              <a:tr h="285549">
                <a:tc>
                  <a:txBody>
                    <a:bodyPr/>
                    <a:lstStyle/>
                    <a:p>
                      <a:pPr marL="0" algn="ctr" defTabSz="685800" rtl="0" eaLnBrk="1" latinLnBrk="0" hangingPunct="1">
                        <a:spcAft>
                          <a:spcPts val="0"/>
                        </a:spcAft>
                      </a:pPr>
                      <a:r>
                        <a:rPr lang="ru-RU" sz="1600" b="1" kern="1200" dirty="0" smtClean="0">
                          <a:solidFill>
                            <a:schemeClr val="bg1"/>
                          </a:solidFill>
                          <a:effectLst/>
                          <a:latin typeface="+mn-lt"/>
                          <a:ea typeface="+mn-ea"/>
                          <a:cs typeface="+mn-cs"/>
                        </a:rPr>
                        <a:t>9</a:t>
                      </a:r>
                      <a:endParaRPr lang="ru-RU" sz="1600" b="1" kern="1200" dirty="0">
                        <a:solidFill>
                          <a:schemeClr val="bg1"/>
                        </a:solidFill>
                        <a:effectLst/>
                        <a:latin typeface="+mn-lt"/>
                        <a:ea typeface="+mn-ea"/>
                        <a:cs typeface="+mn-cs"/>
                      </a:endParaRPr>
                    </a:p>
                  </a:txBody>
                  <a:tcPr marL="55946" marR="55946" marT="0" marB="0">
                    <a:gradFill flip="none" rotWithShape="1">
                      <a:gsLst>
                        <a:gs pos="0">
                          <a:srgbClr val="E95C51">
                            <a:shade val="30000"/>
                            <a:satMod val="115000"/>
                          </a:srgbClr>
                        </a:gs>
                        <a:gs pos="50000">
                          <a:srgbClr val="E95C51">
                            <a:shade val="67500"/>
                            <a:satMod val="115000"/>
                          </a:srgbClr>
                        </a:gs>
                        <a:gs pos="100000">
                          <a:srgbClr val="E95C51">
                            <a:shade val="100000"/>
                            <a:satMod val="115000"/>
                          </a:srgbClr>
                        </a:gs>
                      </a:gsLst>
                      <a:lin ang="16200000" scaled="1"/>
                      <a:tileRect/>
                    </a:gra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ru-RU" sz="1600" b="1" kern="1200" dirty="0" smtClean="0">
                          <a:solidFill>
                            <a:schemeClr val="bg1"/>
                          </a:solidFill>
                          <a:effectLst/>
                          <a:latin typeface="+mn-lt"/>
                          <a:ea typeface="+mn-ea"/>
                          <a:cs typeface="+mn-cs"/>
                        </a:rPr>
                        <a:t>ООО "</a:t>
                      </a:r>
                      <a:r>
                        <a:rPr lang="ru-RU" sz="1600" b="1" kern="1200" dirty="0" err="1" smtClean="0">
                          <a:solidFill>
                            <a:schemeClr val="bg1"/>
                          </a:solidFill>
                          <a:effectLst/>
                          <a:latin typeface="+mn-lt"/>
                          <a:ea typeface="+mn-ea"/>
                          <a:cs typeface="+mn-cs"/>
                        </a:rPr>
                        <a:t>Нижневартовское</a:t>
                      </a:r>
                      <a:r>
                        <a:rPr lang="ru-RU" sz="1600" b="1" kern="1200" dirty="0" smtClean="0">
                          <a:solidFill>
                            <a:schemeClr val="bg1"/>
                          </a:solidFill>
                          <a:effectLst/>
                          <a:latin typeface="+mn-lt"/>
                          <a:ea typeface="+mn-ea"/>
                          <a:cs typeface="+mn-cs"/>
                        </a:rPr>
                        <a:t> пассажирское автотранспортное предприятие №1"</a:t>
                      </a:r>
                    </a:p>
                  </a:txBody>
                  <a:tcPr marL="55946" marR="55946" marT="0" marB="0">
                    <a:gradFill flip="none" rotWithShape="1">
                      <a:gsLst>
                        <a:gs pos="0">
                          <a:srgbClr val="1C90B7">
                            <a:shade val="30000"/>
                            <a:satMod val="115000"/>
                          </a:srgbClr>
                        </a:gs>
                        <a:gs pos="50000">
                          <a:srgbClr val="1C90B7">
                            <a:shade val="67500"/>
                            <a:satMod val="115000"/>
                          </a:srgbClr>
                        </a:gs>
                        <a:gs pos="100000">
                          <a:srgbClr val="1C90B7">
                            <a:shade val="100000"/>
                            <a:satMod val="115000"/>
                          </a:srgbClr>
                        </a:gs>
                      </a:gsLst>
                      <a:lin ang="16200000" scaled="1"/>
                      <a:tileRect/>
                    </a:gradFill>
                  </a:tcPr>
                </a:tc>
                <a:extLst>
                  <a:ext uri="{0D108BD9-81ED-4DB2-BD59-A6C34878D82A}">
                    <a16:rowId xmlns:a16="http://schemas.microsoft.com/office/drawing/2014/main" val="3226872103"/>
                  </a:ext>
                </a:extLst>
              </a:tr>
              <a:tr h="174054">
                <a:tc>
                  <a:txBody>
                    <a:bodyPr/>
                    <a:lstStyle/>
                    <a:p>
                      <a:pPr algn="ctr">
                        <a:spcAft>
                          <a:spcPts val="0"/>
                        </a:spcAft>
                      </a:pPr>
                      <a:r>
                        <a:rPr lang="ru-RU" sz="1600" b="1" dirty="0">
                          <a:solidFill>
                            <a:schemeClr val="bg1"/>
                          </a:solidFill>
                          <a:effectLst/>
                          <a:latin typeface="+mn-lt"/>
                        </a:rPr>
                        <a:t>10</a:t>
                      </a:r>
                      <a:endParaRPr lang="ru-RU" sz="1600" b="1" dirty="0">
                        <a:solidFill>
                          <a:schemeClr val="bg1"/>
                        </a:solidFill>
                        <a:effectLst/>
                        <a:latin typeface="+mn-lt"/>
                        <a:ea typeface="Times New Roman" panose="02020603050405020304" pitchFamily="18" charset="0"/>
                      </a:endParaRPr>
                    </a:p>
                  </a:txBody>
                  <a:tcPr marL="55946" marR="55946" marT="0" marB="0">
                    <a:gradFill flip="none" rotWithShape="1">
                      <a:gsLst>
                        <a:gs pos="0">
                          <a:srgbClr val="E95C51">
                            <a:shade val="30000"/>
                            <a:satMod val="115000"/>
                          </a:srgbClr>
                        </a:gs>
                        <a:gs pos="50000">
                          <a:srgbClr val="E95C51">
                            <a:shade val="67500"/>
                            <a:satMod val="115000"/>
                          </a:srgbClr>
                        </a:gs>
                        <a:gs pos="100000">
                          <a:srgbClr val="E95C51">
                            <a:shade val="100000"/>
                            <a:satMod val="115000"/>
                          </a:srgbClr>
                        </a:gs>
                      </a:gsLst>
                      <a:lin ang="16200000" scaled="1"/>
                      <a:tileRect/>
                    </a:gradFill>
                  </a:tcPr>
                </a:tc>
                <a:tc>
                  <a:txBody>
                    <a:bodyPr/>
                    <a:lstStyle/>
                    <a:p>
                      <a:pPr algn="just">
                        <a:spcAft>
                          <a:spcPts val="0"/>
                        </a:spcAft>
                      </a:pPr>
                      <a:r>
                        <a:rPr lang="ru-RU" sz="1600" b="1" dirty="0" smtClean="0">
                          <a:solidFill>
                            <a:schemeClr val="bg1"/>
                          </a:solidFill>
                          <a:effectLst/>
                        </a:rPr>
                        <a:t>АО "</a:t>
                      </a:r>
                      <a:r>
                        <a:rPr lang="ru-RU" sz="1600" b="1" dirty="0" err="1" smtClean="0">
                          <a:solidFill>
                            <a:schemeClr val="bg1"/>
                          </a:solidFill>
                          <a:effectLst/>
                        </a:rPr>
                        <a:t>Нижневартовское</a:t>
                      </a:r>
                      <a:r>
                        <a:rPr lang="ru-RU" sz="1600" b="1" dirty="0" smtClean="0">
                          <a:solidFill>
                            <a:schemeClr val="bg1"/>
                          </a:solidFill>
                          <a:effectLst/>
                        </a:rPr>
                        <a:t> </a:t>
                      </a:r>
                      <a:r>
                        <a:rPr lang="ru-RU" sz="1600" b="1" dirty="0">
                          <a:solidFill>
                            <a:schemeClr val="bg1"/>
                          </a:solidFill>
                          <a:effectLst/>
                        </a:rPr>
                        <a:t>пассажирское автотранспортное предприятие №2"</a:t>
                      </a:r>
                      <a:endParaRPr lang="ru-RU" sz="1600" b="1" dirty="0">
                        <a:solidFill>
                          <a:schemeClr val="bg1"/>
                        </a:solidFill>
                        <a:effectLst/>
                        <a:latin typeface="Times New Roman" panose="02020603050405020304" pitchFamily="18" charset="0"/>
                        <a:ea typeface="Times New Roman" panose="02020603050405020304" pitchFamily="18" charset="0"/>
                      </a:endParaRPr>
                    </a:p>
                  </a:txBody>
                  <a:tcPr marL="55946" marR="55946" marT="0" marB="0">
                    <a:gradFill flip="none" rotWithShape="1">
                      <a:gsLst>
                        <a:gs pos="0">
                          <a:srgbClr val="1C90B7">
                            <a:shade val="30000"/>
                            <a:satMod val="115000"/>
                          </a:srgbClr>
                        </a:gs>
                        <a:gs pos="50000">
                          <a:srgbClr val="1C90B7">
                            <a:shade val="67500"/>
                            <a:satMod val="115000"/>
                          </a:srgbClr>
                        </a:gs>
                        <a:gs pos="100000">
                          <a:srgbClr val="1C90B7">
                            <a:shade val="100000"/>
                            <a:satMod val="115000"/>
                          </a:srgbClr>
                        </a:gs>
                      </a:gsLst>
                      <a:lin ang="16200000" scaled="1"/>
                      <a:tileRect/>
                    </a:gradFill>
                  </a:tcPr>
                </a:tc>
                <a:extLst>
                  <a:ext uri="{0D108BD9-81ED-4DB2-BD59-A6C34878D82A}">
                    <a16:rowId xmlns:a16="http://schemas.microsoft.com/office/drawing/2014/main" val="3634497557"/>
                  </a:ext>
                </a:extLst>
              </a:tr>
              <a:tr h="228138">
                <a:tc>
                  <a:txBody>
                    <a:bodyPr/>
                    <a:lstStyle/>
                    <a:p>
                      <a:pPr algn="ctr">
                        <a:spcAft>
                          <a:spcPts val="0"/>
                        </a:spcAft>
                      </a:pPr>
                      <a:r>
                        <a:rPr lang="ru-RU" sz="1600" b="1" dirty="0">
                          <a:solidFill>
                            <a:schemeClr val="bg1"/>
                          </a:solidFill>
                          <a:effectLst/>
                          <a:latin typeface="+mn-lt"/>
                        </a:rPr>
                        <a:t>11</a:t>
                      </a:r>
                      <a:endParaRPr lang="ru-RU" sz="1600" b="1" dirty="0">
                        <a:solidFill>
                          <a:schemeClr val="bg1"/>
                        </a:solidFill>
                        <a:effectLst/>
                        <a:latin typeface="+mn-lt"/>
                        <a:ea typeface="Times New Roman" panose="02020603050405020304" pitchFamily="18" charset="0"/>
                      </a:endParaRPr>
                    </a:p>
                  </a:txBody>
                  <a:tcPr marL="55946" marR="55946" marT="0" marB="0">
                    <a:gradFill flip="none" rotWithShape="1">
                      <a:gsLst>
                        <a:gs pos="0">
                          <a:srgbClr val="E95C51">
                            <a:shade val="30000"/>
                            <a:satMod val="115000"/>
                          </a:srgbClr>
                        </a:gs>
                        <a:gs pos="50000">
                          <a:srgbClr val="E95C51">
                            <a:shade val="67500"/>
                            <a:satMod val="115000"/>
                          </a:srgbClr>
                        </a:gs>
                        <a:gs pos="100000">
                          <a:srgbClr val="E95C51">
                            <a:shade val="100000"/>
                            <a:satMod val="115000"/>
                          </a:srgbClr>
                        </a:gs>
                      </a:gsLst>
                      <a:lin ang="16200000" scaled="1"/>
                      <a:tileRect/>
                    </a:gradFill>
                  </a:tcPr>
                </a:tc>
                <a:tc>
                  <a:txBody>
                    <a:bodyPr/>
                    <a:lstStyle/>
                    <a:p>
                      <a:pPr algn="just">
                        <a:spcAft>
                          <a:spcPts val="0"/>
                        </a:spcAft>
                      </a:pPr>
                      <a:r>
                        <a:rPr lang="ru-RU" sz="1600" b="1" dirty="0" smtClean="0">
                          <a:solidFill>
                            <a:schemeClr val="bg1"/>
                          </a:solidFill>
                          <a:effectLst/>
                        </a:rPr>
                        <a:t>АО "Управляющая </a:t>
                      </a:r>
                      <a:r>
                        <a:rPr lang="ru-RU" sz="1600" b="1" dirty="0">
                          <a:solidFill>
                            <a:schemeClr val="bg1"/>
                          </a:solidFill>
                          <a:effectLst/>
                        </a:rPr>
                        <a:t>компания </a:t>
                      </a:r>
                      <a:r>
                        <a:rPr lang="ru-RU" sz="1600" b="1" dirty="0" smtClean="0">
                          <a:solidFill>
                            <a:schemeClr val="bg1"/>
                          </a:solidFill>
                          <a:effectLst/>
                        </a:rPr>
                        <a:t>№1"</a:t>
                      </a:r>
                      <a:endParaRPr lang="ru-RU" sz="1600" b="1" dirty="0">
                        <a:solidFill>
                          <a:schemeClr val="bg1"/>
                        </a:solidFill>
                        <a:effectLst/>
                        <a:latin typeface="Times New Roman" panose="02020603050405020304" pitchFamily="18" charset="0"/>
                        <a:ea typeface="Times New Roman" panose="02020603050405020304" pitchFamily="18" charset="0"/>
                      </a:endParaRPr>
                    </a:p>
                  </a:txBody>
                  <a:tcPr marL="55946" marR="55946" marT="0" marB="0">
                    <a:gradFill flip="none" rotWithShape="1">
                      <a:gsLst>
                        <a:gs pos="0">
                          <a:srgbClr val="1C90B7">
                            <a:shade val="30000"/>
                            <a:satMod val="115000"/>
                          </a:srgbClr>
                        </a:gs>
                        <a:gs pos="50000">
                          <a:srgbClr val="1C90B7">
                            <a:shade val="67500"/>
                            <a:satMod val="115000"/>
                          </a:srgbClr>
                        </a:gs>
                        <a:gs pos="100000">
                          <a:srgbClr val="1C90B7">
                            <a:shade val="100000"/>
                            <a:satMod val="115000"/>
                          </a:srgbClr>
                        </a:gs>
                      </a:gsLst>
                      <a:lin ang="16200000" scaled="1"/>
                      <a:tileRect/>
                    </a:gradFill>
                  </a:tcPr>
                </a:tc>
                <a:extLst>
                  <a:ext uri="{0D108BD9-81ED-4DB2-BD59-A6C34878D82A}">
                    <a16:rowId xmlns:a16="http://schemas.microsoft.com/office/drawing/2014/main" val="2017518297"/>
                  </a:ext>
                </a:extLst>
              </a:tr>
              <a:tr h="240071">
                <a:tc>
                  <a:txBody>
                    <a:bodyPr/>
                    <a:lstStyle/>
                    <a:p>
                      <a:pPr algn="ctr">
                        <a:spcAft>
                          <a:spcPts val="0"/>
                        </a:spcAft>
                      </a:pPr>
                      <a:r>
                        <a:rPr lang="ru-RU" sz="1600" b="1" dirty="0">
                          <a:solidFill>
                            <a:schemeClr val="bg1"/>
                          </a:solidFill>
                          <a:effectLst/>
                          <a:latin typeface="+mn-lt"/>
                        </a:rPr>
                        <a:t>12</a:t>
                      </a:r>
                      <a:endParaRPr lang="ru-RU" sz="1600" b="1" dirty="0">
                        <a:solidFill>
                          <a:schemeClr val="bg1"/>
                        </a:solidFill>
                        <a:effectLst/>
                        <a:latin typeface="+mn-lt"/>
                        <a:ea typeface="Times New Roman" panose="02020603050405020304" pitchFamily="18" charset="0"/>
                      </a:endParaRPr>
                    </a:p>
                  </a:txBody>
                  <a:tcPr marL="55946" marR="55946" marT="0" marB="0">
                    <a:gradFill flip="none" rotWithShape="1">
                      <a:gsLst>
                        <a:gs pos="0">
                          <a:srgbClr val="E95C51">
                            <a:shade val="30000"/>
                            <a:satMod val="115000"/>
                          </a:srgbClr>
                        </a:gs>
                        <a:gs pos="50000">
                          <a:srgbClr val="E95C51">
                            <a:shade val="67500"/>
                            <a:satMod val="115000"/>
                          </a:srgbClr>
                        </a:gs>
                        <a:gs pos="100000">
                          <a:srgbClr val="E95C51">
                            <a:shade val="100000"/>
                            <a:satMod val="115000"/>
                          </a:srgbClr>
                        </a:gs>
                      </a:gsLst>
                      <a:lin ang="16200000" scaled="1"/>
                      <a:tileRect/>
                    </a:gradFill>
                  </a:tcPr>
                </a:tc>
                <a:tc>
                  <a:txBody>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lang="ru-RU" sz="1600" b="1" dirty="0" smtClean="0">
                          <a:solidFill>
                            <a:schemeClr val="bg1"/>
                          </a:solidFill>
                          <a:effectLst/>
                        </a:rPr>
                        <a:t>АО "Управляющая компания №2"</a:t>
                      </a:r>
                      <a:endParaRPr lang="ru-RU" sz="1600" b="1" dirty="0" smtClean="0">
                        <a:solidFill>
                          <a:schemeClr val="bg1"/>
                        </a:solidFill>
                        <a:effectLst/>
                        <a:latin typeface="Times New Roman" panose="02020603050405020304" pitchFamily="18" charset="0"/>
                        <a:ea typeface="Times New Roman" panose="02020603050405020304" pitchFamily="18" charset="0"/>
                      </a:endParaRPr>
                    </a:p>
                  </a:txBody>
                  <a:tcPr marL="55946" marR="55946" marT="0" marB="0">
                    <a:gradFill flip="none" rotWithShape="1">
                      <a:gsLst>
                        <a:gs pos="0">
                          <a:srgbClr val="1C90B7">
                            <a:shade val="30000"/>
                            <a:satMod val="115000"/>
                          </a:srgbClr>
                        </a:gs>
                        <a:gs pos="50000">
                          <a:srgbClr val="1C90B7">
                            <a:shade val="67500"/>
                            <a:satMod val="115000"/>
                          </a:srgbClr>
                        </a:gs>
                        <a:gs pos="100000">
                          <a:srgbClr val="1C90B7">
                            <a:shade val="100000"/>
                            <a:satMod val="115000"/>
                          </a:srgbClr>
                        </a:gs>
                      </a:gsLst>
                      <a:lin ang="16200000" scaled="1"/>
                      <a:tileRect/>
                    </a:gradFill>
                  </a:tcPr>
                </a:tc>
                <a:extLst>
                  <a:ext uri="{0D108BD9-81ED-4DB2-BD59-A6C34878D82A}">
                    <a16:rowId xmlns:a16="http://schemas.microsoft.com/office/drawing/2014/main" val="1524049774"/>
                  </a:ext>
                </a:extLst>
              </a:tr>
              <a:tr h="174054">
                <a:tc>
                  <a:txBody>
                    <a:bodyPr/>
                    <a:lstStyle/>
                    <a:p>
                      <a:pPr algn="ctr">
                        <a:spcAft>
                          <a:spcPts val="0"/>
                        </a:spcAft>
                      </a:pPr>
                      <a:r>
                        <a:rPr lang="ru-RU" sz="1600" b="1" dirty="0">
                          <a:solidFill>
                            <a:schemeClr val="bg1"/>
                          </a:solidFill>
                          <a:effectLst/>
                          <a:latin typeface="+mn-lt"/>
                        </a:rPr>
                        <a:t>13</a:t>
                      </a:r>
                      <a:endParaRPr lang="ru-RU" sz="1600" b="1" dirty="0">
                        <a:solidFill>
                          <a:schemeClr val="bg1"/>
                        </a:solidFill>
                        <a:effectLst/>
                        <a:latin typeface="+mn-lt"/>
                        <a:ea typeface="Times New Roman" panose="02020603050405020304" pitchFamily="18" charset="0"/>
                      </a:endParaRPr>
                    </a:p>
                  </a:txBody>
                  <a:tcPr marL="55946" marR="55946" marT="0" marB="0">
                    <a:gradFill flip="none" rotWithShape="1">
                      <a:gsLst>
                        <a:gs pos="0">
                          <a:srgbClr val="E95C51">
                            <a:shade val="30000"/>
                            <a:satMod val="115000"/>
                          </a:srgbClr>
                        </a:gs>
                        <a:gs pos="50000">
                          <a:srgbClr val="E95C51">
                            <a:shade val="67500"/>
                            <a:satMod val="115000"/>
                          </a:srgbClr>
                        </a:gs>
                        <a:gs pos="100000">
                          <a:srgbClr val="E95C51">
                            <a:shade val="100000"/>
                            <a:satMod val="115000"/>
                          </a:srgbClr>
                        </a:gs>
                      </a:gsLst>
                      <a:lin ang="16200000" scaled="1"/>
                      <a:tileRect/>
                    </a:gradFill>
                  </a:tcPr>
                </a:tc>
                <a:tc>
                  <a:txBody>
                    <a:bodyPr/>
                    <a:lstStyle/>
                    <a:p>
                      <a:pPr algn="just">
                        <a:spcAft>
                          <a:spcPts val="0"/>
                        </a:spcAft>
                      </a:pPr>
                      <a:r>
                        <a:rPr lang="ru-RU" sz="1600" b="1" dirty="0" smtClean="0">
                          <a:solidFill>
                            <a:schemeClr val="bg1"/>
                          </a:solidFill>
                          <a:effectLst/>
                        </a:rPr>
                        <a:t>ЗАО "</a:t>
                      </a:r>
                      <a:r>
                        <a:rPr lang="ru-RU" sz="1600" b="1" dirty="0" err="1">
                          <a:solidFill>
                            <a:schemeClr val="bg1"/>
                          </a:solidFill>
                          <a:effectLst/>
                        </a:rPr>
                        <a:t>Нижневартовскстройдеталь</a:t>
                      </a:r>
                      <a:r>
                        <a:rPr lang="ru-RU" sz="1600" b="1" dirty="0">
                          <a:solidFill>
                            <a:schemeClr val="bg1"/>
                          </a:solidFill>
                          <a:effectLst/>
                        </a:rPr>
                        <a:t>"</a:t>
                      </a:r>
                      <a:endParaRPr lang="ru-RU" sz="1600" b="1" dirty="0">
                        <a:solidFill>
                          <a:schemeClr val="bg1"/>
                        </a:solidFill>
                        <a:effectLst/>
                        <a:latin typeface="Times New Roman" panose="02020603050405020304" pitchFamily="18" charset="0"/>
                        <a:ea typeface="Times New Roman" panose="02020603050405020304" pitchFamily="18" charset="0"/>
                      </a:endParaRPr>
                    </a:p>
                  </a:txBody>
                  <a:tcPr marL="55946" marR="55946" marT="0" marB="0">
                    <a:gradFill flip="none" rotWithShape="1">
                      <a:gsLst>
                        <a:gs pos="0">
                          <a:srgbClr val="1C90B7">
                            <a:shade val="30000"/>
                            <a:satMod val="115000"/>
                          </a:srgbClr>
                        </a:gs>
                        <a:gs pos="50000">
                          <a:srgbClr val="1C90B7">
                            <a:shade val="67500"/>
                            <a:satMod val="115000"/>
                          </a:srgbClr>
                        </a:gs>
                        <a:gs pos="100000">
                          <a:srgbClr val="1C90B7">
                            <a:shade val="100000"/>
                            <a:satMod val="115000"/>
                          </a:srgbClr>
                        </a:gs>
                      </a:gsLst>
                      <a:lin ang="16200000" scaled="1"/>
                      <a:tileRect/>
                    </a:gradFill>
                  </a:tcPr>
                </a:tc>
                <a:extLst>
                  <a:ext uri="{0D108BD9-81ED-4DB2-BD59-A6C34878D82A}">
                    <a16:rowId xmlns:a16="http://schemas.microsoft.com/office/drawing/2014/main" val="4142439465"/>
                  </a:ext>
                </a:extLst>
              </a:tr>
              <a:tr h="348107">
                <a:tc>
                  <a:txBody>
                    <a:bodyPr/>
                    <a:lstStyle/>
                    <a:p>
                      <a:pPr algn="ctr">
                        <a:spcAft>
                          <a:spcPts val="0"/>
                        </a:spcAft>
                      </a:pPr>
                      <a:r>
                        <a:rPr lang="ru-RU" sz="1600" b="1" dirty="0">
                          <a:solidFill>
                            <a:schemeClr val="bg1"/>
                          </a:solidFill>
                          <a:effectLst/>
                          <a:latin typeface="+mn-lt"/>
                        </a:rPr>
                        <a:t>14</a:t>
                      </a:r>
                      <a:endParaRPr lang="ru-RU" sz="1600" b="1" dirty="0">
                        <a:solidFill>
                          <a:schemeClr val="bg1"/>
                        </a:solidFill>
                        <a:effectLst/>
                        <a:latin typeface="+mn-lt"/>
                        <a:ea typeface="Times New Roman" panose="02020603050405020304" pitchFamily="18" charset="0"/>
                      </a:endParaRPr>
                    </a:p>
                  </a:txBody>
                  <a:tcPr marL="55946" marR="55946" marT="0" marB="0">
                    <a:gradFill flip="none" rotWithShape="1">
                      <a:gsLst>
                        <a:gs pos="0">
                          <a:srgbClr val="E95C51">
                            <a:shade val="30000"/>
                            <a:satMod val="115000"/>
                          </a:srgbClr>
                        </a:gs>
                        <a:gs pos="50000">
                          <a:srgbClr val="E95C51">
                            <a:shade val="67500"/>
                            <a:satMod val="115000"/>
                          </a:srgbClr>
                        </a:gs>
                        <a:gs pos="100000">
                          <a:srgbClr val="E95C51">
                            <a:shade val="100000"/>
                            <a:satMod val="115000"/>
                          </a:srgbClr>
                        </a:gs>
                      </a:gsLst>
                      <a:lin ang="16200000" scaled="1"/>
                      <a:tileRect/>
                    </a:gradFill>
                  </a:tcPr>
                </a:tc>
                <a:tc>
                  <a:txBody>
                    <a:bodyPr/>
                    <a:lstStyle/>
                    <a:p>
                      <a:pPr algn="just">
                        <a:spcAft>
                          <a:spcPts val="0"/>
                        </a:spcAft>
                      </a:pPr>
                      <a:r>
                        <a:rPr lang="ru-RU" sz="1600" b="1" dirty="0" smtClean="0">
                          <a:solidFill>
                            <a:schemeClr val="bg1"/>
                          </a:solidFill>
                          <a:effectLst/>
                        </a:rPr>
                        <a:t>ООО "Европа</a:t>
                      </a:r>
                      <a:r>
                        <a:rPr lang="ru-RU" sz="1600" b="1" dirty="0">
                          <a:solidFill>
                            <a:schemeClr val="bg1"/>
                          </a:solidFill>
                          <a:effectLst/>
                        </a:rPr>
                        <a:t>"</a:t>
                      </a:r>
                      <a:endParaRPr lang="ru-RU" sz="1600" b="1" dirty="0">
                        <a:solidFill>
                          <a:schemeClr val="bg1"/>
                        </a:solidFill>
                        <a:effectLst/>
                        <a:latin typeface="Times New Roman" panose="02020603050405020304" pitchFamily="18" charset="0"/>
                        <a:ea typeface="Times New Roman" panose="02020603050405020304" pitchFamily="18" charset="0"/>
                      </a:endParaRPr>
                    </a:p>
                  </a:txBody>
                  <a:tcPr marL="55946" marR="55946" marT="0" marB="0">
                    <a:gradFill flip="none" rotWithShape="1">
                      <a:gsLst>
                        <a:gs pos="0">
                          <a:srgbClr val="1C90B7">
                            <a:shade val="30000"/>
                            <a:satMod val="115000"/>
                          </a:srgbClr>
                        </a:gs>
                        <a:gs pos="50000">
                          <a:srgbClr val="1C90B7">
                            <a:shade val="67500"/>
                            <a:satMod val="115000"/>
                          </a:srgbClr>
                        </a:gs>
                        <a:gs pos="100000">
                          <a:srgbClr val="1C90B7">
                            <a:shade val="100000"/>
                            <a:satMod val="115000"/>
                          </a:srgbClr>
                        </a:gs>
                      </a:gsLst>
                      <a:lin ang="16200000" scaled="1"/>
                      <a:tileRect/>
                    </a:gradFill>
                  </a:tcPr>
                </a:tc>
                <a:extLst>
                  <a:ext uri="{0D108BD9-81ED-4DB2-BD59-A6C34878D82A}">
                    <a16:rowId xmlns:a16="http://schemas.microsoft.com/office/drawing/2014/main" val="2445335068"/>
                  </a:ext>
                </a:extLst>
              </a:tr>
            </a:tbl>
          </a:graphicData>
        </a:graphic>
      </p:graphicFrame>
      <p:pic>
        <p:nvPicPr>
          <p:cNvPr id="10" name="Рисунок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08104" y="4725144"/>
            <a:ext cx="3168352" cy="2063311"/>
          </a:xfrm>
          <a:prstGeom prst="rect">
            <a:avLst/>
          </a:prstGeom>
          <a:ln>
            <a:noFill/>
          </a:ln>
          <a:effectLst>
            <a:softEdge rad="112500"/>
          </a:effectLst>
        </p:spPr>
      </p:pic>
    </p:spTree>
    <p:extLst>
      <p:ext uri="{BB962C8B-B14F-4D97-AF65-F5344CB8AC3E}">
        <p14:creationId xmlns:p14="http://schemas.microsoft.com/office/powerpoint/2010/main" val="1166196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750"/>
                                        <p:tgtEl>
                                          <p:spTgt spid="10"/>
                                        </p:tgtEl>
                                      </p:cBhvr>
                                    </p:animEffect>
                                  </p:childTnLst>
                                </p:cTn>
                              </p:par>
                              <p:par>
                                <p:cTn id="12" presetID="22" presetClass="entr" presetSubtype="1" fill="hold" nodeType="withEffect">
                                  <p:stCondLst>
                                    <p:cond delay="0"/>
                                  </p:stCondLst>
                                  <p:childTnLst>
                                    <p:set>
                                      <p:cBhvr>
                                        <p:cTn id="13" dur="1" fill="hold">
                                          <p:stCondLst>
                                            <p:cond delay="0"/>
                                          </p:stCondLst>
                                        </p:cTn>
                                        <p:tgtEl>
                                          <p:spTgt spid="35"/>
                                        </p:tgtEl>
                                        <p:attrNameLst>
                                          <p:attrName>style.visibility</p:attrName>
                                        </p:attrNameLst>
                                      </p:cBhvr>
                                      <p:to>
                                        <p:strVal val="visible"/>
                                      </p:to>
                                    </p:set>
                                    <p:animEffect transition="in" filter="wipe(up)">
                                      <p:cBhvr>
                                        <p:cTn id="14" dur="1500"/>
                                        <p:tgtEl>
                                          <p:spTgt spid="35"/>
                                        </p:tgtEl>
                                      </p:cBhvr>
                                    </p:animEffect>
                                  </p:childTnLst>
                                </p:cTn>
                              </p:par>
                            </p:childTnLst>
                          </p:cTn>
                        </p:par>
                        <p:par>
                          <p:cTn id="15" fill="hold">
                            <p:stCondLst>
                              <p:cond delay="2500"/>
                            </p:stCondLst>
                            <p:childTnLst>
                              <p:par>
                                <p:cTn id="16" presetID="22" presetClass="entr" presetSubtype="1" fill="hold" nodeType="afterEffect">
                                  <p:stCondLst>
                                    <p:cond delay="250"/>
                                  </p:stCondLst>
                                  <p:childTnLst>
                                    <p:set>
                                      <p:cBhvr>
                                        <p:cTn id="17" dur="1" fill="hold">
                                          <p:stCondLst>
                                            <p:cond delay="0"/>
                                          </p:stCondLst>
                                        </p:cTn>
                                        <p:tgtEl>
                                          <p:spTgt spid="36"/>
                                        </p:tgtEl>
                                        <p:attrNameLst>
                                          <p:attrName>style.visibility</p:attrName>
                                        </p:attrNameLst>
                                      </p:cBhvr>
                                      <p:to>
                                        <p:strVal val="visible"/>
                                      </p:to>
                                    </p:set>
                                    <p:animEffect transition="in" filter="wipe(up)">
                                      <p:cBhvr>
                                        <p:cTn id="18" dur="1500"/>
                                        <p:tgtEl>
                                          <p:spTgt spid="36"/>
                                        </p:tgtEl>
                                      </p:cBhvr>
                                    </p:animEffect>
                                  </p:childTnLst>
                                </p:cTn>
                              </p:par>
                            </p:childTnLst>
                          </p:cTn>
                        </p:par>
                        <p:par>
                          <p:cTn id="19" fill="hold">
                            <p:stCondLst>
                              <p:cond delay="4250"/>
                            </p:stCondLst>
                            <p:childTnLst>
                              <p:par>
                                <p:cTn id="20" presetID="22" presetClass="entr" presetSubtype="1" fill="hold" nodeType="afterEffect">
                                  <p:stCondLst>
                                    <p:cond delay="250"/>
                                  </p:stCondLst>
                                  <p:childTnLst>
                                    <p:set>
                                      <p:cBhvr>
                                        <p:cTn id="21" dur="1" fill="hold">
                                          <p:stCondLst>
                                            <p:cond delay="0"/>
                                          </p:stCondLst>
                                        </p:cTn>
                                        <p:tgtEl>
                                          <p:spTgt spid="37"/>
                                        </p:tgtEl>
                                        <p:attrNameLst>
                                          <p:attrName>style.visibility</p:attrName>
                                        </p:attrNameLst>
                                      </p:cBhvr>
                                      <p:to>
                                        <p:strVal val="visible"/>
                                      </p:to>
                                    </p:set>
                                    <p:animEffect transition="in" filter="wipe(up)">
                                      <p:cBhvr>
                                        <p:cTn id="22" dur="1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Группа 2"/>
          <p:cNvGrpSpPr/>
          <p:nvPr/>
        </p:nvGrpSpPr>
        <p:grpSpPr>
          <a:xfrm>
            <a:off x="-8347" y="0"/>
            <a:ext cx="9160695" cy="6700728"/>
            <a:chOff x="-8347" y="0"/>
            <a:chExt cx="9160695" cy="6700728"/>
          </a:xfrm>
        </p:grpSpPr>
        <p:grpSp>
          <p:nvGrpSpPr>
            <p:cNvPr id="2" name="Группа 1"/>
            <p:cNvGrpSpPr/>
            <p:nvPr/>
          </p:nvGrpSpPr>
          <p:grpSpPr>
            <a:xfrm>
              <a:off x="-8347" y="0"/>
              <a:ext cx="9160695" cy="6700728"/>
              <a:chOff x="-8347" y="0"/>
              <a:chExt cx="9160695" cy="6700728"/>
            </a:xfrm>
          </p:grpSpPr>
          <p:grpSp>
            <p:nvGrpSpPr>
              <p:cNvPr id="27" name="Группа 26"/>
              <p:cNvGrpSpPr/>
              <p:nvPr/>
            </p:nvGrpSpPr>
            <p:grpSpPr>
              <a:xfrm>
                <a:off x="-8347" y="0"/>
                <a:ext cx="9160695" cy="6700728"/>
                <a:chOff x="-8347" y="0"/>
                <a:chExt cx="9160695" cy="6700728"/>
              </a:xfrm>
            </p:grpSpPr>
            <p:grpSp>
              <p:nvGrpSpPr>
                <p:cNvPr id="28" name="Группа 27"/>
                <p:cNvGrpSpPr/>
                <p:nvPr/>
              </p:nvGrpSpPr>
              <p:grpSpPr>
                <a:xfrm>
                  <a:off x="-8347" y="0"/>
                  <a:ext cx="9160695" cy="6700728"/>
                  <a:chOff x="-8347" y="0"/>
                  <a:chExt cx="9160695" cy="6700728"/>
                </a:xfrm>
              </p:grpSpPr>
              <p:sp>
                <p:nvSpPr>
                  <p:cNvPr id="31" name="Прямоугольник 30"/>
                  <p:cNvSpPr/>
                  <p:nvPr/>
                </p:nvSpPr>
                <p:spPr>
                  <a:xfrm>
                    <a:off x="-8347" y="0"/>
                    <a:ext cx="9160695" cy="1113452"/>
                  </a:xfrm>
                  <a:prstGeom prst="rect">
                    <a:avLst/>
                  </a:prstGeom>
                  <a:solidFill>
                    <a:srgbClr val="1C90B7"/>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rgbClr val="234783"/>
                      </a:solidFill>
                    </a:endParaRPr>
                  </a:p>
                </p:txBody>
              </p:sp>
              <p:cxnSp>
                <p:nvCxnSpPr>
                  <p:cNvPr id="32" name="Прямая соединительная линия 31"/>
                  <p:cNvCxnSpPr/>
                  <p:nvPr/>
                </p:nvCxnSpPr>
                <p:spPr>
                  <a:xfrm>
                    <a:off x="0" y="1052736"/>
                    <a:ext cx="9152348" cy="0"/>
                  </a:xfrm>
                  <a:prstGeom prst="line">
                    <a:avLst/>
                  </a:prstGeom>
                  <a:ln w="25400">
                    <a:solidFill>
                      <a:schemeClr val="bg1"/>
                    </a:solidFill>
                  </a:ln>
                </p:spPr>
                <p:style>
                  <a:lnRef idx="3">
                    <a:schemeClr val="accent1"/>
                  </a:lnRef>
                  <a:fillRef idx="0">
                    <a:schemeClr val="accent1"/>
                  </a:fillRef>
                  <a:effectRef idx="2">
                    <a:schemeClr val="accent1"/>
                  </a:effectRef>
                  <a:fontRef idx="minor">
                    <a:schemeClr val="tx1"/>
                  </a:fontRef>
                </p:style>
              </p:cxnSp>
              <p:sp>
                <p:nvSpPr>
                  <p:cNvPr id="34" name="Прямоугольник 33"/>
                  <p:cNvSpPr/>
                  <p:nvPr/>
                </p:nvSpPr>
                <p:spPr>
                  <a:xfrm>
                    <a:off x="-8347" y="6441162"/>
                    <a:ext cx="9160695" cy="259566"/>
                  </a:xfrm>
                  <a:prstGeom prst="rect">
                    <a:avLst/>
                  </a:prstGeom>
                  <a:gradFill flip="none" rotWithShape="1">
                    <a:gsLst>
                      <a:gs pos="0">
                        <a:srgbClr val="1C90B7"/>
                      </a:gs>
                      <a:gs pos="14000">
                        <a:srgbClr val="1C90B7"/>
                      </a:gs>
                      <a:gs pos="57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rgbClr val="234783"/>
                      </a:solidFill>
                    </a:endParaRPr>
                  </a:p>
                </p:txBody>
              </p:sp>
            </p:grpSp>
            <p:cxnSp>
              <p:nvCxnSpPr>
                <p:cNvPr id="29" name="Прямая соединительная линия 28"/>
                <p:cNvCxnSpPr/>
                <p:nvPr/>
              </p:nvCxnSpPr>
              <p:spPr>
                <a:xfrm>
                  <a:off x="1043608" y="88928"/>
                  <a:ext cx="0" cy="8918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 name="Прямоугольник 4"/>
              <p:cNvSpPr/>
              <p:nvPr/>
            </p:nvSpPr>
            <p:spPr>
              <a:xfrm>
                <a:off x="1043608" y="70478"/>
                <a:ext cx="8100392" cy="9598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ru-RU" sz="2800" b="1" dirty="0">
                    <a:solidFill>
                      <a:prstClr val="white"/>
                    </a:solidFill>
                    <a:effectLst>
                      <a:outerShdw blurRad="38100" dist="38100" dir="2700000" algn="tl">
                        <a:srgbClr val="000000">
                          <a:alpha val="43137"/>
                        </a:srgbClr>
                      </a:outerShdw>
                    </a:effectLst>
                    <a:latin typeface="Arial" pitchFamily="34" charset="0"/>
                    <a:cs typeface="Arial" pitchFamily="34" charset="0"/>
                  </a:rPr>
                  <a:t>ПЛАН МЕРОПРИЯТИЙ ПО РАЗВИТИЮ ОРВ, ЭКСПЕРТИЗЫ И ОФВ НА 2019 ГОД</a:t>
                </a:r>
              </a:p>
            </p:txBody>
          </p:sp>
        </p:grpSp>
        <p:pic>
          <p:nvPicPr>
            <p:cNvPr id="13" name="Рисунок 12"/>
            <p:cNvPicPr>
              <a:picLocks noChangeAspect="1"/>
            </p:cNvPicPr>
            <p:nvPr/>
          </p:nvPicPr>
          <p:blipFill rotWithShape="1">
            <a:blip r:embed="rId2" cstate="print">
              <a:extLst>
                <a:ext uri="{28A0092B-C50C-407E-A947-70E740481C1C}">
                  <a14:useLocalDpi xmlns:a14="http://schemas.microsoft.com/office/drawing/2010/main" val="0"/>
                </a:ext>
              </a:extLst>
            </a:blip>
            <a:srcRect l="7874" t="69371" r="76377" b="7557"/>
            <a:stretch/>
          </p:blipFill>
          <p:spPr>
            <a:xfrm>
              <a:off x="35496" y="83300"/>
              <a:ext cx="866418" cy="897428"/>
            </a:xfrm>
            <a:prstGeom prst="rect">
              <a:avLst/>
            </a:prstGeom>
          </p:spPr>
        </p:pic>
      </p:grpSp>
      <p:pic>
        <p:nvPicPr>
          <p:cNvPr id="16" name="Рисунок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8679" y="1220558"/>
            <a:ext cx="3991273" cy="5040559"/>
          </a:xfrm>
          <a:prstGeom prst="rect">
            <a:avLst/>
          </a:prstGeom>
          <a:ln w="19050">
            <a:solidFill>
              <a:schemeClr val="bg2">
                <a:lumMod val="50000"/>
              </a:schemeClr>
            </a:solidFill>
          </a:ln>
        </p:spPr>
      </p:pic>
      <p:pic>
        <p:nvPicPr>
          <p:cNvPr id="4" name="Рисунок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83968" y="1237095"/>
            <a:ext cx="4613208" cy="3367536"/>
          </a:xfrm>
          <a:prstGeom prst="rect">
            <a:avLst/>
          </a:prstGeom>
          <a:ln w="19050">
            <a:solidFill>
              <a:schemeClr val="bg2">
                <a:lumMod val="50000"/>
              </a:schemeClr>
            </a:solidFill>
          </a:ln>
        </p:spPr>
      </p:pic>
      <p:sp>
        <p:nvSpPr>
          <p:cNvPr id="18" name="TextBox 17"/>
          <p:cNvSpPr txBox="1"/>
          <p:nvPr/>
        </p:nvSpPr>
        <p:spPr>
          <a:xfrm>
            <a:off x="4340397" y="4728679"/>
            <a:ext cx="4541200" cy="707886"/>
          </a:xfrm>
          <a:prstGeom prst="rect">
            <a:avLst/>
          </a:prstGeom>
          <a:noFill/>
        </p:spPr>
        <p:txBody>
          <a:bodyPr wrap="square" rtlCol="0">
            <a:spAutoFit/>
          </a:bodyPr>
          <a:lstStyle/>
          <a:p>
            <a:pPr algn="ctr"/>
            <a:r>
              <a:rPr lang="ru-RU" sz="3600" b="1" dirty="0" smtClean="0">
                <a:solidFill>
                  <a:srgbClr val="373737"/>
                </a:solidFill>
                <a:effectLst>
                  <a:outerShdw blurRad="38100" dist="38100" dir="2700000" algn="tl">
                    <a:srgbClr val="000000">
                      <a:alpha val="43137"/>
                    </a:srgbClr>
                  </a:outerShdw>
                </a:effectLst>
              </a:rPr>
              <a:t>ИСПОЛНЕНИЕ -</a:t>
            </a:r>
            <a:r>
              <a:rPr lang="ru-RU" sz="3600" b="1" dirty="0" smtClean="0">
                <a:solidFill>
                  <a:srgbClr val="373737"/>
                </a:solidFill>
              </a:rPr>
              <a:t> </a:t>
            </a:r>
            <a:r>
              <a:rPr lang="ru-RU" sz="4000" b="1" u="sng" dirty="0" smtClean="0">
                <a:solidFill>
                  <a:srgbClr val="FF0000"/>
                </a:solidFill>
                <a:effectLst>
                  <a:outerShdw blurRad="38100" dist="38100" dir="2700000" algn="tl">
                    <a:srgbClr val="000000">
                      <a:alpha val="43137"/>
                    </a:srgbClr>
                  </a:outerShdw>
                </a:effectLst>
              </a:rPr>
              <a:t>100%</a:t>
            </a:r>
            <a:endParaRPr lang="ru-RU" sz="4000" b="1" u="sng" dirty="0">
              <a:solidFill>
                <a:srgbClr val="FF0000"/>
              </a:solidFill>
              <a:effectLst>
                <a:outerShdw blurRad="38100" dist="38100" dir="2700000" algn="tl">
                  <a:srgbClr val="000000">
                    <a:alpha val="43137"/>
                  </a:srgbClr>
                </a:outerShdw>
              </a:effectLst>
            </a:endParaRPr>
          </a:p>
        </p:txBody>
      </p:sp>
      <p:pic>
        <p:nvPicPr>
          <p:cNvPr id="6" name="Рисунок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15510" y="5319695"/>
            <a:ext cx="2339231" cy="1381260"/>
          </a:xfrm>
          <a:prstGeom prst="rect">
            <a:avLst/>
          </a:prstGeom>
          <a:ln>
            <a:noFill/>
          </a:ln>
          <a:effectLst>
            <a:softEdge rad="112500"/>
          </a:effectLst>
        </p:spPr>
      </p:pic>
    </p:spTree>
    <p:extLst>
      <p:ext uri="{BB962C8B-B14F-4D97-AF65-F5344CB8AC3E}">
        <p14:creationId xmlns:p14="http://schemas.microsoft.com/office/powerpoint/2010/main" val="695475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par>
                          <p:cTn id="8" fill="hold">
                            <p:stCondLst>
                              <p:cond delay="1500"/>
                            </p:stCondLst>
                            <p:childTnLst>
                              <p:par>
                                <p:cTn id="9" presetID="10" presetClass="entr" presetSubtype="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par>
                          <p:cTn id="12" fill="hold">
                            <p:stCondLst>
                              <p:cond delay="2000"/>
                            </p:stCondLst>
                            <p:childTnLst>
                              <p:par>
                                <p:cTn id="13" presetID="10" presetClass="entr" presetSubtype="0" fill="hold" nodeType="afterEffect">
                                  <p:stCondLst>
                                    <p:cond delay="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3000"/>
                            </p:stCondLst>
                            <p:childTnLst>
                              <p:par>
                                <p:cTn id="17" presetID="22" presetClass="entr" presetSubtype="8" fill="hold" grpId="0" nodeType="afterEffect">
                                  <p:stCondLst>
                                    <p:cond delay="500"/>
                                  </p:stCondLst>
                                  <p:childTnLst>
                                    <p:set>
                                      <p:cBhvr>
                                        <p:cTn id="18" dur="1" fill="hold">
                                          <p:stCondLst>
                                            <p:cond delay="0"/>
                                          </p:stCondLst>
                                        </p:cTn>
                                        <p:tgtEl>
                                          <p:spTgt spid="18"/>
                                        </p:tgtEl>
                                        <p:attrNameLst>
                                          <p:attrName>style.visibility</p:attrName>
                                        </p:attrNameLst>
                                      </p:cBhvr>
                                      <p:to>
                                        <p:strVal val="visible"/>
                                      </p:to>
                                    </p:set>
                                    <p:animEffect transition="in" filter="wipe(left)">
                                      <p:cBhvr>
                                        <p:cTn id="19" dur="750"/>
                                        <p:tgtEl>
                                          <p:spTgt spid="18"/>
                                        </p:tgtEl>
                                      </p:cBhvr>
                                    </p:animEffect>
                                  </p:childTnLst>
                                </p:cTn>
                              </p:par>
                              <p:par>
                                <p:cTn id="20" presetID="10" presetClass="entr" presetSubtype="0" fill="hold" nodeType="withEffect">
                                  <p:stCondLst>
                                    <p:cond delay="50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Группа 2"/>
          <p:cNvGrpSpPr/>
          <p:nvPr/>
        </p:nvGrpSpPr>
        <p:grpSpPr>
          <a:xfrm>
            <a:off x="-8347" y="0"/>
            <a:ext cx="9160695" cy="6700728"/>
            <a:chOff x="-8347" y="0"/>
            <a:chExt cx="9160695" cy="6700728"/>
          </a:xfrm>
        </p:grpSpPr>
        <p:grpSp>
          <p:nvGrpSpPr>
            <p:cNvPr id="2" name="Группа 1"/>
            <p:cNvGrpSpPr/>
            <p:nvPr/>
          </p:nvGrpSpPr>
          <p:grpSpPr>
            <a:xfrm>
              <a:off x="-8347" y="0"/>
              <a:ext cx="9160695" cy="6700728"/>
              <a:chOff x="-8347" y="0"/>
              <a:chExt cx="9160695" cy="6700728"/>
            </a:xfrm>
          </p:grpSpPr>
          <p:grpSp>
            <p:nvGrpSpPr>
              <p:cNvPr id="27" name="Группа 26"/>
              <p:cNvGrpSpPr/>
              <p:nvPr/>
            </p:nvGrpSpPr>
            <p:grpSpPr>
              <a:xfrm>
                <a:off x="-8347" y="0"/>
                <a:ext cx="9160695" cy="6700728"/>
                <a:chOff x="-8347" y="0"/>
                <a:chExt cx="9160695" cy="6700728"/>
              </a:xfrm>
            </p:grpSpPr>
            <p:grpSp>
              <p:nvGrpSpPr>
                <p:cNvPr id="28" name="Группа 27"/>
                <p:cNvGrpSpPr/>
                <p:nvPr/>
              </p:nvGrpSpPr>
              <p:grpSpPr>
                <a:xfrm>
                  <a:off x="-8347" y="0"/>
                  <a:ext cx="9160695" cy="6700728"/>
                  <a:chOff x="-8347" y="0"/>
                  <a:chExt cx="9160695" cy="6700728"/>
                </a:xfrm>
              </p:grpSpPr>
              <p:sp>
                <p:nvSpPr>
                  <p:cNvPr id="31" name="Прямоугольник 30"/>
                  <p:cNvSpPr/>
                  <p:nvPr/>
                </p:nvSpPr>
                <p:spPr>
                  <a:xfrm>
                    <a:off x="-8347" y="0"/>
                    <a:ext cx="9160695" cy="1113452"/>
                  </a:xfrm>
                  <a:prstGeom prst="rect">
                    <a:avLst/>
                  </a:prstGeom>
                  <a:solidFill>
                    <a:srgbClr val="1C90B7"/>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rgbClr val="234783"/>
                      </a:solidFill>
                    </a:endParaRPr>
                  </a:p>
                </p:txBody>
              </p:sp>
              <p:cxnSp>
                <p:nvCxnSpPr>
                  <p:cNvPr id="32" name="Прямая соединительная линия 31"/>
                  <p:cNvCxnSpPr/>
                  <p:nvPr/>
                </p:nvCxnSpPr>
                <p:spPr>
                  <a:xfrm>
                    <a:off x="0" y="1052736"/>
                    <a:ext cx="9152348" cy="0"/>
                  </a:xfrm>
                  <a:prstGeom prst="line">
                    <a:avLst/>
                  </a:prstGeom>
                  <a:ln w="25400">
                    <a:solidFill>
                      <a:schemeClr val="bg1"/>
                    </a:solidFill>
                  </a:ln>
                </p:spPr>
                <p:style>
                  <a:lnRef idx="3">
                    <a:schemeClr val="accent1"/>
                  </a:lnRef>
                  <a:fillRef idx="0">
                    <a:schemeClr val="accent1"/>
                  </a:fillRef>
                  <a:effectRef idx="2">
                    <a:schemeClr val="accent1"/>
                  </a:effectRef>
                  <a:fontRef idx="minor">
                    <a:schemeClr val="tx1"/>
                  </a:fontRef>
                </p:style>
              </p:cxnSp>
              <p:sp>
                <p:nvSpPr>
                  <p:cNvPr id="34" name="Прямоугольник 33"/>
                  <p:cNvSpPr/>
                  <p:nvPr/>
                </p:nvSpPr>
                <p:spPr>
                  <a:xfrm>
                    <a:off x="-8347" y="6441162"/>
                    <a:ext cx="9160695" cy="259566"/>
                  </a:xfrm>
                  <a:prstGeom prst="rect">
                    <a:avLst/>
                  </a:prstGeom>
                  <a:gradFill flip="none" rotWithShape="1">
                    <a:gsLst>
                      <a:gs pos="0">
                        <a:srgbClr val="1C90B7"/>
                      </a:gs>
                      <a:gs pos="14000">
                        <a:srgbClr val="1C90B7"/>
                      </a:gs>
                      <a:gs pos="57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rgbClr val="234783"/>
                      </a:solidFill>
                    </a:endParaRPr>
                  </a:p>
                </p:txBody>
              </p:sp>
            </p:grpSp>
            <p:cxnSp>
              <p:nvCxnSpPr>
                <p:cNvPr id="29" name="Прямая соединительная линия 28"/>
                <p:cNvCxnSpPr/>
                <p:nvPr/>
              </p:nvCxnSpPr>
              <p:spPr>
                <a:xfrm>
                  <a:off x="1043608" y="88928"/>
                  <a:ext cx="0" cy="8918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 name="Прямоугольник 4"/>
              <p:cNvSpPr/>
              <p:nvPr/>
            </p:nvSpPr>
            <p:spPr>
              <a:xfrm>
                <a:off x="1043608" y="70478"/>
                <a:ext cx="8100392" cy="9598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ru-RU" sz="3600" b="1" dirty="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ИНФОРМАЦИЯ ДЛЯ БИЗНЕСА </a:t>
                </a:r>
              </a:p>
            </p:txBody>
          </p:sp>
        </p:grpSp>
        <p:pic>
          <p:nvPicPr>
            <p:cNvPr id="13" name="Рисунок 12"/>
            <p:cNvPicPr>
              <a:picLocks noChangeAspect="1"/>
            </p:cNvPicPr>
            <p:nvPr/>
          </p:nvPicPr>
          <p:blipFill rotWithShape="1">
            <a:blip r:embed="rId2" cstate="print">
              <a:extLst>
                <a:ext uri="{28A0092B-C50C-407E-A947-70E740481C1C}">
                  <a14:useLocalDpi xmlns:a14="http://schemas.microsoft.com/office/drawing/2010/main" val="0"/>
                </a:ext>
              </a:extLst>
            </a:blip>
            <a:srcRect l="7874" t="69371" r="76377" b="7557"/>
            <a:stretch/>
          </p:blipFill>
          <p:spPr>
            <a:xfrm>
              <a:off x="35496" y="83300"/>
              <a:ext cx="866418" cy="897428"/>
            </a:xfrm>
            <a:prstGeom prst="rect">
              <a:avLst/>
            </a:prstGeom>
          </p:spPr>
        </p:pic>
      </p:grpSp>
      <p:pic>
        <p:nvPicPr>
          <p:cNvPr id="15" name="Рисунок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9440" y="1430619"/>
            <a:ext cx="4302560" cy="181319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7" name="Прямоугольник 16"/>
          <p:cNvSpPr/>
          <p:nvPr/>
        </p:nvSpPr>
        <p:spPr>
          <a:xfrm>
            <a:off x="231213" y="3068960"/>
            <a:ext cx="2787879" cy="369332"/>
          </a:xfrm>
          <a:prstGeom prst="rect">
            <a:avLst/>
          </a:prstGeom>
        </p:spPr>
        <p:txBody>
          <a:bodyPr wrap="none">
            <a:spAutoFit/>
          </a:bodyPr>
          <a:lstStyle/>
          <a:p>
            <a:pPr lvl="0">
              <a:defRPr/>
            </a:pPr>
            <a:r>
              <a:rPr lang="en-US" b="1" i="1" u="sng" dirty="0">
                <a:solidFill>
                  <a:srgbClr val="FF0000"/>
                </a:solidFill>
                <a:effectLst>
                  <a:outerShdw blurRad="38100" dist="38100" dir="2700000" algn="tl">
                    <a:srgbClr val="000000">
                      <a:alpha val="43137"/>
                    </a:srgbClr>
                  </a:outerShdw>
                </a:effectLst>
              </a:rPr>
              <a:t>https://www.n-vartovsk.ru</a:t>
            </a:r>
            <a:endParaRPr lang="ru-RU" b="1" i="1" u="sng" dirty="0">
              <a:solidFill>
                <a:srgbClr val="FF0000"/>
              </a:solidFill>
              <a:effectLst>
                <a:outerShdw blurRad="38100" dist="38100" dir="2700000" algn="tl">
                  <a:srgbClr val="000000">
                    <a:alpha val="43137"/>
                  </a:srgbClr>
                </a:outerShdw>
              </a:effectLst>
            </a:endParaRPr>
          </a:p>
        </p:txBody>
      </p:sp>
      <p:pic>
        <p:nvPicPr>
          <p:cNvPr id="19" name="Рисунок 18"/>
          <p:cNvPicPr>
            <a:picLocks noChangeAspect="1"/>
          </p:cNvPicPr>
          <p:nvPr/>
        </p:nvPicPr>
        <p:blipFill rotWithShape="1">
          <a:blip r:embed="rId4">
            <a:extLst>
              <a:ext uri="{28A0092B-C50C-407E-A947-70E740481C1C}">
                <a14:useLocalDpi xmlns:a14="http://schemas.microsoft.com/office/drawing/2010/main" val="0"/>
              </a:ext>
            </a:extLst>
          </a:blip>
          <a:srcRect b="55905"/>
          <a:stretch/>
        </p:blipFill>
        <p:spPr>
          <a:xfrm>
            <a:off x="237719" y="3623996"/>
            <a:ext cx="4406289" cy="160520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26" name="Прямоугольник 25"/>
          <p:cNvSpPr/>
          <p:nvPr/>
        </p:nvSpPr>
        <p:spPr>
          <a:xfrm>
            <a:off x="1417097" y="4973106"/>
            <a:ext cx="3154903" cy="369332"/>
          </a:xfrm>
          <a:prstGeom prst="rect">
            <a:avLst/>
          </a:prstGeom>
        </p:spPr>
        <p:txBody>
          <a:bodyPr wrap="none">
            <a:spAutoFit/>
          </a:bodyPr>
          <a:lstStyle/>
          <a:p>
            <a:pPr lvl="0">
              <a:defRPr/>
            </a:pPr>
            <a:r>
              <a:rPr lang="ru-RU" b="1" i="1" u="sng" dirty="0">
                <a:solidFill>
                  <a:srgbClr val="FF0000"/>
                </a:solidFill>
                <a:effectLst>
                  <a:outerShdw blurRad="38100" dist="38100" dir="2700000" algn="tl">
                    <a:srgbClr val="000000">
                      <a:alpha val="43137"/>
                    </a:srgbClr>
                  </a:outerShdw>
                </a:effectLst>
              </a:rPr>
              <a:t>http://regulation.admhmao.ru</a:t>
            </a:r>
          </a:p>
        </p:txBody>
      </p:sp>
      <p:pic>
        <p:nvPicPr>
          <p:cNvPr id="30" name="Рисунок 2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55776" y="5517232"/>
            <a:ext cx="4029631" cy="76196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grpSp>
        <p:nvGrpSpPr>
          <p:cNvPr id="7" name="Группа 6"/>
          <p:cNvGrpSpPr/>
          <p:nvPr/>
        </p:nvGrpSpPr>
        <p:grpSpPr>
          <a:xfrm>
            <a:off x="4788025" y="1358098"/>
            <a:ext cx="4176464" cy="1885717"/>
            <a:chOff x="4802530" y="1358098"/>
            <a:chExt cx="4215403" cy="1885717"/>
          </a:xfrm>
        </p:grpSpPr>
        <p:pic>
          <p:nvPicPr>
            <p:cNvPr id="6" name="Рисунок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02530" y="1435199"/>
              <a:ext cx="4215403" cy="180861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22" name="Рисунок 2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882311" y="1358098"/>
              <a:ext cx="566312" cy="3786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grpSp>
        <p:nvGrpSpPr>
          <p:cNvPr id="9" name="Группа 8"/>
          <p:cNvGrpSpPr/>
          <p:nvPr/>
        </p:nvGrpSpPr>
        <p:grpSpPr>
          <a:xfrm>
            <a:off x="4882311" y="3418609"/>
            <a:ext cx="4082177" cy="1815030"/>
            <a:chOff x="4882311" y="3418609"/>
            <a:chExt cx="4082177" cy="1815030"/>
          </a:xfrm>
        </p:grpSpPr>
        <p:pic>
          <p:nvPicPr>
            <p:cNvPr id="8" name="Рисунок 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882311" y="3565562"/>
              <a:ext cx="4082177" cy="166807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25" name="Рисунок 2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882311" y="3418609"/>
              <a:ext cx="630108" cy="539159"/>
            </a:xfrm>
            <a:prstGeom prst="rect">
              <a:avLst/>
            </a:prstGeom>
          </p:spPr>
        </p:pic>
      </p:grpSp>
    </p:spTree>
    <p:extLst>
      <p:ext uri="{BB962C8B-B14F-4D97-AF65-F5344CB8AC3E}">
        <p14:creationId xmlns:p14="http://schemas.microsoft.com/office/powerpoint/2010/main" val="2000797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par>
                          <p:cTn id="8" fill="hold">
                            <p:stCondLst>
                              <p:cond delay="15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childTnLst>
                          </p:cTn>
                        </p:par>
                        <p:par>
                          <p:cTn id="15" fill="hold">
                            <p:stCondLst>
                              <p:cond delay="2000"/>
                            </p:stCondLst>
                            <p:childTnLst>
                              <p:par>
                                <p:cTn id="16" presetID="10" presetClass="entr" presetSubtype="0"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par>
                          <p:cTn id="19" fill="hold">
                            <p:stCondLst>
                              <p:cond delay="2500"/>
                            </p:stCondLst>
                            <p:childTnLst>
                              <p:par>
                                <p:cTn id="20" presetID="10" presetClass="entr" presetSubtype="0"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500"/>
                                        <p:tgtEl>
                                          <p:spTgt spid="26"/>
                                        </p:tgtEl>
                                      </p:cBhvr>
                                    </p:animEffect>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childTnLst>
                                </p:cTn>
                              </p:par>
                            </p:childTnLst>
                          </p:cTn>
                        </p:par>
                        <p:par>
                          <p:cTn id="30" fill="hold">
                            <p:stCondLst>
                              <p:cond delay="3500"/>
                            </p:stCondLst>
                            <p:childTnLst>
                              <p:par>
                                <p:cTn id="31" presetID="10" presetClass="entr" presetSubtype="0" fill="hold" nodeType="after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Группа 2"/>
          <p:cNvGrpSpPr/>
          <p:nvPr/>
        </p:nvGrpSpPr>
        <p:grpSpPr>
          <a:xfrm>
            <a:off x="-8347" y="0"/>
            <a:ext cx="9160695" cy="6700728"/>
            <a:chOff x="-8347" y="0"/>
            <a:chExt cx="9160695" cy="6700728"/>
          </a:xfrm>
        </p:grpSpPr>
        <p:grpSp>
          <p:nvGrpSpPr>
            <p:cNvPr id="2" name="Группа 1"/>
            <p:cNvGrpSpPr/>
            <p:nvPr/>
          </p:nvGrpSpPr>
          <p:grpSpPr>
            <a:xfrm>
              <a:off x="-8347" y="0"/>
              <a:ext cx="9160695" cy="6700728"/>
              <a:chOff x="-8347" y="0"/>
              <a:chExt cx="9160695" cy="6700728"/>
            </a:xfrm>
          </p:grpSpPr>
          <p:grpSp>
            <p:nvGrpSpPr>
              <p:cNvPr id="27" name="Группа 26"/>
              <p:cNvGrpSpPr/>
              <p:nvPr/>
            </p:nvGrpSpPr>
            <p:grpSpPr>
              <a:xfrm>
                <a:off x="-8347" y="0"/>
                <a:ext cx="9160695" cy="6700728"/>
                <a:chOff x="-8347" y="0"/>
                <a:chExt cx="9160695" cy="6700728"/>
              </a:xfrm>
            </p:grpSpPr>
            <p:grpSp>
              <p:nvGrpSpPr>
                <p:cNvPr id="28" name="Группа 27"/>
                <p:cNvGrpSpPr/>
                <p:nvPr/>
              </p:nvGrpSpPr>
              <p:grpSpPr>
                <a:xfrm>
                  <a:off x="-8347" y="0"/>
                  <a:ext cx="9160695" cy="6700728"/>
                  <a:chOff x="-8347" y="0"/>
                  <a:chExt cx="9160695" cy="6700728"/>
                </a:xfrm>
              </p:grpSpPr>
              <p:sp>
                <p:nvSpPr>
                  <p:cNvPr id="31" name="Прямоугольник 30"/>
                  <p:cNvSpPr/>
                  <p:nvPr/>
                </p:nvSpPr>
                <p:spPr>
                  <a:xfrm>
                    <a:off x="-8347" y="0"/>
                    <a:ext cx="9160695" cy="1113452"/>
                  </a:xfrm>
                  <a:prstGeom prst="rect">
                    <a:avLst/>
                  </a:prstGeom>
                  <a:solidFill>
                    <a:srgbClr val="1C90B7"/>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rgbClr val="234783"/>
                      </a:solidFill>
                    </a:endParaRPr>
                  </a:p>
                </p:txBody>
              </p:sp>
              <p:cxnSp>
                <p:nvCxnSpPr>
                  <p:cNvPr id="32" name="Прямая соединительная линия 31"/>
                  <p:cNvCxnSpPr/>
                  <p:nvPr/>
                </p:nvCxnSpPr>
                <p:spPr>
                  <a:xfrm>
                    <a:off x="0" y="1052736"/>
                    <a:ext cx="9152348" cy="0"/>
                  </a:xfrm>
                  <a:prstGeom prst="line">
                    <a:avLst/>
                  </a:prstGeom>
                  <a:ln w="25400">
                    <a:solidFill>
                      <a:schemeClr val="bg1"/>
                    </a:solidFill>
                  </a:ln>
                </p:spPr>
                <p:style>
                  <a:lnRef idx="3">
                    <a:schemeClr val="accent1"/>
                  </a:lnRef>
                  <a:fillRef idx="0">
                    <a:schemeClr val="accent1"/>
                  </a:fillRef>
                  <a:effectRef idx="2">
                    <a:schemeClr val="accent1"/>
                  </a:effectRef>
                  <a:fontRef idx="minor">
                    <a:schemeClr val="tx1"/>
                  </a:fontRef>
                </p:style>
              </p:cxnSp>
              <p:sp>
                <p:nvSpPr>
                  <p:cNvPr id="34" name="Прямоугольник 33"/>
                  <p:cNvSpPr/>
                  <p:nvPr/>
                </p:nvSpPr>
                <p:spPr>
                  <a:xfrm>
                    <a:off x="-8347" y="6441162"/>
                    <a:ext cx="9160695" cy="259566"/>
                  </a:xfrm>
                  <a:prstGeom prst="rect">
                    <a:avLst/>
                  </a:prstGeom>
                  <a:gradFill flip="none" rotWithShape="1">
                    <a:gsLst>
                      <a:gs pos="0">
                        <a:srgbClr val="1C90B7"/>
                      </a:gs>
                      <a:gs pos="14000">
                        <a:srgbClr val="1C90B7"/>
                      </a:gs>
                      <a:gs pos="57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rgbClr val="234783"/>
                      </a:solidFill>
                    </a:endParaRPr>
                  </a:p>
                </p:txBody>
              </p:sp>
            </p:grpSp>
            <p:cxnSp>
              <p:nvCxnSpPr>
                <p:cNvPr id="29" name="Прямая соединительная линия 28"/>
                <p:cNvCxnSpPr/>
                <p:nvPr/>
              </p:nvCxnSpPr>
              <p:spPr>
                <a:xfrm>
                  <a:off x="1043608" y="88928"/>
                  <a:ext cx="0" cy="8918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 name="Прямоугольник 4"/>
              <p:cNvSpPr/>
              <p:nvPr/>
            </p:nvSpPr>
            <p:spPr>
              <a:xfrm>
                <a:off x="1043608" y="70478"/>
                <a:ext cx="8100392" cy="9598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ru-RU" sz="3600" b="1" dirty="0" smtClea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РЕЙТИНГ ОРВ</a:t>
                </a:r>
                <a:endParaRPr lang="ru-RU" sz="3600" b="1" dirty="0">
                  <a:solidFill>
                    <a:prstClr val="white"/>
                  </a:solidFill>
                  <a:effectLst>
                    <a:outerShdw blurRad="38100" dist="38100" dir="2700000" algn="tl">
                      <a:srgbClr val="000000">
                        <a:alpha val="43137"/>
                      </a:srgbClr>
                    </a:outerShdw>
                  </a:effectLst>
                  <a:latin typeface="Arial" pitchFamily="34" charset="0"/>
                  <a:cs typeface="Arial" pitchFamily="34" charset="0"/>
                </a:endParaRPr>
              </a:p>
            </p:txBody>
          </p:sp>
        </p:grpSp>
        <p:pic>
          <p:nvPicPr>
            <p:cNvPr id="13" name="Рисунок 12"/>
            <p:cNvPicPr>
              <a:picLocks noChangeAspect="1"/>
            </p:cNvPicPr>
            <p:nvPr/>
          </p:nvPicPr>
          <p:blipFill rotWithShape="1">
            <a:blip r:embed="rId2" cstate="print">
              <a:extLst>
                <a:ext uri="{28A0092B-C50C-407E-A947-70E740481C1C}">
                  <a14:useLocalDpi xmlns:a14="http://schemas.microsoft.com/office/drawing/2010/main" val="0"/>
                </a:ext>
              </a:extLst>
            </a:blip>
            <a:srcRect l="7874" t="69371" r="76377" b="7557"/>
            <a:stretch/>
          </p:blipFill>
          <p:spPr>
            <a:xfrm>
              <a:off x="35496" y="83300"/>
              <a:ext cx="866418" cy="897428"/>
            </a:xfrm>
            <a:prstGeom prst="rect">
              <a:avLst/>
            </a:prstGeom>
          </p:spPr>
        </p:pic>
      </p:grpSp>
      <p:sp>
        <p:nvSpPr>
          <p:cNvPr id="33" name="TextBox 32"/>
          <p:cNvSpPr txBox="1"/>
          <p:nvPr/>
        </p:nvSpPr>
        <p:spPr>
          <a:xfrm>
            <a:off x="324917" y="1487388"/>
            <a:ext cx="3528392" cy="1477328"/>
          </a:xfrm>
          <a:prstGeom prst="rect">
            <a:avLst/>
          </a:prstGeom>
          <a:noFill/>
          <a:ln w="6350">
            <a:noFill/>
          </a:ln>
          <a:scene3d>
            <a:camera prst="orthographicFront"/>
            <a:lightRig rig="threePt" dir="t"/>
          </a:scene3d>
          <a:sp3d>
            <a:bevelT/>
          </a:sp3d>
        </p:spPr>
        <p:txBody>
          <a:bodyPr wrap="square" rtlCol="0">
            <a:spAutoFit/>
          </a:bodyPr>
          <a:lstStyle/>
          <a:p>
            <a:r>
              <a:rPr lang="ru-RU" b="1" dirty="0" smtClean="0">
                <a:solidFill>
                  <a:srgbClr val="424444"/>
                </a:solidFill>
              </a:rPr>
              <a:t>Позиция </a:t>
            </a:r>
            <a:r>
              <a:rPr lang="ru-RU" b="1" u="sng" dirty="0" smtClean="0">
                <a:solidFill>
                  <a:srgbClr val="424444"/>
                </a:solidFill>
              </a:rPr>
              <a:t>города Нижневартовска                  </a:t>
            </a:r>
            <a:r>
              <a:rPr lang="ru-RU" b="1" dirty="0" smtClean="0">
                <a:solidFill>
                  <a:srgbClr val="424444"/>
                </a:solidFill>
              </a:rPr>
              <a:t>в ежегодном рейтинге </a:t>
            </a:r>
            <a:r>
              <a:rPr lang="ru-RU" b="1" dirty="0" err="1" smtClean="0">
                <a:solidFill>
                  <a:srgbClr val="424444"/>
                </a:solidFill>
              </a:rPr>
              <a:t>Депэкономики</a:t>
            </a:r>
            <a:r>
              <a:rPr lang="ru-RU" b="1" dirty="0" smtClean="0">
                <a:solidFill>
                  <a:srgbClr val="424444"/>
                </a:solidFill>
              </a:rPr>
              <a:t> Югры </a:t>
            </a:r>
          </a:p>
          <a:p>
            <a:r>
              <a:rPr lang="ru-RU" b="1" dirty="0">
                <a:solidFill>
                  <a:srgbClr val="424444"/>
                </a:solidFill>
              </a:rPr>
              <a:t>среди 22 муниципальных образований </a:t>
            </a:r>
          </a:p>
        </p:txBody>
      </p:sp>
      <p:pic>
        <p:nvPicPr>
          <p:cNvPr id="35" name="Рисунок 3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90348" y="1856720"/>
            <a:ext cx="504076" cy="525944"/>
          </a:xfrm>
          <a:prstGeom prst="rect">
            <a:avLst/>
          </a:prstGeom>
        </p:spPr>
      </p:pic>
      <p:sp>
        <p:nvSpPr>
          <p:cNvPr id="36" name="AutoShape 4"/>
          <p:cNvSpPr>
            <a:spLocks noChangeArrowheads="1"/>
          </p:cNvSpPr>
          <p:nvPr/>
        </p:nvSpPr>
        <p:spPr bwMode="gray">
          <a:xfrm flipV="1">
            <a:off x="519866" y="4113823"/>
            <a:ext cx="1509861" cy="1979844"/>
          </a:xfrm>
          <a:prstGeom prst="can">
            <a:avLst>
              <a:gd name="adj" fmla="val 23795"/>
            </a:avLst>
          </a:prstGeom>
          <a:gradFill rotWithShape="1">
            <a:gsLst>
              <a:gs pos="0">
                <a:srgbClr val="EAEAEA">
                  <a:gamma/>
                  <a:shade val="63529"/>
                  <a:invGamma/>
                  <a:alpha val="20000"/>
                </a:srgbClr>
              </a:gs>
              <a:gs pos="50000">
                <a:srgbClr val="EAEAEA">
                  <a:alpha val="20000"/>
                </a:srgbClr>
              </a:gs>
              <a:gs pos="100000">
                <a:srgbClr val="EAEAEA">
                  <a:gamma/>
                  <a:shade val="63529"/>
                  <a:invGamma/>
                  <a:alpha val="20000"/>
                </a:srgbClr>
              </a:gs>
            </a:gsLst>
            <a:lin ang="0" scaled="1"/>
          </a:gradFill>
          <a:ln w="9525">
            <a:noFill/>
            <a:round/>
            <a:headEnd/>
            <a:tailEnd/>
          </a:ln>
          <a:effectLst/>
        </p:spPr>
        <p:txBody>
          <a:bodyPr wrap="none" anchor="ctr"/>
          <a:lstStyle/>
          <a:p>
            <a:endParaRPr lang="ru-RU"/>
          </a:p>
        </p:txBody>
      </p:sp>
      <p:grpSp>
        <p:nvGrpSpPr>
          <p:cNvPr id="37" name="Group 16"/>
          <p:cNvGrpSpPr>
            <a:grpSpLocks/>
          </p:cNvGrpSpPr>
          <p:nvPr/>
        </p:nvGrpSpPr>
        <p:grpSpPr bwMode="auto">
          <a:xfrm>
            <a:off x="530021" y="4067398"/>
            <a:ext cx="1499984" cy="457792"/>
            <a:chOff x="1003" y="2400"/>
            <a:chExt cx="1089" cy="336"/>
          </a:xfrm>
          <a:solidFill>
            <a:srgbClr val="1C90B7"/>
          </a:solidFill>
        </p:grpSpPr>
        <p:sp>
          <p:nvSpPr>
            <p:cNvPr id="38" name="Oval 17"/>
            <p:cNvSpPr>
              <a:spLocks noChangeArrowheads="1"/>
            </p:cNvSpPr>
            <p:nvPr/>
          </p:nvSpPr>
          <p:spPr bwMode="gray">
            <a:xfrm>
              <a:off x="1006" y="2427"/>
              <a:ext cx="1086" cy="309"/>
            </a:xfrm>
            <a:prstGeom prst="ellipse">
              <a:avLst/>
            </a:prstGeom>
            <a:grpFill/>
            <a:ln w="9525" algn="ctr">
              <a:noFill/>
              <a:round/>
              <a:headEnd/>
              <a:tailEnd/>
            </a:ln>
            <a:effectLst/>
          </p:spPr>
          <p:txBody>
            <a:bodyPr wrap="none" anchor="ctr"/>
            <a:lstStyle/>
            <a:p>
              <a:endParaRPr lang="ru-RU"/>
            </a:p>
          </p:txBody>
        </p:sp>
        <p:sp>
          <p:nvSpPr>
            <p:cNvPr id="39" name="Oval 18"/>
            <p:cNvSpPr>
              <a:spLocks noChangeArrowheads="1"/>
            </p:cNvSpPr>
            <p:nvPr/>
          </p:nvSpPr>
          <p:spPr bwMode="gray">
            <a:xfrm>
              <a:off x="1003" y="2400"/>
              <a:ext cx="1086" cy="309"/>
            </a:xfrm>
            <a:prstGeom prst="ellipse">
              <a:avLst/>
            </a:prstGeom>
            <a:grpFill/>
            <a:ln w="9525" algn="ctr">
              <a:noFill/>
              <a:round/>
              <a:headEnd/>
              <a:tailEnd/>
            </a:ln>
            <a:effectLst/>
          </p:spPr>
          <p:txBody>
            <a:bodyPr wrap="none" anchor="ctr"/>
            <a:lstStyle/>
            <a:p>
              <a:endParaRPr lang="ru-RU"/>
            </a:p>
          </p:txBody>
        </p:sp>
      </p:grpSp>
      <p:pic>
        <p:nvPicPr>
          <p:cNvPr id="40" name="Picture 36" descr="shadow_1_m"/>
          <p:cNvPicPr>
            <a:picLocks noChangeAspect="1" noChangeArrowheads="1"/>
          </p:cNvPicPr>
          <p:nvPr/>
        </p:nvPicPr>
        <p:blipFill>
          <a:blip r:embed="rId4" cstate="print">
            <a:lum bright="12000"/>
          </a:blip>
          <a:srcRect/>
          <a:stretch>
            <a:fillRect/>
          </a:stretch>
        </p:blipFill>
        <p:spPr bwMode="gray">
          <a:xfrm>
            <a:off x="750515" y="4187817"/>
            <a:ext cx="1058314" cy="198990"/>
          </a:xfrm>
          <a:prstGeom prst="rect">
            <a:avLst/>
          </a:prstGeom>
          <a:noFill/>
        </p:spPr>
      </p:pic>
      <p:grpSp>
        <p:nvGrpSpPr>
          <p:cNvPr id="41" name="Group 37"/>
          <p:cNvGrpSpPr>
            <a:grpSpLocks/>
          </p:cNvGrpSpPr>
          <p:nvPr/>
        </p:nvGrpSpPr>
        <p:grpSpPr bwMode="auto">
          <a:xfrm>
            <a:off x="733107" y="3204158"/>
            <a:ext cx="1117580" cy="1070508"/>
            <a:chOff x="887" y="2040"/>
            <a:chExt cx="433" cy="422"/>
          </a:xfrm>
        </p:grpSpPr>
        <p:pic>
          <p:nvPicPr>
            <p:cNvPr id="42" name="Picture 38" descr="circuler_1"/>
            <p:cNvPicPr>
              <a:picLocks noChangeAspect="1" noChangeArrowheads="1"/>
            </p:cNvPicPr>
            <p:nvPr/>
          </p:nvPicPr>
          <p:blipFill>
            <a:blip r:embed="rId5" cstate="print"/>
            <a:srcRect/>
            <a:stretch>
              <a:fillRect/>
            </a:stretch>
          </p:blipFill>
          <p:spPr bwMode="gray">
            <a:xfrm>
              <a:off x="887" y="2040"/>
              <a:ext cx="430" cy="420"/>
            </a:xfrm>
            <a:prstGeom prst="rect">
              <a:avLst/>
            </a:prstGeom>
            <a:noFill/>
          </p:spPr>
        </p:pic>
        <p:sp>
          <p:nvSpPr>
            <p:cNvPr id="43" name="Oval 39"/>
            <p:cNvSpPr>
              <a:spLocks noChangeArrowheads="1"/>
            </p:cNvSpPr>
            <p:nvPr/>
          </p:nvSpPr>
          <p:spPr bwMode="gray">
            <a:xfrm>
              <a:off x="887" y="2040"/>
              <a:ext cx="433" cy="422"/>
            </a:xfrm>
            <a:prstGeom prst="ellipse">
              <a:avLst/>
            </a:prstGeom>
            <a:solidFill>
              <a:srgbClr val="1C90B7"/>
            </a:solidFill>
            <a:ln w="9525" algn="ctr">
              <a:noFill/>
              <a:round/>
              <a:headEnd/>
              <a:tailEnd/>
            </a:ln>
            <a:effectLst/>
            <a:scene3d>
              <a:camera prst="orthographicFront"/>
              <a:lightRig rig="threePt" dir="t"/>
            </a:scene3d>
            <a:sp3d>
              <a:bevelT/>
            </a:sp3d>
          </p:spPr>
          <p:txBody>
            <a:bodyPr wrap="none" anchor="ctr"/>
            <a:lstStyle/>
            <a:p>
              <a:endParaRPr lang="ru-RU"/>
            </a:p>
          </p:txBody>
        </p:sp>
        <p:pic>
          <p:nvPicPr>
            <p:cNvPr id="44" name="Picture 40" descr="Picture2"/>
            <p:cNvPicPr>
              <a:picLocks noChangeAspect="1" noChangeArrowheads="1"/>
            </p:cNvPicPr>
            <p:nvPr/>
          </p:nvPicPr>
          <p:blipFill>
            <a:blip r:embed="rId6"/>
            <a:srcRect/>
            <a:stretch>
              <a:fillRect/>
            </a:stretch>
          </p:blipFill>
          <p:spPr bwMode="gray">
            <a:xfrm>
              <a:off x="930" y="2044"/>
              <a:ext cx="345" cy="149"/>
            </a:xfrm>
            <a:prstGeom prst="rect">
              <a:avLst/>
            </a:prstGeom>
            <a:noFill/>
          </p:spPr>
        </p:pic>
      </p:grpSp>
      <p:sp>
        <p:nvSpPr>
          <p:cNvPr id="45" name="TextBox 44"/>
          <p:cNvSpPr txBox="1"/>
          <p:nvPr/>
        </p:nvSpPr>
        <p:spPr>
          <a:xfrm>
            <a:off x="479037" y="3143101"/>
            <a:ext cx="1652139" cy="1107996"/>
          </a:xfrm>
          <a:prstGeom prst="rect">
            <a:avLst/>
          </a:prstGeom>
          <a:noFill/>
          <a:scene3d>
            <a:camera prst="orthographicFront"/>
            <a:lightRig rig="threePt" dir="t"/>
          </a:scene3d>
          <a:sp3d>
            <a:bevelT/>
          </a:sp3d>
        </p:spPr>
        <p:txBody>
          <a:bodyPr wrap="square" rtlCol="0">
            <a:spAutoFit/>
          </a:bodyPr>
          <a:lstStyle/>
          <a:p>
            <a:pPr algn="ctr"/>
            <a:r>
              <a:rPr lang="ru-RU" sz="6600" b="1" dirty="0" smtClean="0">
                <a:solidFill>
                  <a:schemeClr val="bg1"/>
                </a:solidFill>
                <a:effectLst>
                  <a:outerShdw blurRad="38100" dist="38100" dir="2700000" algn="tl">
                    <a:srgbClr val="000000">
                      <a:alpha val="43137"/>
                    </a:srgbClr>
                  </a:outerShdw>
                </a:effectLst>
              </a:rPr>
              <a:t>5</a:t>
            </a:r>
          </a:p>
        </p:txBody>
      </p:sp>
      <p:sp>
        <p:nvSpPr>
          <p:cNvPr id="46" name="AutoShape 4"/>
          <p:cNvSpPr>
            <a:spLocks noChangeArrowheads="1"/>
          </p:cNvSpPr>
          <p:nvPr/>
        </p:nvSpPr>
        <p:spPr bwMode="gray">
          <a:xfrm flipV="1">
            <a:off x="2987824" y="3393544"/>
            <a:ext cx="1509861" cy="2696922"/>
          </a:xfrm>
          <a:prstGeom prst="can">
            <a:avLst>
              <a:gd name="adj" fmla="val 23795"/>
            </a:avLst>
          </a:prstGeom>
          <a:gradFill rotWithShape="1">
            <a:gsLst>
              <a:gs pos="0">
                <a:srgbClr val="EAEAEA">
                  <a:gamma/>
                  <a:shade val="63529"/>
                  <a:invGamma/>
                  <a:alpha val="20000"/>
                </a:srgbClr>
              </a:gs>
              <a:gs pos="50000">
                <a:srgbClr val="EAEAEA">
                  <a:alpha val="20000"/>
                </a:srgbClr>
              </a:gs>
              <a:gs pos="100000">
                <a:srgbClr val="EAEAEA">
                  <a:gamma/>
                  <a:shade val="63529"/>
                  <a:invGamma/>
                  <a:alpha val="20000"/>
                </a:srgbClr>
              </a:gs>
            </a:gsLst>
            <a:lin ang="0" scaled="1"/>
          </a:gradFill>
          <a:ln w="9525">
            <a:noFill/>
            <a:round/>
            <a:headEnd/>
            <a:tailEnd/>
          </a:ln>
          <a:effectLst/>
        </p:spPr>
        <p:txBody>
          <a:bodyPr wrap="none" anchor="ctr"/>
          <a:lstStyle/>
          <a:p>
            <a:endParaRPr lang="ru-RU"/>
          </a:p>
        </p:txBody>
      </p:sp>
      <p:grpSp>
        <p:nvGrpSpPr>
          <p:cNvPr id="47" name="Group 16"/>
          <p:cNvGrpSpPr>
            <a:grpSpLocks/>
          </p:cNvGrpSpPr>
          <p:nvPr/>
        </p:nvGrpSpPr>
        <p:grpSpPr bwMode="auto">
          <a:xfrm>
            <a:off x="2997979" y="3347119"/>
            <a:ext cx="1499984" cy="457792"/>
            <a:chOff x="1003" y="2400"/>
            <a:chExt cx="1089" cy="336"/>
          </a:xfrm>
          <a:solidFill>
            <a:srgbClr val="FF0000"/>
          </a:solidFill>
        </p:grpSpPr>
        <p:sp>
          <p:nvSpPr>
            <p:cNvPr id="48" name="Oval 17"/>
            <p:cNvSpPr>
              <a:spLocks noChangeArrowheads="1"/>
            </p:cNvSpPr>
            <p:nvPr/>
          </p:nvSpPr>
          <p:spPr bwMode="gray">
            <a:xfrm>
              <a:off x="1006" y="2427"/>
              <a:ext cx="1086" cy="309"/>
            </a:xfrm>
            <a:prstGeom prst="ellipse">
              <a:avLst/>
            </a:prstGeom>
            <a:grpFill/>
            <a:ln w="9525" algn="ctr">
              <a:noFill/>
              <a:round/>
              <a:headEnd/>
              <a:tailEnd/>
            </a:ln>
            <a:effectLst/>
          </p:spPr>
          <p:txBody>
            <a:bodyPr wrap="none" anchor="ctr"/>
            <a:lstStyle/>
            <a:p>
              <a:endParaRPr lang="ru-RU"/>
            </a:p>
          </p:txBody>
        </p:sp>
        <p:sp>
          <p:nvSpPr>
            <p:cNvPr id="49" name="Oval 18"/>
            <p:cNvSpPr>
              <a:spLocks noChangeArrowheads="1"/>
            </p:cNvSpPr>
            <p:nvPr/>
          </p:nvSpPr>
          <p:spPr bwMode="gray">
            <a:xfrm>
              <a:off x="1003" y="2400"/>
              <a:ext cx="1086" cy="309"/>
            </a:xfrm>
            <a:prstGeom prst="ellipse">
              <a:avLst/>
            </a:prstGeom>
            <a:grpFill/>
            <a:ln w="9525" algn="ctr">
              <a:noFill/>
              <a:round/>
              <a:headEnd/>
              <a:tailEnd/>
            </a:ln>
            <a:effectLst/>
          </p:spPr>
          <p:txBody>
            <a:bodyPr wrap="none" anchor="ctr"/>
            <a:lstStyle/>
            <a:p>
              <a:endParaRPr lang="ru-RU"/>
            </a:p>
          </p:txBody>
        </p:sp>
      </p:grpSp>
      <p:pic>
        <p:nvPicPr>
          <p:cNvPr id="50" name="Picture 36" descr="shadow_1_m"/>
          <p:cNvPicPr>
            <a:picLocks noChangeAspect="1" noChangeArrowheads="1"/>
          </p:cNvPicPr>
          <p:nvPr/>
        </p:nvPicPr>
        <p:blipFill>
          <a:blip r:embed="rId4" cstate="print">
            <a:lum bright="12000"/>
          </a:blip>
          <a:srcRect/>
          <a:stretch>
            <a:fillRect/>
          </a:stretch>
        </p:blipFill>
        <p:spPr bwMode="gray">
          <a:xfrm>
            <a:off x="3218473" y="3467538"/>
            <a:ext cx="1058314" cy="198990"/>
          </a:xfrm>
          <a:prstGeom prst="rect">
            <a:avLst/>
          </a:prstGeom>
          <a:noFill/>
        </p:spPr>
      </p:pic>
      <p:grpSp>
        <p:nvGrpSpPr>
          <p:cNvPr id="51" name="Group 37"/>
          <p:cNvGrpSpPr>
            <a:grpSpLocks/>
          </p:cNvGrpSpPr>
          <p:nvPr/>
        </p:nvGrpSpPr>
        <p:grpSpPr bwMode="auto">
          <a:xfrm>
            <a:off x="3201065" y="2483879"/>
            <a:ext cx="1117580" cy="1070508"/>
            <a:chOff x="887" y="2040"/>
            <a:chExt cx="433" cy="422"/>
          </a:xfrm>
        </p:grpSpPr>
        <p:pic>
          <p:nvPicPr>
            <p:cNvPr id="52" name="Picture 38" descr="circuler_1"/>
            <p:cNvPicPr>
              <a:picLocks noChangeAspect="1" noChangeArrowheads="1"/>
            </p:cNvPicPr>
            <p:nvPr/>
          </p:nvPicPr>
          <p:blipFill>
            <a:blip r:embed="rId5" cstate="print"/>
            <a:srcRect/>
            <a:stretch>
              <a:fillRect/>
            </a:stretch>
          </p:blipFill>
          <p:spPr bwMode="gray">
            <a:xfrm>
              <a:off x="887" y="2040"/>
              <a:ext cx="430" cy="420"/>
            </a:xfrm>
            <a:prstGeom prst="rect">
              <a:avLst/>
            </a:prstGeom>
            <a:noFill/>
          </p:spPr>
        </p:pic>
        <p:sp>
          <p:nvSpPr>
            <p:cNvPr id="53" name="Oval 39"/>
            <p:cNvSpPr>
              <a:spLocks noChangeArrowheads="1"/>
            </p:cNvSpPr>
            <p:nvPr/>
          </p:nvSpPr>
          <p:spPr bwMode="gray">
            <a:xfrm>
              <a:off x="887" y="2040"/>
              <a:ext cx="433" cy="422"/>
            </a:xfrm>
            <a:prstGeom prst="ellipse">
              <a:avLst/>
            </a:prstGeom>
            <a:solidFill>
              <a:srgbClr val="FF0000"/>
            </a:solidFill>
            <a:ln w="9525" algn="ctr">
              <a:noFill/>
              <a:round/>
              <a:headEnd/>
              <a:tailEnd/>
            </a:ln>
            <a:effectLst/>
            <a:scene3d>
              <a:camera prst="orthographicFront"/>
              <a:lightRig rig="threePt" dir="t"/>
            </a:scene3d>
            <a:sp3d>
              <a:bevelT/>
            </a:sp3d>
          </p:spPr>
          <p:txBody>
            <a:bodyPr wrap="none" anchor="ctr"/>
            <a:lstStyle/>
            <a:p>
              <a:endParaRPr lang="ru-RU"/>
            </a:p>
          </p:txBody>
        </p:sp>
        <p:pic>
          <p:nvPicPr>
            <p:cNvPr id="54" name="Picture 40" descr="Picture2"/>
            <p:cNvPicPr>
              <a:picLocks noChangeAspect="1" noChangeArrowheads="1"/>
            </p:cNvPicPr>
            <p:nvPr/>
          </p:nvPicPr>
          <p:blipFill>
            <a:blip r:embed="rId6"/>
            <a:srcRect/>
            <a:stretch>
              <a:fillRect/>
            </a:stretch>
          </p:blipFill>
          <p:spPr bwMode="gray">
            <a:xfrm>
              <a:off x="930" y="2044"/>
              <a:ext cx="345" cy="149"/>
            </a:xfrm>
            <a:prstGeom prst="rect">
              <a:avLst/>
            </a:prstGeom>
            <a:noFill/>
          </p:spPr>
        </p:pic>
      </p:grpSp>
      <p:sp>
        <p:nvSpPr>
          <p:cNvPr id="55" name="TextBox 54"/>
          <p:cNvSpPr txBox="1"/>
          <p:nvPr/>
        </p:nvSpPr>
        <p:spPr>
          <a:xfrm>
            <a:off x="2907513" y="2414453"/>
            <a:ext cx="1652139" cy="1107996"/>
          </a:xfrm>
          <a:prstGeom prst="rect">
            <a:avLst/>
          </a:prstGeom>
          <a:noFill/>
          <a:scene3d>
            <a:camera prst="orthographicFront"/>
            <a:lightRig rig="threePt" dir="t"/>
          </a:scene3d>
          <a:sp3d>
            <a:bevelT/>
          </a:sp3d>
        </p:spPr>
        <p:txBody>
          <a:bodyPr wrap="square" rtlCol="0">
            <a:spAutoFit/>
          </a:bodyPr>
          <a:lstStyle/>
          <a:p>
            <a:pPr algn="ctr"/>
            <a:r>
              <a:rPr lang="ru-RU" sz="6600" b="1" dirty="0">
                <a:solidFill>
                  <a:schemeClr val="bg1"/>
                </a:solidFill>
                <a:effectLst>
                  <a:outerShdw blurRad="38100" dist="38100" dir="2700000" algn="tl">
                    <a:srgbClr val="000000">
                      <a:alpha val="43137"/>
                    </a:srgbClr>
                  </a:outerShdw>
                </a:effectLst>
              </a:rPr>
              <a:t>4</a:t>
            </a:r>
            <a:endParaRPr lang="ru-RU" sz="6600" b="1" dirty="0" smtClean="0">
              <a:solidFill>
                <a:schemeClr val="bg1"/>
              </a:solidFill>
              <a:effectLst>
                <a:outerShdw blurRad="38100" dist="38100" dir="2700000" algn="tl">
                  <a:srgbClr val="000000">
                    <a:alpha val="43137"/>
                  </a:srgbClr>
                </a:outerShdw>
              </a:effectLst>
            </a:endParaRPr>
          </a:p>
        </p:txBody>
      </p:sp>
      <p:sp>
        <p:nvSpPr>
          <p:cNvPr id="56" name="TextBox 55"/>
          <p:cNvSpPr txBox="1"/>
          <p:nvPr/>
        </p:nvSpPr>
        <p:spPr>
          <a:xfrm>
            <a:off x="436974" y="5061452"/>
            <a:ext cx="1652139" cy="523220"/>
          </a:xfrm>
          <a:prstGeom prst="rect">
            <a:avLst/>
          </a:prstGeom>
          <a:noFill/>
          <a:scene3d>
            <a:camera prst="orthographicFront"/>
            <a:lightRig rig="threePt" dir="t"/>
          </a:scene3d>
          <a:sp3d>
            <a:bevelT/>
          </a:sp3d>
        </p:spPr>
        <p:txBody>
          <a:bodyPr wrap="square" rtlCol="0">
            <a:spAutoFit/>
          </a:bodyPr>
          <a:lstStyle/>
          <a:p>
            <a:pPr algn="ctr"/>
            <a:r>
              <a:rPr lang="ru-RU" sz="2800" b="1" dirty="0" smtClean="0">
                <a:solidFill>
                  <a:srgbClr val="424444"/>
                </a:solidFill>
              </a:rPr>
              <a:t>2018 </a:t>
            </a:r>
            <a:r>
              <a:rPr lang="ru-RU" sz="2400" b="1" dirty="0" smtClean="0">
                <a:solidFill>
                  <a:srgbClr val="424444"/>
                </a:solidFill>
              </a:rPr>
              <a:t>год</a:t>
            </a:r>
          </a:p>
        </p:txBody>
      </p:sp>
      <p:sp>
        <p:nvSpPr>
          <p:cNvPr id="57" name="TextBox 56"/>
          <p:cNvSpPr txBox="1"/>
          <p:nvPr/>
        </p:nvSpPr>
        <p:spPr>
          <a:xfrm>
            <a:off x="2935792" y="4956870"/>
            <a:ext cx="1652139" cy="523220"/>
          </a:xfrm>
          <a:prstGeom prst="rect">
            <a:avLst/>
          </a:prstGeom>
          <a:noFill/>
          <a:scene3d>
            <a:camera prst="orthographicFront"/>
            <a:lightRig rig="threePt" dir="t"/>
          </a:scene3d>
          <a:sp3d>
            <a:bevelT/>
          </a:sp3d>
        </p:spPr>
        <p:txBody>
          <a:bodyPr wrap="square" rtlCol="0">
            <a:spAutoFit/>
          </a:bodyPr>
          <a:lstStyle/>
          <a:p>
            <a:pPr algn="ctr"/>
            <a:r>
              <a:rPr lang="ru-RU" sz="2800" b="1" dirty="0" smtClean="0">
                <a:solidFill>
                  <a:srgbClr val="424444"/>
                </a:solidFill>
              </a:rPr>
              <a:t>2019 </a:t>
            </a:r>
            <a:r>
              <a:rPr lang="ru-RU" sz="2400" b="1" dirty="0" smtClean="0">
                <a:solidFill>
                  <a:srgbClr val="424444"/>
                </a:solidFill>
              </a:rPr>
              <a:t>год</a:t>
            </a:r>
          </a:p>
        </p:txBody>
      </p:sp>
      <p:pic>
        <p:nvPicPr>
          <p:cNvPr id="58" name="Рисунок 5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40674" flipH="1">
            <a:off x="1792696" y="2826845"/>
            <a:ext cx="1362838" cy="1429049"/>
          </a:xfrm>
          <a:prstGeom prst="rect">
            <a:avLst/>
          </a:prstGeom>
        </p:spPr>
      </p:pic>
      <p:pic>
        <p:nvPicPr>
          <p:cNvPr id="59" name="Рисунок 5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6151657">
            <a:off x="3831892" y="2187444"/>
            <a:ext cx="3471948" cy="1858952"/>
          </a:xfrm>
          <a:prstGeom prst="rect">
            <a:avLst/>
          </a:prstGeom>
        </p:spPr>
      </p:pic>
      <p:sp>
        <p:nvSpPr>
          <p:cNvPr id="60" name="TextBox 59"/>
          <p:cNvSpPr txBox="1"/>
          <p:nvPr/>
        </p:nvSpPr>
        <p:spPr>
          <a:xfrm>
            <a:off x="6463057" y="1758810"/>
            <a:ext cx="2136769" cy="830997"/>
          </a:xfrm>
          <a:prstGeom prst="rect">
            <a:avLst/>
          </a:prstGeom>
          <a:noFill/>
          <a:scene3d>
            <a:camera prst="orthographicFront"/>
            <a:lightRig rig="threePt" dir="t"/>
          </a:scene3d>
          <a:sp3d>
            <a:bevelT/>
          </a:sp3d>
        </p:spPr>
        <p:txBody>
          <a:bodyPr wrap="square" rtlCol="0">
            <a:spAutoFit/>
          </a:bodyPr>
          <a:lstStyle/>
          <a:p>
            <a:r>
              <a:rPr lang="ru-RU" sz="1600" b="1" dirty="0" smtClean="0">
                <a:solidFill>
                  <a:srgbClr val="424444"/>
                </a:solidFill>
              </a:rPr>
              <a:t>Эффективное взаимодействие с бизнес-сообществом</a:t>
            </a:r>
            <a:endParaRPr lang="ru-RU" sz="1400" b="1" dirty="0" smtClean="0">
              <a:solidFill>
                <a:srgbClr val="424444"/>
              </a:solidFill>
            </a:endParaRPr>
          </a:p>
        </p:txBody>
      </p:sp>
      <p:sp>
        <p:nvSpPr>
          <p:cNvPr id="61" name="TextBox 60"/>
          <p:cNvSpPr txBox="1"/>
          <p:nvPr/>
        </p:nvSpPr>
        <p:spPr>
          <a:xfrm>
            <a:off x="6461799" y="2639814"/>
            <a:ext cx="2448272" cy="1077218"/>
          </a:xfrm>
          <a:prstGeom prst="rect">
            <a:avLst/>
          </a:prstGeom>
          <a:noFill/>
          <a:scene3d>
            <a:camera prst="orthographicFront"/>
            <a:lightRig rig="threePt" dir="t"/>
          </a:scene3d>
          <a:sp3d>
            <a:bevelT/>
          </a:sp3d>
        </p:spPr>
        <p:txBody>
          <a:bodyPr wrap="square" rtlCol="0">
            <a:spAutoFit/>
          </a:bodyPr>
          <a:lstStyle/>
          <a:p>
            <a:r>
              <a:rPr lang="ru-RU" sz="1600" b="1" dirty="0" smtClean="0">
                <a:solidFill>
                  <a:srgbClr val="424444"/>
                </a:solidFill>
              </a:rPr>
              <a:t>Опыт использования </a:t>
            </a:r>
            <a:r>
              <a:rPr lang="ru-RU" sz="1600" b="1" dirty="0">
                <a:solidFill>
                  <a:srgbClr val="424444"/>
                </a:solidFill>
              </a:rPr>
              <a:t>количественных методов и анализа издержек при проведении ОРВ</a:t>
            </a:r>
            <a:endParaRPr lang="ru-RU" sz="1400" b="1" dirty="0" smtClean="0">
              <a:solidFill>
                <a:srgbClr val="424444"/>
              </a:solidFill>
            </a:endParaRPr>
          </a:p>
        </p:txBody>
      </p:sp>
      <p:sp>
        <p:nvSpPr>
          <p:cNvPr id="62" name="TextBox 61"/>
          <p:cNvSpPr txBox="1"/>
          <p:nvPr/>
        </p:nvSpPr>
        <p:spPr>
          <a:xfrm>
            <a:off x="6461799" y="3758611"/>
            <a:ext cx="2448272" cy="830997"/>
          </a:xfrm>
          <a:prstGeom prst="rect">
            <a:avLst/>
          </a:prstGeom>
          <a:noFill/>
          <a:scene3d>
            <a:camera prst="orthographicFront"/>
            <a:lightRig rig="threePt" dir="t"/>
          </a:scene3d>
          <a:sp3d>
            <a:bevelT/>
          </a:sp3d>
        </p:spPr>
        <p:txBody>
          <a:bodyPr wrap="square" rtlCol="0">
            <a:spAutoFit/>
          </a:bodyPr>
          <a:lstStyle/>
          <a:p>
            <a:r>
              <a:rPr lang="ru-RU" sz="1600" b="1" dirty="0" smtClean="0">
                <a:solidFill>
                  <a:srgbClr val="424444"/>
                </a:solidFill>
              </a:rPr>
              <a:t>"Лучшая практика" </a:t>
            </a:r>
            <a:r>
              <a:rPr lang="ru-RU" sz="1600" b="1" dirty="0">
                <a:solidFill>
                  <a:srgbClr val="424444"/>
                </a:solidFill>
              </a:rPr>
              <a:t>проведения ОРВ, экспертизы и ОФВ</a:t>
            </a:r>
            <a:endParaRPr lang="ru-RU" sz="1400" b="1" dirty="0" smtClean="0">
              <a:solidFill>
                <a:srgbClr val="424444"/>
              </a:solidFill>
            </a:endParaRPr>
          </a:p>
        </p:txBody>
      </p:sp>
      <p:sp>
        <p:nvSpPr>
          <p:cNvPr id="63" name="TextBox 62"/>
          <p:cNvSpPr txBox="1"/>
          <p:nvPr/>
        </p:nvSpPr>
        <p:spPr>
          <a:xfrm>
            <a:off x="5828991" y="1321604"/>
            <a:ext cx="3024336" cy="523220"/>
          </a:xfrm>
          <a:prstGeom prst="rect">
            <a:avLst/>
          </a:prstGeom>
          <a:noFill/>
          <a:scene3d>
            <a:camera prst="orthographicFront"/>
            <a:lightRig rig="threePt" dir="t"/>
          </a:scene3d>
          <a:sp3d>
            <a:bevelT/>
          </a:sp3d>
        </p:spPr>
        <p:txBody>
          <a:bodyPr wrap="square" rtlCol="0">
            <a:spAutoFit/>
          </a:bodyPr>
          <a:lstStyle/>
          <a:p>
            <a:pPr algn="ctr"/>
            <a:r>
              <a:rPr lang="ru-RU" sz="2800" b="1" u="sng" dirty="0" smtClean="0">
                <a:solidFill>
                  <a:srgbClr val="424444"/>
                </a:solidFill>
                <a:effectLst>
                  <a:outerShdw blurRad="38100" dist="38100" dir="2700000" algn="tl">
                    <a:srgbClr val="000000">
                      <a:alpha val="43137"/>
                    </a:srgbClr>
                  </a:outerShdw>
                </a:effectLst>
              </a:rPr>
              <a:t>НИЖНЕВАРТОВСК</a:t>
            </a:r>
            <a:endParaRPr lang="ru-RU" sz="2400" b="1" u="sng" dirty="0" smtClean="0">
              <a:solidFill>
                <a:srgbClr val="424444"/>
              </a:solidFill>
              <a:effectLst>
                <a:outerShdw blurRad="38100" dist="38100" dir="2700000" algn="tl">
                  <a:srgbClr val="000000">
                    <a:alpha val="43137"/>
                  </a:srgbClr>
                </a:outerShdw>
              </a:effectLst>
            </a:endParaRPr>
          </a:p>
        </p:txBody>
      </p:sp>
      <p:pic>
        <p:nvPicPr>
          <p:cNvPr id="64" name="Рисунок 6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545749" y="4763483"/>
            <a:ext cx="3364321" cy="1921628"/>
          </a:xfrm>
          <a:prstGeom prst="rect">
            <a:avLst/>
          </a:prstGeom>
          <a:ln>
            <a:noFill/>
          </a:ln>
          <a:effectLst>
            <a:softEdge rad="112500"/>
          </a:effectLst>
        </p:spPr>
      </p:pic>
    </p:spTree>
    <p:extLst>
      <p:ext uri="{BB962C8B-B14F-4D97-AF65-F5344CB8AC3E}">
        <p14:creationId xmlns:p14="http://schemas.microsoft.com/office/powerpoint/2010/main" val="3997183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par>
                          <p:cTn id="8" fill="hold">
                            <p:stCondLst>
                              <p:cond delay="1500"/>
                            </p:stCondLst>
                            <p:childTnLst>
                              <p:par>
                                <p:cTn id="9" presetID="10" presetClass="entr" presetSubtype="0" fill="hold" nodeType="afterEffect">
                                  <p:stCondLst>
                                    <p:cond delay="500"/>
                                  </p:stCondLst>
                                  <p:childTnLst>
                                    <p:set>
                                      <p:cBhvr>
                                        <p:cTn id="10" dur="1" fill="hold">
                                          <p:stCondLst>
                                            <p:cond delay="0"/>
                                          </p:stCondLst>
                                        </p:cTn>
                                        <p:tgtEl>
                                          <p:spTgt spid="35"/>
                                        </p:tgtEl>
                                        <p:attrNameLst>
                                          <p:attrName>style.visibility</p:attrName>
                                        </p:attrNameLst>
                                      </p:cBhvr>
                                      <p:to>
                                        <p:strVal val="visible"/>
                                      </p:to>
                                    </p:set>
                                    <p:animEffect transition="in" filter="fade">
                                      <p:cBhvr>
                                        <p:cTn id="11" dur="500"/>
                                        <p:tgtEl>
                                          <p:spTgt spid="35"/>
                                        </p:tgtEl>
                                      </p:cBhvr>
                                    </p:animEffect>
                                  </p:childTnLst>
                                </p:cTn>
                              </p:par>
                              <p:par>
                                <p:cTn id="12" presetID="10" presetClass="entr" presetSubtype="0" fill="hold" grpId="0" nodeType="withEffect">
                                  <p:stCondLst>
                                    <p:cond delay="50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childTnLst>
                          </p:cTn>
                        </p:par>
                        <p:par>
                          <p:cTn id="15" fill="hold">
                            <p:stCondLst>
                              <p:cond delay="2500"/>
                            </p:stCondLst>
                            <p:childTnLst>
                              <p:par>
                                <p:cTn id="16" presetID="22" presetClass="entr" presetSubtype="4" fill="hold" grpId="0" nodeType="afterEffect">
                                  <p:stCondLst>
                                    <p:cond delay="250"/>
                                  </p:stCondLst>
                                  <p:childTnLst>
                                    <p:set>
                                      <p:cBhvr>
                                        <p:cTn id="17" dur="1" fill="hold">
                                          <p:stCondLst>
                                            <p:cond delay="0"/>
                                          </p:stCondLst>
                                        </p:cTn>
                                        <p:tgtEl>
                                          <p:spTgt spid="36"/>
                                        </p:tgtEl>
                                        <p:attrNameLst>
                                          <p:attrName>style.visibility</p:attrName>
                                        </p:attrNameLst>
                                      </p:cBhvr>
                                      <p:to>
                                        <p:strVal val="visible"/>
                                      </p:to>
                                    </p:set>
                                    <p:animEffect transition="in" filter="wipe(down)">
                                      <p:cBhvr>
                                        <p:cTn id="18" dur="750"/>
                                        <p:tgtEl>
                                          <p:spTgt spid="36"/>
                                        </p:tgtEl>
                                      </p:cBhvr>
                                    </p:animEffect>
                                  </p:childTnLst>
                                </p:cTn>
                              </p:par>
                              <p:par>
                                <p:cTn id="19" presetID="22" presetClass="entr" presetSubtype="4" fill="hold" nodeType="withEffect">
                                  <p:stCondLst>
                                    <p:cond delay="250"/>
                                  </p:stCondLst>
                                  <p:childTnLst>
                                    <p:set>
                                      <p:cBhvr>
                                        <p:cTn id="20" dur="1" fill="hold">
                                          <p:stCondLst>
                                            <p:cond delay="0"/>
                                          </p:stCondLst>
                                        </p:cTn>
                                        <p:tgtEl>
                                          <p:spTgt spid="37"/>
                                        </p:tgtEl>
                                        <p:attrNameLst>
                                          <p:attrName>style.visibility</p:attrName>
                                        </p:attrNameLst>
                                      </p:cBhvr>
                                      <p:to>
                                        <p:strVal val="visible"/>
                                      </p:to>
                                    </p:set>
                                    <p:animEffect transition="in" filter="wipe(down)">
                                      <p:cBhvr>
                                        <p:cTn id="21" dur="750"/>
                                        <p:tgtEl>
                                          <p:spTgt spid="37"/>
                                        </p:tgtEl>
                                      </p:cBhvr>
                                    </p:animEffect>
                                  </p:childTnLst>
                                </p:cTn>
                              </p:par>
                              <p:par>
                                <p:cTn id="22" presetID="22" presetClass="entr" presetSubtype="4" fill="hold" nodeType="withEffect">
                                  <p:stCondLst>
                                    <p:cond delay="250"/>
                                  </p:stCondLst>
                                  <p:childTnLst>
                                    <p:set>
                                      <p:cBhvr>
                                        <p:cTn id="23" dur="1" fill="hold">
                                          <p:stCondLst>
                                            <p:cond delay="0"/>
                                          </p:stCondLst>
                                        </p:cTn>
                                        <p:tgtEl>
                                          <p:spTgt spid="40"/>
                                        </p:tgtEl>
                                        <p:attrNameLst>
                                          <p:attrName>style.visibility</p:attrName>
                                        </p:attrNameLst>
                                      </p:cBhvr>
                                      <p:to>
                                        <p:strVal val="visible"/>
                                      </p:to>
                                    </p:set>
                                    <p:animEffect transition="in" filter="wipe(down)">
                                      <p:cBhvr>
                                        <p:cTn id="24" dur="750"/>
                                        <p:tgtEl>
                                          <p:spTgt spid="40"/>
                                        </p:tgtEl>
                                      </p:cBhvr>
                                    </p:animEffect>
                                  </p:childTnLst>
                                </p:cTn>
                              </p:par>
                              <p:par>
                                <p:cTn id="25" presetID="22" presetClass="entr" presetSubtype="4" fill="hold" nodeType="withEffect">
                                  <p:stCondLst>
                                    <p:cond delay="250"/>
                                  </p:stCondLst>
                                  <p:childTnLst>
                                    <p:set>
                                      <p:cBhvr>
                                        <p:cTn id="26" dur="1" fill="hold">
                                          <p:stCondLst>
                                            <p:cond delay="0"/>
                                          </p:stCondLst>
                                        </p:cTn>
                                        <p:tgtEl>
                                          <p:spTgt spid="41"/>
                                        </p:tgtEl>
                                        <p:attrNameLst>
                                          <p:attrName>style.visibility</p:attrName>
                                        </p:attrNameLst>
                                      </p:cBhvr>
                                      <p:to>
                                        <p:strVal val="visible"/>
                                      </p:to>
                                    </p:set>
                                    <p:animEffect transition="in" filter="wipe(down)">
                                      <p:cBhvr>
                                        <p:cTn id="27" dur="750"/>
                                        <p:tgtEl>
                                          <p:spTgt spid="41"/>
                                        </p:tgtEl>
                                      </p:cBhvr>
                                    </p:animEffect>
                                  </p:childTnLst>
                                </p:cTn>
                              </p:par>
                              <p:par>
                                <p:cTn id="28" presetID="22" presetClass="entr" presetSubtype="4" fill="hold" grpId="0" nodeType="withEffect">
                                  <p:stCondLst>
                                    <p:cond delay="250"/>
                                  </p:stCondLst>
                                  <p:childTnLst>
                                    <p:set>
                                      <p:cBhvr>
                                        <p:cTn id="29" dur="1" fill="hold">
                                          <p:stCondLst>
                                            <p:cond delay="0"/>
                                          </p:stCondLst>
                                        </p:cTn>
                                        <p:tgtEl>
                                          <p:spTgt spid="45"/>
                                        </p:tgtEl>
                                        <p:attrNameLst>
                                          <p:attrName>style.visibility</p:attrName>
                                        </p:attrNameLst>
                                      </p:cBhvr>
                                      <p:to>
                                        <p:strVal val="visible"/>
                                      </p:to>
                                    </p:set>
                                    <p:animEffect transition="in" filter="wipe(down)">
                                      <p:cBhvr>
                                        <p:cTn id="30" dur="750"/>
                                        <p:tgtEl>
                                          <p:spTgt spid="45"/>
                                        </p:tgtEl>
                                      </p:cBhvr>
                                    </p:animEffect>
                                  </p:childTnLst>
                                </p:cTn>
                              </p:par>
                            </p:childTnLst>
                          </p:cTn>
                        </p:par>
                        <p:par>
                          <p:cTn id="31" fill="hold">
                            <p:stCondLst>
                              <p:cond delay="3500"/>
                            </p:stCondLst>
                            <p:childTnLst>
                              <p:par>
                                <p:cTn id="32" presetID="22" presetClass="entr" presetSubtype="4" fill="hold" grpId="0" nodeType="afterEffect">
                                  <p:stCondLst>
                                    <p:cond delay="250"/>
                                  </p:stCondLst>
                                  <p:childTnLst>
                                    <p:set>
                                      <p:cBhvr>
                                        <p:cTn id="33" dur="1" fill="hold">
                                          <p:stCondLst>
                                            <p:cond delay="0"/>
                                          </p:stCondLst>
                                        </p:cTn>
                                        <p:tgtEl>
                                          <p:spTgt spid="56"/>
                                        </p:tgtEl>
                                        <p:attrNameLst>
                                          <p:attrName>style.visibility</p:attrName>
                                        </p:attrNameLst>
                                      </p:cBhvr>
                                      <p:to>
                                        <p:strVal val="visible"/>
                                      </p:to>
                                    </p:set>
                                    <p:animEffect transition="in" filter="wipe(down)">
                                      <p:cBhvr>
                                        <p:cTn id="34" dur="750"/>
                                        <p:tgtEl>
                                          <p:spTgt spid="56"/>
                                        </p:tgtEl>
                                      </p:cBhvr>
                                    </p:animEffect>
                                  </p:childTnLst>
                                </p:cTn>
                              </p:par>
                            </p:childTnLst>
                          </p:cTn>
                        </p:par>
                        <p:par>
                          <p:cTn id="35" fill="hold">
                            <p:stCondLst>
                              <p:cond delay="4500"/>
                            </p:stCondLst>
                            <p:childTnLst>
                              <p:par>
                                <p:cTn id="36" presetID="22" presetClass="entr" presetSubtype="8" fill="hold" nodeType="afterEffect">
                                  <p:stCondLst>
                                    <p:cond delay="0"/>
                                  </p:stCondLst>
                                  <p:childTnLst>
                                    <p:set>
                                      <p:cBhvr>
                                        <p:cTn id="37" dur="1" fill="hold">
                                          <p:stCondLst>
                                            <p:cond delay="0"/>
                                          </p:stCondLst>
                                        </p:cTn>
                                        <p:tgtEl>
                                          <p:spTgt spid="58"/>
                                        </p:tgtEl>
                                        <p:attrNameLst>
                                          <p:attrName>style.visibility</p:attrName>
                                        </p:attrNameLst>
                                      </p:cBhvr>
                                      <p:to>
                                        <p:strVal val="visible"/>
                                      </p:to>
                                    </p:set>
                                    <p:animEffect transition="in" filter="wipe(left)">
                                      <p:cBhvr>
                                        <p:cTn id="38" dur="500"/>
                                        <p:tgtEl>
                                          <p:spTgt spid="58"/>
                                        </p:tgtEl>
                                      </p:cBhvr>
                                    </p:animEffect>
                                  </p:childTnLst>
                                </p:cTn>
                              </p:par>
                            </p:childTnLst>
                          </p:cTn>
                        </p:par>
                        <p:par>
                          <p:cTn id="39" fill="hold">
                            <p:stCondLst>
                              <p:cond delay="5000"/>
                            </p:stCondLst>
                            <p:childTnLst>
                              <p:par>
                                <p:cTn id="40" presetID="22" presetClass="entr" presetSubtype="4" fill="hold" grpId="0" nodeType="afterEffect">
                                  <p:stCondLst>
                                    <p:cond delay="500"/>
                                  </p:stCondLst>
                                  <p:childTnLst>
                                    <p:set>
                                      <p:cBhvr>
                                        <p:cTn id="41" dur="1" fill="hold">
                                          <p:stCondLst>
                                            <p:cond delay="0"/>
                                          </p:stCondLst>
                                        </p:cTn>
                                        <p:tgtEl>
                                          <p:spTgt spid="46"/>
                                        </p:tgtEl>
                                        <p:attrNameLst>
                                          <p:attrName>style.visibility</p:attrName>
                                        </p:attrNameLst>
                                      </p:cBhvr>
                                      <p:to>
                                        <p:strVal val="visible"/>
                                      </p:to>
                                    </p:set>
                                    <p:animEffect transition="in" filter="wipe(down)">
                                      <p:cBhvr>
                                        <p:cTn id="42" dur="500"/>
                                        <p:tgtEl>
                                          <p:spTgt spid="46"/>
                                        </p:tgtEl>
                                      </p:cBhvr>
                                    </p:animEffect>
                                  </p:childTnLst>
                                </p:cTn>
                              </p:par>
                              <p:par>
                                <p:cTn id="43" presetID="22" presetClass="entr" presetSubtype="4" fill="hold" nodeType="withEffect">
                                  <p:stCondLst>
                                    <p:cond delay="500"/>
                                  </p:stCondLst>
                                  <p:childTnLst>
                                    <p:set>
                                      <p:cBhvr>
                                        <p:cTn id="44" dur="1" fill="hold">
                                          <p:stCondLst>
                                            <p:cond delay="0"/>
                                          </p:stCondLst>
                                        </p:cTn>
                                        <p:tgtEl>
                                          <p:spTgt spid="47"/>
                                        </p:tgtEl>
                                        <p:attrNameLst>
                                          <p:attrName>style.visibility</p:attrName>
                                        </p:attrNameLst>
                                      </p:cBhvr>
                                      <p:to>
                                        <p:strVal val="visible"/>
                                      </p:to>
                                    </p:set>
                                    <p:animEffect transition="in" filter="wipe(down)">
                                      <p:cBhvr>
                                        <p:cTn id="45" dur="500"/>
                                        <p:tgtEl>
                                          <p:spTgt spid="47"/>
                                        </p:tgtEl>
                                      </p:cBhvr>
                                    </p:animEffect>
                                  </p:childTnLst>
                                </p:cTn>
                              </p:par>
                              <p:par>
                                <p:cTn id="46" presetID="22" presetClass="entr" presetSubtype="4" fill="hold" nodeType="withEffect">
                                  <p:stCondLst>
                                    <p:cond delay="500"/>
                                  </p:stCondLst>
                                  <p:childTnLst>
                                    <p:set>
                                      <p:cBhvr>
                                        <p:cTn id="47" dur="1" fill="hold">
                                          <p:stCondLst>
                                            <p:cond delay="0"/>
                                          </p:stCondLst>
                                        </p:cTn>
                                        <p:tgtEl>
                                          <p:spTgt spid="50"/>
                                        </p:tgtEl>
                                        <p:attrNameLst>
                                          <p:attrName>style.visibility</p:attrName>
                                        </p:attrNameLst>
                                      </p:cBhvr>
                                      <p:to>
                                        <p:strVal val="visible"/>
                                      </p:to>
                                    </p:set>
                                    <p:animEffect transition="in" filter="wipe(down)">
                                      <p:cBhvr>
                                        <p:cTn id="48" dur="500"/>
                                        <p:tgtEl>
                                          <p:spTgt spid="50"/>
                                        </p:tgtEl>
                                      </p:cBhvr>
                                    </p:animEffect>
                                  </p:childTnLst>
                                </p:cTn>
                              </p:par>
                              <p:par>
                                <p:cTn id="49" presetID="22" presetClass="entr" presetSubtype="4" fill="hold" nodeType="withEffect">
                                  <p:stCondLst>
                                    <p:cond delay="500"/>
                                  </p:stCondLst>
                                  <p:childTnLst>
                                    <p:set>
                                      <p:cBhvr>
                                        <p:cTn id="50" dur="1" fill="hold">
                                          <p:stCondLst>
                                            <p:cond delay="0"/>
                                          </p:stCondLst>
                                        </p:cTn>
                                        <p:tgtEl>
                                          <p:spTgt spid="51"/>
                                        </p:tgtEl>
                                        <p:attrNameLst>
                                          <p:attrName>style.visibility</p:attrName>
                                        </p:attrNameLst>
                                      </p:cBhvr>
                                      <p:to>
                                        <p:strVal val="visible"/>
                                      </p:to>
                                    </p:set>
                                    <p:animEffect transition="in" filter="wipe(down)">
                                      <p:cBhvr>
                                        <p:cTn id="51" dur="500"/>
                                        <p:tgtEl>
                                          <p:spTgt spid="51"/>
                                        </p:tgtEl>
                                      </p:cBhvr>
                                    </p:animEffect>
                                  </p:childTnLst>
                                </p:cTn>
                              </p:par>
                              <p:par>
                                <p:cTn id="52" presetID="22" presetClass="entr" presetSubtype="4" fill="hold" grpId="0" nodeType="withEffect">
                                  <p:stCondLst>
                                    <p:cond delay="500"/>
                                  </p:stCondLst>
                                  <p:childTnLst>
                                    <p:set>
                                      <p:cBhvr>
                                        <p:cTn id="53" dur="1" fill="hold">
                                          <p:stCondLst>
                                            <p:cond delay="0"/>
                                          </p:stCondLst>
                                        </p:cTn>
                                        <p:tgtEl>
                                          <p:spTgt spid="55"/>
                                        </p:tgtEl>
                                        <p:attrNameLst>
                                          <p:attrName>style.visibility</p:attrName>
                                        </p:attrNameLst>
                                      </p:cBhvr>
                                      <p:to>
                                        <p:strVal val="visible"/>
                                      </p:to>
                                    </p:set>
                                    <p:animEffect transition="in" filter="wipe(down)">
                                      <p:cBhvr>
                                        <p:cTn id="54" dur="500"/>
                                        <p:tgtEl>
                                          <p:spTgt spid="55"/>
                                        </p:tgtEl>
                                      </p:cBhvr>
                                    </p:animEffect>
                                  </p:childTnLst>
                                </p:cTn>
                              </p:par>
                              <p:par>
                                <p:cTn id="55" presetID="22" presetClass="entr" presetSubtype="4" fill="hold" grpId="0" nodeType="withEffect">
                                  <p:stCondLst>
                                    <p:cond delay="500"/>
                                  </p:stCondLst>
                                  <p:childTnLst>
                                    <p:set>
                                      <p:cBhvr>
                                        <p:cTn id="56" dur="1" fill="hold">
                                          <p:stCondLst>
                                            <p:cond delay="0"/>
                                          </p:stCondLst>
                                        </p:cTn>
                                        <p:tgtEl>
                                          <p:spTgt spid="57"/>
                                        </p:tgtEl>
                                        <p:attrNameLst>
                                          <p:attrName>style.visibility</p:attrName>
                                        </p:attrNameLst>
                                      </p:cBhvr>
                                      <p:to>
                                        <p:strVal val="visible"/>
                                      </p:to>
                                    </p:set>
                                    <p:animEffect transition="in" filter="wipe(down)">
                                      <p:cBhvr>
                                        <p:cTn id="57" dur="500"/>
                                        <p:tgtEl>
                                          <p:spTgt spid="57"/>
                                        </p:tgtEl>
                                      </p:cBhvr>
                                    </p:animEffect>
                                  </p:childTnLst>
                                </p:cTn>
                              </p:par>
                            </p:childTnLst>
                          </p:cTn>
                        </p:par>
                        <p:par>
                          <p:cTn id="58" fill="hold">
                            <p:stCondLst>
                              <p:cond delay="6000"/>
                            </p:stCondLst>
                            <p:childTnLst>
                              <p:par>
                                <p:cTn id="59" presetID="10" presetClass="entr" presetSubtype="0" fill="hold" grpId="0" nodeType="afterEffect">
                                  <p:stCondLst>
                                    <p:cond delay="1000"/>
                                  </p:stCondLst>
                                  <p:childTnLst>
                                    <p:set>
                                      <p:cBhvr>
                                        <p:cTn id="60" dur="1" fill="hold">
                                          <p:stCondLst>
                                            <p:cond delay="0"/>
                                          </p:stCondLst>
                                        </p:cTn>
                                        <p:tgtEl>
                                          <p:spTgt spid="63"/>
                                        </p:tgtEl>
                                        <p:attrNameLst>
                                          <p:attrName>style.visibility</p:attrName>
                                        </p:attrNameLst>
                                      </p:cBhvr>
                                      <p:to>
                                        <p:strVal val="visible"/>
                                      </p:to>
                                    </p:set>
                                    <p:animEffect transition="in" filter="fade">
                                      <p:cBhvr>
                                        <p:cTn id="61" dur="500"/>
                                        <p:tgtEl>
                                          <p:spTgt spid="63"/>
                                        </p:tgtEl>
                                      </p:cBhvr>
                                    </p:animEffect>
                                  </p:childTnLst>
                                </p:cTn>
                              </p:par>
                              <p:par>
                                <p:cTn id="62" presetID="22" presetClass="entr" presetSubtype="4" fill="hold" nodeType="withEffect">
                                  <p:stCondLst>
                                    <p:cond delay="1000"/>
                                  </p:stCondLst>
                                  <p:childTnLst>
                                    <p:set>
                                      <p:cBhvr>
                                        <p:cTn id="63" dur="1" fill="hold">
                                          <p:stCondLst>
                                            <p:cond delay="0"/>
                                          </p:stCondLst>
                                        </p:cTn>
                                        <p:tgtEl>
                                          <p:spTgt spid="59"/>
                                        </p:tgtEl>
                                        <p:attrNameLst>
                                          <p:attrName>style.visibility</p:attrName>
                                        </p:attrNameLst>
                                      </p:cBhvr>
                                      <p:to>
                                        <p:strVal val="visible"/>
                                      </p:to>
                                    </p:set>
                                    <p:animEffect transition="in" filter="wipe(down)">
                                      <p:cBhvr>
                                        <p:cTn id="64" dur="500"/>
                                        <p:tgtEl>
                                          <p:spTgt spid="59"/>
                                        </p:tgtEl>
                                      </p:cBhvr>
                                    </p:animEffect>
                                  </p:childTnLst>
                                </p:cTn>
                              </p:par>
                            </p:childTnLst>
                          </p:cTn>
                        </p:par>
                        <p:par>
                          <p:cTn id="65" fill="hold">
                            <p:stCondLst>
                              <p:cond delay="7500"/>
                            </p:stCondLst>
                            <p:childTnLst>
                              <p:par>
                                <p:cTn id="66" presetID="22" presetClass="entr" presetSubtype="8" fill="hold" grpId="0" nodeType="afterEffect">
                                  <p:stCondLst>
                                    <p:cond delay="1000"/>
                                  </p:stCondLst>
                                  <p:childTnLst>
                                    <p:set>
                                      <p:cBhvr>
                                        <p:cTn id="67" dur="1" fill="hold">
                                          <p:stCondLst>
                                            <p:cond delay="0"/>
                                          </p:stCondLst>
                                        </p:cTn>
                                        <p:tgtEl>
                                          <p:spTgt spid="60"/>
                                        </p:tgtEl>
                                        <p:attrNameLst>
                                          <p:attrName>style.visibility</p:attrName>
                                        </p:attrNameLst>
                                      </p:cBhvr>
                                      <p:to>
                                        <p:strVal val="visible"/>
                                      </p:to>
                                    </p:set>
                                    <p:animEffect transition="in" filter="wipe(left)">
                                      <p:cBhvr>
                                        <p:cTn id="68" dur="750"/>
                                        <p:tgtEl>
                                          <p:spTgt spid="60"/>
                                        </p:tgtEl>
                                      </p:cBhvr>
                                    </p:animEffect>
                                  </p:childTnLst>
                                </p:cTn>
                              </p:par>
                            </p:childTnLst>
                          </p:cTn>
                        </p:par>
                        <p:par>
                          <p:cTn id="69" fill="hold">
                            <p:stCondLst>
                              <p:cond delay="9250"/>
                            </p:stCondLst>
                            <p:childTnLst>
                              <p:par>
                                <p:cTn id="70" presetID="22" presetClass="entr" presetSubtype="8" fill="hold" grpId="0" nodeType="afterEffect">
                                  <p:stCondLst>
                                    <p:cond delay="1000"/>
                                  </p:stCondLst>
                                  <p:childTnLst>
                                    <p:set>
                                      <p:cBhvr>
                                        <p:cTn id="71" dur="1" fill="hold">
                                          <p:stCondLst>
                                            <p:cond delay="0"/>
                                          </p:stCondLst>
                                        </p:cTn>
                                        <p:tgtEl>
                                          <p:spTgt spid="61"/>
                                        </p:tgtEl>
                                        <p:attrNameLst>
                                          <p:attrName>style.visibility</p:attrName>
                                        </p:attrNameLst>
                                      </p:cBhvr>
                                      <p:to>
                                        <p:strVal val="visible"/>
                                      </p:to>
                                    </p:set>
                                    <p:animEffect transition="in" filter="wipe(left)">
                                      <p:cBhvr>
                                        <p:cTn id="72" dur="750"/>
                                        <p:tgtEl>
                                          <p:spTgt spid="61"/>
                                        </p:tgtEl>
                                      </p:cBhvr>
                                    </p:animEffect>
                                  </p:childTnLst>
                                </p:cTn>
                              </p:par>
                            </p:childTnLst>
                          </p:cTn>
                        </p:par>
                        <p:par>
                          <p:cTn id="73" fill="hold">
                            <p:stCondLst>
                              <p:cond delay="11000"/>
                            </p:stCondLst>
                            <p:childTnLst>
                              <p:par>
                                <p:cTn id="74" presetID="22" presetClass="entr" presetSubtype="8" fill="hold" grpId="0" nodeType="afterEffect">
                                  <p:stCondLst>
                                    <p:cond delay="1000"/>
                                  </p:stCondLst>
                                  <p:childTnLst>
                                    <p:set>
                                      <p:cBhvr>
                                        <p:cTn id="75" dur="1" fill="hold">
                                          <p:stCondLst>
                                            <p:cond delay="0"/>
                                          </p:stCondLst>
                                        </p:cTn>
                                        <p:tgtEl>
                                          <p:spTgt spid="62"/>
                                        </p:tgtEl>
                                        <p:attrNameLst>
                                          <p:attrName>style.visibility</p:attrName>
                                        </p:attrNameLst>
                                      </p:cBhvr>
                                      <p:to>
                                        <p:strVal val="visible"/>
                                      </p:to>
                                    </p:set>
                                    <p:animEffect transition="in" filter="wipe(left)">
                                      <p:cBhvr>
                                        <p:cTn id="76" dur="750"/>
                                        <p:tgtEl>
                                          <p:spTgt spid="62"/>
                                        </p:tgtEl>
                                      </p:cBhvr>
                                    </p:animEffect>
                                  </p:childTnLst>
                                </p:cTn>
                              </p:par>
                            </p:childTnLst>
                          </p:cTn>
                        </p:par>
                        <p:par>
                          <p:cTn id="77" fill="hold">
                            <p:stCondLst>
                              <p:cond delay="12750"/>
                            </p:stCondLst>
                            <p:childTnLst>
                              <p:par>
                                <p:cTn id="78" presetID="10" presetClass="entr" presetSubtype="0" fill="hold" nodeType="afterEffect">
                                  <p:stCondLst>
                                    <p:cond delay="500"/>
                                  </p:stCondLst>
                                  <p:childTnLst>
                                    <p:set>
                                      <p:cBhvr>
                                        <p:cTn id="79" dur="1" fill="hold">
                                          <p:stCondLst>
                                            <p:cond delay="0"/>
                                          </p:stCondLst>
                                        </p:cTn>
                                        <p:tgtEl>
                                          <p:spTgt spid="64"/>
                                        </p:tgtEl>
                                        <p:attrNameLst>
                                          <p:attrName>style.visibility</p:attrName>
                                        </p:attrNameLst>
                                      </p:cBhvr>
                                      <p:to>
                                        <p:strVal val="visible"/>
                                      </p:to>
                                    </p:set>
                                    <p:animEffect transition="in" filter="fade">
                                      <p:cBhvr>
                                        <p:cTn id="80" dur="125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6" grpId="0" animBg="1"/>
      <p:bldP spid="45" grpId="0"/>
      <p:bldP spid="46" grpId="0" animBg="1"/>
      <p:bldP spid="55" grpId="0"/>
      <p:bldP spid="56" grpId="0"/>
      <p:bldP spid="57" grpId="0"/>
      <p:bldP spid="60" grpId="0"/>
      <p:bldP spid="61" grpId="0"/>
      <p:bldP spid="62" grpId="0"/>
      <p:bldP spid="6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55439" y="2060848"/>
            <a:ext cx="9136762" cy="1442888"/>
          </a:xfrm>
          <a:prstGeom prst="rect">
            <a:avLst/>
          </a:prstGeom>
          <a:no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ru-RU" sz="4400" b="1" dirty="0">
                <a:solidFill>
                  <a:srgbClr val="42444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БЛАГОДАРЮ ЗА ВНИМАНИЕ!</a:t>
            </a:r>
          </a:p>
        </p:txBody>
      </p:sp>
      <p:sp>
        <p:nvSpPr>
          <p:cNvPr id="16" name="TextBox 15"/>
          <p:cNvSpPr txBox="1"/>
          <p:nvPr/>
        </p:nvSpPr>
        <p:spPr>
          <a:xfrm>
            <a:off x="3707396" y="6389135"/>
            <a:ext cx="1944216" cy="338554"/>
          </a:xfrm>
          <a:prstGeom prst="rect">
            <a:avLst/>
          </a:prstGeom>
          <a:noFill/>
          <a:effectLst>
            <a:outerShdw blurRad="50800" dist="12700" dir="8100000" algn="tr" rotWithShape="0">
              <a:prstClr val="black">
                <a:alpha val="0"/>
              </a:prstClr>
            </a:outerShdw>
          </a:effectLst>
        </p:spPr>
        <p:txBody>
          <a:bodyPr wrap="square" rtlCol="0">
            <a:spAutoFit/>
          </a:bodyPr>
          <a:lstStyle/>
          <a:p>
            <a:pPr algn="ctr"/>
            <a:r>
              <a:rPr lang="ru-RU" sz="1600" b="1" dirty="0" smtClean="0">
                <a:solidFill>
                  <a:srgbClr val="424444"/>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2020 год</a:t>
            </a:r>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56350" y="3356992"/>
            <a:ext cx="3960440" cy="2676602"/>
          </a:xfrm>
          <a:prstGeom prst="rect">
            <a:avLst/>
          </a:prstGeom>
        </p:spPr>
      </p:pic>
      <p:pic>
        <p:nvPicPr>
          <p:cNvPr id="7" name="Рисунок 6"/>
          <p:cNvPicPr>
            <a:picLocks noChangeAspect="1"/>
          </p:cNvPicPr>
          <p:nvPr/>
        </p:nvPicPr>
        <p:blipFill rotWithShape="1">
          <a:blip r:embed="rId3" cstate="print">
            <a:extLst>
              <a:ext uri="{28A0092B-C50C-407E-A947-70E740481C1C}">
                <a14:useLocalDpi xmlns:a14="http://schemas.microsoft.com/office/drawing/2010/main" val="0"/>
              </a:ext>
            </a:extLst>
          </a:blip>
          <a:srcRect r="68500" b="66695"/>
          <a:stretch/>
        </p:blipFill>
        <p:spPr>
          <a:xfrm>
            <a:off x="3363680" y="-81185"/>
            <a:ext cx="2520280" cy="1884073"/>
          </a:xfrm>
          <a:prstGeom prst="rect">
            <a:avLst/>
          </a:prstGeom>
        </p:spPr>
      </p:pic>
    </p:spTree>
    <p:extLst>
      <p:ext uri="{BB962C8B-B14F-4D97-AF65-F5344CB8AC3E}">
        <p14:creationId xmlns:p14="http://schemas.microsoft.com/office/powerpoint/2010/main" val="783945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left)">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6" grpId="0"/>
    </p:bld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5302</TotalTime>
  <Words>1094</Words>
  <Application>Microsoft Office PowerPoint</Application>
  <PresentationFormat>Экран (4:3)</PresentationFormat>
  <Paragraphs>153</Paragraphs>
  <Slides>10</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10</vt:i4>
      </vt:variant>
    </vt:vector>
  </HeadingPairs>
  <TitlesOfParts>
    <vt:vector size="16" baseType="lpstr">
      <vt:lpstr>Arial</vt:lpstr>
      <vt:lpstr>Calibri</vt:lpstr>
      <vt:lpstr>Calibri Light</vt:lpstr>
      <vt:lpstr>Times New Roman</vt:lpstr>
      <vt:lpstr>Wingdings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Шебуняева Ксения Олеговна</dc:creator>
  <cp:lastModifiedBy>Шебуняева Ксения Олеговна</cp:lastModifiedBy>
  <cp:revision>826</cp:revision>
  <dcterms:created xsi:type="dcterms:W3CDTF">2018-12-10T19:43:22Z</dcterms:created>
  <dcterms:modified xsi:type="dcterms:W3CDTF">2020-06-01T08:02:40Z</dcterms:modified>
</cp:coreProperties>
</file>