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84" r:id="rId2"/>
    <p:sldId id="280" r:id="rId3"/>
    <p:sldId id="287" r:id="rId4"/>
    <p:sldId id="288" r:id="rId5"/>
    <p:sldId id="286" r:id="rId6"/>
    <p:sldId id="290" r:id="rId7"/>
    <p:sldId id="297" r:id="rId8"/>
    <p:sldId id="291" r:id="rId9"/>
    <p:sldId id="292" r:id="rId10"/>
    <p:sldId id="293" r:id="rId11"/>
    <p:sldId id="295" r:id="rId12"/>
    <p:sldId id="296" r:id="rId13"/>
    <p:sldId id="298" r:id="rId14"/>
    <p:sldId id="299" r:id="rId15"/>
    <p:sldId id="300" r:id="rId16"/>
    <p:sldId id="301" r:id="rId17"/>
    <p:sldId id="302" r:id="rId18"/>
    <p:sldId id="279" r:id="rId19"/>
    <p:sldId id="303" r:id="rId20"/>
    <p:sldId id="304" r:id="rId21"/>
    <p:sldId id="306" r:id="rId22"/>
    <p:sldId id="305" r:id="rId23"/>
  </p:sldIdLst>
  <p:sldSz cx="18288000" cy="10287000"/>
  <p:notesSz cx="6858000" cy="9144000"/>
  <p:embeddedFontLst>
    <p:embeddedFont>
      <p:font typeface="Montserrat Light" panose="020B0604020202020204" charset="0"/>
      <p:regular r:id="rId25"/>
    </p:embeddedFont>
    <p:embeddedFont>
      <p:font typeface="Oswald" panose="020B0604020202020204" charset="-52"/>
      <p:regular r:id="rId26"/>
      <p:bold r:id="rId27"/>
    </p:embeddedFont>
    <p:embeddedFont>
      <p:font typeface="Montserrat Extra-Bold" panose="020B0604020202020204" charset="-52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0001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643" autoAdjust="0"/>
  </p:normalViewPr>
  <p:slideViewPr>
    <p:cSldViewPr>
      <p:cViewPr varScale="1">
        <p:scale>
          <a:sx n="66" d="100"/>
          <a:sy n="66" d="100"/>
        </p:scale>
        <p:origin x="54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A8C86-B2BB-4131-8349-E1699D80A9EA}" type="datetimeFigureOut">
              <a:rPr lang="ru-RU" smtClean="0"/>
              <a:t>26.06.2019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5D070E-2F6B-455B-8E52-BDB6E5FB7D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01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D070E-2F6B-455B-8E52-BDB6E5FB7D7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0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D070E-2F6B-455B-8E52-BDB6E5FB7D7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98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bhmao.ru/" TargetMode="External"/><Relationship Id="rId7" Type="http://schemas.openxmlformats.org/officeDocument/2006/relationships/image" Target="../media/image1.jpeg"/><Relationship Id="rId2" Type="http://schemas.openxmlformats.org/officeDocument/2006/relationships/hyperlink" Target="https://www.cardioc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rgutokb.ru/" TargetMode="External"/><Relationship Id="rId5" Type="http://schemas.openxmlformats.org/officeDocument/2006/relationships/hyperlink" Target="http://surgut-kpc.ru/" TargetMode="External"/><Relationship Id="rId4" Type="http://schemas.openxmlformats.org/officeDocument/2006/relationships/hyperlink" Target="http://www.obtc.r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bhmao.ru/" TargetMode="External"/><Relationship Id="rId7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ardioc.ru/" TargetMode="External"/><Relationship Id="rId5" Type="http://schemas.openxmlformats.org/officeDocument/2006/relationships/hyperlink" Target="http://www.obtc.ru/" TargetMode="External"/><Relationship Id="rId4" Type="http://schemas.openxmlformats.org/officeDocument/2006/relationships/hyperlink" Target="https://surgutokb.ru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urgutbus.ru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dmhmansy.ru/helpdesk/transport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75492" y="1409700"/>
            <a:ext cx="19116348" cy="531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i="0" spc="320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МЕДИЦИНСКИЙ ТУРИЗМ </a:t>
            </a:r>
            <a:br>
              <a:rPr lang="ru-RU" sz="8000" b="1" i="0" spc="320" dirty="0">
                <a:solidFill>
                  <a:schemeClr val="accent1">
                    <a:lumMod val="50000"/>
                  </a:schemeClr>
                </a:solidFill>
                <a:latin typeface="Oswald"/>
              </a:rPr>
            </a:br>
            <a:r>
              <a:rPr lang="ru-RU" sz="8000" b="1" i="0" spc="320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В ХАНТЫ-МАНСИЙСКОМ </a:t>
            </a:r>
            <a:br>
              <a:rPr lang="ru-RU" sz="8000" b="1" i="0" spc="320" dirty="0">
                <a:solidFill>
                  <a:schemeClr val="accent1">
                    <a:lumMod val="50000"/>
                  </a:schemeClr>
                </a:solidFill>
                <a:latin typeface="Oswald"/>
              </a:rPr>
            </a:br>
            <a:r>
              <a:rPr lang="ru-RU" sz="8000" b="1" i="0" spc="320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АВТОНОМНОМ </a:t>
            </a:r>
            <a:r>
              <a:rPr lang="ru-RU" sz="8000" b="1" spc="320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ОКРУГЕ – </a:t>
            </a:r>
            <a:r>
              <a:rPr lang="ru-RU" sz="8000" b="1" i="0" spc="320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ЮГРЕ</a:t>
            </a:r>
            <a:endParaRPr lang="en-US" sz="8000" b="1" i="0" spc="320" dirty="0">
              <a:solidFill>
                <a:schemeClr val="accent1">
                  <a:lumMod val="50000"/>
                </a:schemeClr>
              </a:solidFill>
              <a:latin typeface="Oswal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625" y="7200900"/>
            <a:ext cx="18538114" cy="67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ru-RU" sz="3500" b="1" spc="320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О ТОМ, КАК ПОЛУЧИТЬ МЕДИЦИНСКУЮ ПОМОЩЬ В ХМАО-ЮГРЕ</a:t>
            </a:r>
            <a:endParaRPr lang="en-US" sz="3500" b="1" spc="320" dirty="0">
              <a:solidFill>
                <a:schemeClr val="accent3">
                  <a:lumMod val="50000"/>
                </a:schemeClr>
              </a:solidFill>
              <a:latin typeface="Oswald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99B2C29-21B1-CB45-B06A-C98477F61A90}"/>
              </a:ext>
            </a:extLst>
          </p:cNvPr>
          <p:cNvSpPr/>
          <p:nvPr/>
        </p:nvSpPr>
        <p:spPr>
          <a:xfrm>
            <a:off x="0" y="3505"/>
            <a:ext cx="18288000" cy="140619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350C76B-3C04-8941-89BB-B6276EE44F84}"/>
              </a:ext>
            </a:extLst>
          </p:cNvPr>
          <p:cNvSpPr/>
          <p:nvPr/>
        </p:nvSpPr>
        <p:spPr>
          <a:xfrm>
            <a:off x="4408" y="8801100"/>
            <a:ext cx="18283592" cy="14873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B4DA0B1-B343-F044-A37F-209A119467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18057"/>
            <a:ext cx="1936832" cy="14966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6CF2DD3-81A2-BE4C-AF32-BBB9B1EA4A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00" y="1818057"/>
            <a:ext cx="1600200" cy="185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7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74652" y="555604"/>
            <a:ext cx="9809254" cy="1238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920"/>
              </a:lnSpc>
            </a:pPr>
            <a:r>
              <a:rPr lang="en-US" sz="8000" b="1" i="0" spc="576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СОДЕРЖАНИЕ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7200" y="2200236"/>
            <a:ext cx="12877800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Что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такое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лечение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в </a:t>
            </a:r>
            <a:r>
              <a:rPr lang="ru-RU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Ханты-Мансийском автономном округе–Югре..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.3-6</a:t>
            </a:r>
          </a:p>
          <a:p>
            <a:pPr>
              <a:lnSpc>
                <a:spcPts val="3640"/>
              </a:lnSpc>
            </a:pPr>
            <a:endParaRPr lang="en-US" sz="2800" i="0" spc="344" dirty="0">
              <a:solidFill>
                <a:schemeClr val="accent3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3640"/>
              </a:lnSpc>
            </a:pP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I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ступень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: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выбор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медицинской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организации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в </a:t>
            </a:r>
            <a:r>
              <a:rPr lang="ru-RU" sz="280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Ханты-Мансийском автономном округе – Югре …………………………..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................</a:t>
            </a:r>
            <a:r>
              <a:rPr lang="ru-RU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...7-9</a:t>
            </a:r>
          </a:p>
          <a:p>
            <a:pPr>
              <a:lnSpc>
                <a:spcPts val="3640"/>
              </a:lnSpc>
            </a:pPr>
            <a:endParaRPr lang="en-US" sz="2800" i="0" spc="344" dirty="0">
              <a:solidFill>
                <a:schemeClr val="accent3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3640"/>
              </a:lnSpc>
            </a:pP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II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ступень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: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направление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запроса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на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лечение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в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медицинскую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организацию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.........................................................................</a:t>
            </a:r>
            <a:r>
              <a:rPr lang="ru-RU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......10-11</a:t>
            </a:r>
          </a:p>
          <a:p>
            <a:pPr>
              <a:lnSpc>
                <a:spcPts val="3640"/>
              </a:lnSpc>
            </a:pPr>
            <a:endParaRPr lang="en-US" sz="2800" i="0" spc="344" dirty="0">
              <a:solidFill>
                <a:schemeClr val="accent3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3640"/>
              </a:lnSpc>
            </a:pP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III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ступень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: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проживание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и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транспорт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....................................</a:t>
            </a:r>
            <a:r>
              <a:rPr lang="ru-RU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......12-15</a:t>
            </a:r>
          </a:p>
          <a:p>
            <a:pPr>
              <a:lnSpc>
                <a:spcPts val="3640"/>
              </a:lnSpc>
            </a:pPr>
            <a:endParaRPr lang="en-US" sz="2800" i="0" spc="344" dirty="0">
              <a:solidFill>
                <a:schemeClr val="accent3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3640"/>
              </a:lnSpc>
            </a:pP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IV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ступень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: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оформление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визы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............................................</a:t>
            </a:r>
            <a:r>
              <a:rPr lang="ru-RU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.........16-20</a:t>
            </a:r>
          </a:p>
          <a:p>
            <a:pPr>
              <a:lnSpc>
                <a:spcPts val="3640"/>
              </a:lnSpc>
            </a:pPr>
            <a:endParaRPr lang="en-US" sz="2800" i="0" spc="344" dirty="0">
              <a:solidFill>
                <a:schemeClr val="accent3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3639"/>
              </a:lnSpc>
            </a:pP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V </a:t>
            </a:r>
            <a:r>
              <a:rPr lang="en-US" sz="280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ступень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: Welcome to </a:t>
            </a:r>
            <a:r>
              <a:rPr lang="en-US" sz="2800" i="0" spc="344" dirty="0" err="1" smtClean="0">
                <a:solidFill>
                  <a:schemeClr val="accent3">
                    <a:lumMod val="50000"/>
                  </a:schemeClr>
                </a:solidFill>
                <a:latin typeface="Oswald"/>
              </a:rPr>
              <a:t>Ugra</a:t>
            </a:r>
            <a:r>
              <a:rPr lang="en-US" sz="2800" i="0" spc="344" dirty="0" smtClean="0">
                <a:solidFill>
                  <a:schemeClr val="accent3">
                    <a:lumMod val="50000"/>
                  </a:schemeClr>
                </a:solidFill>
                <a:latin typeface="Oswald"/>
              </a:rPr>
              <a:t>! </a:t>
            </a:r>
            <a:r>
              <a:rPr lang="ru-RU" sz="2800" spc="344" dirty="0" smtClean="0">
                <a:solidFill>
                  <a:schemeClr val="accent3">
                    <a:lumMod val="50000"/>
                  </a:schemeClr>
                </a:solidFill>
                <a:latin typeface="Oswald"/>
              </a:rPr>
              <a:t>…</a:t>
            </a:r>
            <a:r>
              <a:rPr lang="en-US" sz="2800" i="0" spc="344" dirty="0" smtClean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.........................................</a:t>
            </a:r>
            <a:r>
              <a:rPr lang="ru-RU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</a:t>
            </a:r>
            <a:r>
              <a:rPr lang="en-US" sz="280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..........</a:t>
            </a:r>
            <a:r>
              <a:rPr lang="en-US" sz="2800" b="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2</a:t>
            </a:r>
            <a:r>
              <a:rPr lang="en-US" sz="2799" b="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1-22</a:t>
            </a:r>
          </a:p>
          <a:p>
            <a:pPr>
              <a:lnSpc>
                <a:spcPts val="3639"/>
              </a:lnSpc>
            </a:pPr>
            <a:endParaRPr lang="en-US" sz="2799" b="0" i="0" spc="344" dirty="0">
              <a:solidFill>
                <a:schemeClr val="accent3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3640"/>
              </a:lnSpc>
            </a:pPr>
            <a:r>
              <a:rPr lang="en-US" sz="2800" b="0" i="0" spc="344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Контакты</a:t>
            </a:r>
            <a:r>
              <a:rPr lang="en-US" sz="2800" b="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..........................................................................</a:t>
            </a:r>
            <a:r>
              <a:rPr lang="ru-RU" sz="2800" b="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.......</a:t>
            </a:r>
            <a:r>
              <a:rPr lang="en-US" sz="2800" b="0" i="0" spc="344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...........23</a:t>
            </a:r>
          </a:p>
          <a:p>
            <a:pPr>
              <a:lnSpc>
                <a:spcPts val="3640"/>
              </a:lnSpc>
            </a:pPr>
            <a:endParaRPr lang="en-US" sz="2800" b="0" i="0" spc="344" dirty="0">
              <a:solidFill>
                <a:schemeClr val="accent3">
                  <a:lumMod val="50000"/>
                </a:schemeClr>
              </a:solidFill>
              <a:latin typeface="Oswald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 l="44801" t="44801" r="44801" b="44801"/>
          <a:stretch>
            <a:fillRect/>
          </a:stretch>
        </p:blipFill>
        <p:spPr>
          <a:xfrm>
            <a:off x="-872841" y="9258300"/>
            <a:ext cx="1901541" cy="1901541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3144500" y="0"/>
            <a:ext cx="5143500" cy="10287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/>
          <a:srcRect l="44801" t="44801" r="44801" b="44801"/>
          <a:stretch>
            <a:fillRect/>
          </a:stretch>
        </p:blipFill>
        <p:spPr>
          <a:xfrm>
            <a:off x="17062221" y="-545662"/>
            <a:ext cx="1901541" cy="190154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D09EDAF-86B9-6149-81C9-9831A3F328DD}"/>
              </a:ext>
            </a:extLst>
          </p:cNvPr>
          <p:cNvSpPr/>
          <p:nvPr/>
        </p:nvSpPr>
        <p:spPr>
          <a:xfrm>
            <a:off x="13144500" y="8086764"/>
            <a:ext cx="5143500" cy="220023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7"/>
          <p:cNvSpPr txBox="1"/>
          <p:nvPr/>
        </p:nvSpPr>
        <p:spPr>
          <a:xfrm>
            <a:off x="13247914" y="7444524"/>
            <a:ext cx="4953000" cy="276998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30"/>
              </a:lnSpc>
            </a:pPr>
            <a:r>
              <a:rPr lang="en-US" sz="3200" i="0" spc="205" dirty="0" err="1" smtClean="0">
                <a:solidFill>
                  <a:schemeClr val="bg1"/>
                </a:solidFill>
                <a:latin typeface="Oswald"/>
              </a:rPr>
              <a:t>Материалы</a:t>
            </a:r>
            <a:r>
              <a:rPr lang="en-US" sz="3200" i="0" spc="205" dirty="0" smtClean="0">
                <a:solidFill>
                  <a:schemeClr val="bg1"/>
                </a:solidFill>
                <a:latin typeface="Oswald"/>
              </a:rPr>
              <a:t> </a:t>
            </a:r>
            <a:r>
              <a:rPr lang="en-US" sz="3200" i="0" spc="205" dirty="0" err="1" smtClean="0">
                <a:solidFill>
                  <a:schemeClr val="bg1"/>
                </a:solidFill>
                <a:latin typeface="Oswald"/>
              </a:rPr>
              <a:t>подготовлены</a:t>
            </a:r>
            <a:endParaRPr lang="ru-RU" sz="3200" i="0" spc="205" dirty="0" smtClean="0">
              <a:solidFill>
                <a:schemeClr val="bg1"/>
              </a:solidFill>
              <a:latin typeface="Oswald"/>
            </a:endParaRPr>
          </a:p>
          <a:p>
            <a:pPr>
              <a:lnSpc>
                <a:spcPts val="2730"/>
              </a:lnSpc>
            </a:pPr>
            <a:endParaRPr lang="en-US" sz="1900" b="1" i="0" spc="205" dirty="0">
              <a:solidFill>
                <a:schemeClr val="bg1"/>
              </a:solidFill>
              <a:latin typeface="Oswald"/>
            </a:endParaRPr>
          </a:p>
          <a:p>
            <a:pPr>
              <a:lnSpc>
                <a:spcPts val="2730"/>
              </a:lnSpc>
            </a:pPr>
            <a:r>
              <a:rPr lang="en-US" sz="2400" b="0" i="0" dirty="0" err="1">
                <a:solidFill>
                  <a:srgbClr val="002060"/>
                </a:solidFill>
                <a:latin typeface="Oswald"/>
              </a:rPr>
              <a:t>Координирующим</a:t>
            </a:r>
            <a:r>
              <a:rPr lang="en-US" sz="2400" b="0" i="0" dirty="0">
                <a:solidFill>
                  <a:srgbClr val="002060"/>
                </a:solidFill>
                <a:latin typeface="Oswald"/>
              </a:rPr>
              <a:t> </a:t>
            </a:r>
            <a:r>
              <a:rPr lang="en-US" sz="2400" b="0" i="0" dirty="0" err="1">
                <a:solidFill>
                  <a:srgbClr val="002060"/>
                </a:solidFill>
                <a:latin typeface="Oswald"/>
              </a:rPr>
              <a:t>центром</a:t>
            </a:r>
            <a:r>
              <a:rPr lang="en-US" sz="2400" b="0" i="0" dirty="0">
                <a:solidFill>
                  <a:srgbClr val="002060"/>
                </a:solidFill>
                <a:latin typeface="Oswald"/>
              </a:rPr>
              <a:t> </a:t>
            </a:r>
            <a:endParaRPr lang="ru-RU" sz="2400" b="0" i="0" dirty="0">
              <a:solidFill>
                <a:srgbClr val="002060"/>
              </a:solidFill>
              <a:latin typeface="Oswald"/>
            </a:endParaRPr>
          </a:p>
          <a:p>
            <a:pPr>
              <a:lnSpc>
                <a:spcPts val="2730"/>
              </a:lnSpc>
            </a:pPr>
            <a:r>
              <a:rPr lang="ru-RU" sz="2400" b="0" i="0" dirty="0">
                <a:solidFill>
                  <a:srgbClr val="002060"/>
                </a:solidFill>
                <a:latin typeface="Oswald"/>
              </a:rPr>
              <a:t>по р</a:t>
            </a:r>
            <a:r>
              <a:rPr lang="ru-RU" sz="2400" dirty="0">
                <a:solidFill>
                  <a:srgbClr val="002060"/>
                </a:solidFill>
                <a:latin typeface="Oswald"/>
              </a:rPr>
              <a:t>азвитию экспорта медицинских услуг </a:t>
            </a:r>
          </a:p>
          <a:p>
            <a:pPr>
              <a:lnSpc>
                <a:spcPts val="2730"/>
              </a:lnSpc>
            </a:pPr>
            <a:r>
              <a:rPr lang="en-US" sz="2400" b="0" i="0" dirty="0">
                <a:solidFill>
                  <a:srgbClr val="002060"/>
                </a:solidFill>
                <a:latin typeface="Oswald"/>
              </a:rPr>
              <a:t>ФГБУ ЦНИИОИЗ </a:t>
            </a:r>
            <a:r>
              <a:rPr lang="en-US" sz="2400" b="0" i="0" dirty="0" err="1">
                <a:solidFill>
                  <a:srgbClr val="002060"/>
                </a:solidFill>
                <a:latin typeface="Oswald"/>
              </a:rPr>
              <a:t>Минздрава</a:t>
            </a:r>
            <a:r>
              <a:rPr lang="en-US" sz="2400" b="0" i="0" dirty="0">
                <a:solidFill>
                  <a:srgbClr val="002060"/>
                </a:solidFill>
                <a:latin typeface="Oswald"/>
              </a:rPr>
              <a:t> </a:t>
            </a:r>
            <a:r>
              <a:rPr lang="en-US" sz="2400" b="0" i="0" dirty="0" smtClean="0">
                <a:solidFill>
                  <a:srgbClr val="002060"/>
                </a:solidFill>
                <a:latin typeface="Oswald"/>
              </a:rPr>
              <a:t>России</a:t>
            </a:r>
            <a:r>
              <a:rPr lang="ru-RU" sz="2400" b="0" i="0" dirty="0" smtClean="0">
                <a:solidFill>
                  <a:srgbClr val="002060"/>
                </a:solidFill>
                <a:latin typeface="Oswald"/>
              </a:rPr>
              <a:t>,</a:t>
            </a:r>
          </a:p>
          <a:p>
            <a:pPr>
              <a:lnSpc>
                <a:spcPts val="2730"/>
              </a:lnSpc>
            </a:pPr>
            <a:r>
              <a:rPr lang="ru-RU" sz="2400" dirty="0" err="1" smtClean="0">
                <a:solidFill>
                  <a:srgbClr val="002060"/>
                </a:solidFill>
                <a:latin typeface="Oswald"/>
              </a:rPr>
              <a:t>Координационым</a:t>
            </a:r>
            <a:r>
              <a:rPr lang="ru-RU" sz="2400" dirty="0" smtClean="0">
                <a:solidFill>
                  <a:srgbClr val="002060"/>
                </a:solidFill>
                <a:latin typeface="Oswald"/>
              </a:rPr>
              <a:t> центром проектной деятельности БУ «ОКД «ЦД и ССХ»</a:t>
            </a:r>
            <a:endParaRPr lang="ru-RU" sz="2400" b="0" i="0" dirty="0" smtClean="0">
              <a:solidFill>
                <a:srgbClr val="002060"/>
              </a:solidFill>
              <a:latin typeface="Oswald"/>
            </a:endParaRPr>
          </a:p>
          <a:p>
            <a:pPr>
              <a:lnSpc>
                <a:spcPts val="2730"/>
              </a:lnSpc>
            </a:pPr>
            <a:endParaRPr lang="en-US" sz="2400" b="0" i="0" dirty="0">
              <a:solidFill>
                <a:srgbClr val="002060"/>
              </a:solidFill>
              <a:latin typeface="Oswa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380788" y="178414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Oswald"/>
              </a:rPr>
              <a:t>2</a:t>
            </a:r>
          </a:p>
        </p:txBody>
      </p:sp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8833" y="1454186"/>
            <a:ext cx="4330808" cy="501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83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need.estate/images/NEWS/RSS/LiveJournal/Gelio/2016-09/ba2428b64d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86" y="0"/>
            <a:ext cx="18324286" cy="10290934"/>
          </a:xfrm>
          <a:prstGeom prst="rect">
            <a:avLst/>
          </a:prstGeom>
          <a:solidFill>
            <a:schemeClr val="bg1"/>
          </a:solidFill>
          <a:effectLst>
            <a:outerShdw blurRad="114300" dist="50800" dir="5400000" algn="ctr" rotWithShape="0">
              <a:srgbClr val="000000">
                <a:alpha val="12000"/>
              </a:srgbClr>
            </a:outerShdw>
          </a:effectLst>
          <a:scene3d>
            <a:camera prst="orthographicFront"/>
            <a:lightRig rig="threePt" dir="t"/>
          </a:scene3d>
          <a:sp3d prstMaterial="translucentPowder"/>
        </p:spPr>
      </p:pic>
      <p:sp>
        <p:nvSpPr>
          <p:cNvPr id="3" name="TextBox 5"/>
          <p:cNvSpPr txBox="1"/>
          <p:nvPr/>
        </p:nvSpPr>
        <p:spPr>
          <a:xfrm>
            <a:off x="2971800" y="3238500"/>
            <a:ext cx="12619633" cy="3180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446"/>
              </a:lnSpc>
            </a:pPr>
            <a:r>
              <a:rPr lang="en-US" sz="8600" b="1" i="0" spc="722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ЧТО ТАКОЕ ЛЕЧЕНИЕ </a:t>
            </a:r>
          </a:p>
          <a:p>
            <a:pPr algn="ctr">
              <a:lnSpc>
                <a:spcPts val="12446"/>
              </a:lnSpc>
            </a:pPr>
            <a:r>
              <a:rPr lang="en-US" sz="8600" b="1" i="0" spc="722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В</a:t>
            </a:r>
            <a:r>
              <a:rPr lang="ru-RU" sz="8600" b="1" spc="722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ХМАО-ЮГРЕ</a:t>
            </a:r>
            <a:r>
              <a:rPr lang="en-US" sz="8600" b="1" i="0" spc="722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?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6612" y="0"/>
            <a:ext cx="18281388" cy="21431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70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-36286" y="8143875"/>
            <a:ext cx="18281388" cy="21431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700"/>
          </a:p>
        </p:txBody>
      </p:sp>
      <p:sp>
        <p:nvSpPr>
          <p:cNvPr id="6" name="TextBox 20"/>
          <p:cNvSpPr txBox="1"/>
          <p:nvPr/>
        </p:nvSpPr>
        <p:spPr>
          <a:xfrm>
            <a:off x="17145000" y="190500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ru-RU" sz="2400" b="1" dirty="0">
                <a:solidFill>
                  <a:srgbClr val="FFFFFF"/>
                </a:solidFill>
                <a:latin typeface="Oswald"/>
              </a:rPr>
              <a:t>3</a:t>
            </a:r>
            <a:endParaRPr lang="en-US" sz="2400" b="1" dirty="0">
              <a:solidFill>
                <a:srgbClr val="FFFFFF"/>
              </a:solidFill>
              <a:latin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266572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028700" y="3924300"/>
            <a:ext cx="3886200" cy="502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376647" y="3295650"/>
            <a:ext cx="1190306" cy="119030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98489" y="4825564"/>
            <a:ext cx="3746622" cy="1304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4000" b="0" i="0" spc="404" dirty="0">
                <a:solidFill>
                  <a:srgbClr val="252827"/>
                </a:solidFill>
                <a:latin typeface="Oswald"/>
              </a:rPr>
              <a:t>ВЫСОКОЕ</a:t>
            </a:r>
          </a:p>
          <a:p>
            <a:pPr algn="ctr">
              <a:lnSpc>
                <a:spcPts val="5200"/>
              </a:lnSpc>
            </a:pPr>
            <a:r>
              <a:rPr lang="en-US" sz="4000" b="0" i="0" spc="404" dirty="0">
                <a:solidFill>
                  <a:srgbClr val="252827"/>
                </a:solidFill>
                <a:latin typeface="Oswald"/>
              </a:rPr>
              <a:t>КАЧЕСТВО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67075" y="6669108"/>
            <a:ext cx="3906854" cy="1745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6"/>
              </a:lnSpc>
            </a:pPr>
            <a:r>
              <a:rPr lang="en-US" sz="2300" b="0" i="0" spc="108" dirty="0" err="1">
                <a:solidFill>
                  <a:srgbClr val="252827"/>
                </a:solidFill>
                <a:latin typeface="Oswald"/>
              </a:rPr>
              <a:t>Высококачественная</a:t>
            </a:r>
            <a:r>
              <a:rPr lang="en-US" sz="2300" b="0" i="0" spc="108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08" dirty="0" err="1">
                <a:solidFill>
                  <a:srgbClr val="252827"/>
                </a:solidFill>
                <a:latin typeface="Oswald"/>
              </a:rPr>
              <a:t>медицинская</a:t>
            </a:r>
            <a:r>
              <a:rPr lang="en-US" sz="2300" b="0" i="0" spc="108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08" dirty="0" err="1">
                <a:solidFill>
                  <a:srgbClr val="252827"/>
                </a:solidFill>
                <a:latin typeface="Oswald"/>
              </a:rPr>
              <a:t>помощь</a:t>
            </a:r>
            <a:r>
              <a:rPr lang="en-US" sz="2300" b="0" i="0" spc="108" dirty="0">
                <a:solidFill>
                  <a:srgbClr val="252827"/>
                </a:solidFill>
                <a:latin typeface="Oswald"/>
              </a:rPr>
              <a:t>, </a:t>
            </a:r>
            <a:r>
              <a:rPr lang="en-US" sz="2300" b="0" i="0" spc="108" dirty="0" err="1">
                <a:solidFill>
                  <a:srgbClr val="252827"/>
                </a:solidFill>
                <a:latin typeface="Oswald"/>
              </a:rPr>
              <a:t>отвечающая</a:t>
            </a:r>
            <a:r>
              <a:rPr lang="en-US" sz="2300" b="0" i="0" spc="108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08" dirty="0" err="1">
                <a:solidFill>
                  <a:srgbClr val="252827"/>
                </a:solidFill>
                <a:latin typeface="Oswald"/>
              </a:rPr>
              <a:t>международным</a:t>
            </a:r>
            <a:r>
              <a:rPr lang="en-US" sz="2300" b="0" i="0" spc="108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08" dirty="0" err="1">
                <a:solidFill>
                  <a:srgbClr val="252827"/>
                </a:solidFill>
                <a:latin typeface="Oswald"/>
              </a:rPr>
              <a:t>стандартам</a:t>
            </a:r>
            <a:endParaRPr lang="en-US" sz="2300" b="0" i="0" spc="108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143500" y="3924300"/>
            <a:ext cx="3886200" cy="502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491447" y="3295650"/>
            <a:ext cx="1190306" cy="119030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5518089" y="4825565"/>
            <a:ext cx="3137022" cy="1304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4000" b="0" i="0" spc="404" dirty="0">
                <a:solidFill>
                  <a:srgbClr val="252827"/>
                </a:solidFill>
                <a:latin typeface="Oswald"/>
              </a:rPr>
              <a:t>ЛУЧШИЕ ВРАЧИ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43500" y="6811882"/>
            <a:ext cx="3879972" cy="1225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Квалифицированные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медицинские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специалисты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</a:p>
          <a:p>
            <a:pPr algn="ctr">
              <a:lnSpc>
                <a:spcPts val="3311"/>
              </a:lnSpc>
            </a:pP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с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международной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практикой</a:t>
            </a:r>
            <a:endParaRPr lang="en-US" sz="2300" b="0" i="0" spc="181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9258300" y="3925905"/>
            <a:ext cx="3886200" cy="50275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606247" y="3295650"/>
            <a:ext cx="1190306" cy="1190306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9632889" y="4811482"/>
            <a:ext cx="3137022" cy="1287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ru-RU" sz="4000" spc="404" dirty="0">
                <a:solidFill>
                  <a:srgbClr val="252827"/>
                </a:solidFill>
                <a:latin typeface="Oswald"/>
              </a:rPr>
              <a:t>ДОСТУПНАЯ ЦЕНА</a:t>
            </a:r>
            <a:endParaRPr lang="en-US" sz="4000" b="0" i="0" spc="404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394764" y="6811882"/>
            <a:ext cx="3613272" cy="128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Конкурентноспособная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стоимость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медицинских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услуг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всех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профилей</a:t>
            </a:r>
            <a:endParaRPr lang="en-US" sz="2300" b="0" i="0" spc="181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13373100" y="3924300"/>
            <a:ext cx="3886200" cy="502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4721047" y="3295650"/>
            <a:ext cx="1190306" cy="1190306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13417428" y="4812288"/>
            <a:ext cx="3841872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4000" b="0" i="0" spc="404" dirty="0">
                <a:solidFill>
                  <a:srgbClr val="252827"/>
                </a:solidFill>
                <a:latin typeface="Oswald"/>
              </a:rPr>
              <a:t>ЗНАКОМСТВО </a:t>
            </a:r>
          </a:p>
          <a:p>
            <a:pPr algn="ctr">
              <a:lnSpc>
                <a:spcPts val="5200"/>
              </a:lnSpc>
            </a:pPr>
            <a:r>
              <a:rPr lang="en-US" sz="4000" b="0" i="0" spc="404" dirty="0">
                <a:solidFill>
                  <a:srgbClr val="252827"/>
                </a:solidFill>
                <a:latin typeface="Oswald"/>
              </a:rPr>
              <a:t>С КУЛЬТУРОЙ </a:t>
            </a:r>
            <a:r>
              <a:rPr lang="ru-RU" sz="4000" b="0" i="0" spc="404" dirty="0">
                <a:solidFill>
                  <a:srgbClr val="252827"/>
                </a:solidFill>
                <a:latin typeface="Oswald"/>
              </a:rPr>
              <a:t>РЕГИОНА</a:t>
            </a:r>
            <a:endParaRPr lang="en-US" sz="4000" b="0" i="0" spc="404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423839" y="6863348"/>
            <a:ext cx="3784722" cy="1752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9"/>
              </a:lnSpc>
            </a:pP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Вы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ознакомитесь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</a:p>
          <a:p>
            <a:pPr algn="ctr">
              <a:lnSpc>
                <a:spcPts val="3519"/>
              </a:lnSpc>
            </a:pP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с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достопримечательностями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страны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и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ru-RU" sz="2300" spc="181" dirty="0">
                <a:solidFill>
                  <a:srgbClr val="252827"/>
                </a:solidFill>
                <a:latin typeface="Oswald"/>
              </a:rPr>
              <a:t>национальными</a:t>
            </a:r>
            <a:r>
              <a:rPr lang="en-US" sz="2300" b="0" i="0" spc="181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181" dirty="0" err="1">
                <a:solidFill>
                  <a:srgbClr val="252827"/>
                </a:solidFill>
                <a:latin typeface="Oswald"/>
              </a:rPr>
              <a:t>традициями</a:t>
            </a:r>
            <a:endParaRPr lang="en-US" sz="2300" b="0" i="0" spc="181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59454" y="2082524"/>
            <a:ext cx="16573499" cy="1240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00"/>
              </a:lnSpc>
            </a:pPr>
            <a:r>
              <a:rPr lang="en-US" sz="8000" b="1" i="0" spc="680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ЛЕЧЕНИЕ В </a:t>
            </a:r>
            <a:r>
              <a:rPr lang="ru-RU" sz="8000" b="1" i="0" spc="680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ХМАО-ЮГРЕ</a:t>
            </a:r>
            <a:r>
              <a:rPr lang="en-US" sz="8000" b="1" i="0" spc="680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- ЭТО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4408" y="-1"/>
            <a:ext cx="18283592" cy="171028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TextBox 20"/>
          <p:cNvSpPr txBox="1"/>
          <p:nvPr/>
        </p:nvSpPr>
        <p:spPr>
          <a:xfrm>
            <a:off x="17194032" y="305205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FFFFFF"/>
                </a:solidFill>
                <a:latin typeface="Oswald"/>
              </a:rPr>
              <a:t>4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4408" y="9279026"/>
            <a:ext cx="18283592" cy="100797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97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893686" y="297184"/>
            <a:ext cx="16632314" cy="32255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1117539" y="599230"/>
            <a:ext cx="15652872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4800" b="1" i="0" spc="484" dirty="0">
                <a:solidFill>
                  <a:schemeClr val="bg1"/>
                </a:solidFill>
                <a:latin typeface="Oswald"/>
              </a:rPr>
              <a:t>ОКАЗАНИЕ МЕДИЦИНСКОЙ ПОМОЩИ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7064" y="1492548"/>
            <a:ext cx="16300572" cy="2128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В </a:t>
            </a:r>
            <a:r>
              <a:rPr lang="ru-RU" sz="2500" b="0" i="0" spc="100" dirty="0" smtClean="0">
                <a:solidFill>
                  <a:srgbClr val="D9D9D9"/>
                </a:solidFill>
                <a:latin typeface="Oswald"/>
              </a:rPr>
              <a:t>Ханты-Мансийском автономном округе –Югре </a:t>
            </a:r>
            <a:r>
              <a:rPr lang="en-US" sz="2500" b="0" i="0" spc="100" dirty="0" err="1" smtClean="0">
                <a:solidFill>
                  <a:srgbClr val="D9D9D9"/>
                </a:solidFill>
                <a:latin typeface="Oswald"/>
              </a:rPr>
              <a:t>можно</a:t>
            </a:r>
            <a:r>
              <a:rPr lang="en-US" sz="2500" b="0" i="0" spc="100" dirty="0" smtClean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получить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медицинскую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помощь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endParaRPr lang="ru-RU" sz="2500" b="0" i="0" spc="100" dirty="0" smtClean="0">
              <a:solidFill>
                <a:srgbClr val="D9D9D9"/>
              </a:solidFill>
              <a:latin typeface="Oswald"/>
            </a:endParaRPr>
          </a:p>
          <a:p>
            <a:pPr algn="ctr">
              <a:lnSpc>
                <a:spcPct val="150000"/>
              </a:lnSpc>
            </a:pPr>
            <a:r>
              <a:rPr lang="en-US" sz="2500" b="0" i="0" spc="100" dirty="0" smtClean="0">
                <a:solidFill>
                  <a:srgbClr val="D9D9D9"/>
                </a:solidFill>
                <a:latin typeface="Oswald"/>
              </a:rPr>
              <a:t>в </a:t>
            </a:r>
            <a:r>
              <a:rPr lang="ru-RU" sz="2500" b="0" i="0" spc="100" dirty="0">
                <a:solidFill>
                  <a:srgbClr val="D9D9D9"/>
                </a:solidFill>
                <a:latin typeface="Oswald"/>
              </a:rPr>
              <a:t>амбулаторных и стационарных условиях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Помощь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в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выборе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условий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лечения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пациенту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оказывает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медицинская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организация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в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соответствии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с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запросом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 </a:t>
            </a:r>
            <a:r>
              <a:rPr lang="en-US" sz="2500" b="0" i="0" spc="100" dirty="0" err="1">
                <a:solidFill>
                  <a:srgbClr val="D9D9D9"/>
                </a:solidFill>
                <a:latin typeface="Oswald"/>
              </a:rPr>
              <a:t>пациента</a:t>
            </a:r>
            <a:r>
              <a:rPr lang="en-US" sz="2500" b="0" i="0" spc="100" dirty="0">
                <a:solidFill>
                  <a:srgbClr val="D9D9D9"/>
                </a:solidFill>
                <a:latin typeface="Oswald"/>
              </a:rPr>
              <a:t>.</a:t>
            </a:r>
          </a:p>
          <a:p>
            <a:pPr algn="ctr">
              <a:lnSpc>
                <a:spcPts val="3125"/>
              </a:lnSpc>
            </a:pPr>
            <a:endParaRPr lang="en-US" sz="2500" b="0" i="0" spc="100" dirty="0">
              <a:solidFill>
                <a:srgbClr val="D9D9D9"/>
              </a:solidFill>
              <a:latin typeface="Oswa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317689" y="3621336"/>
            <a:ext cx="6521511" cy="5179764"/>
            <a:chOff x="0" y="0"/>
            <a:chExt cx="57658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765800" cy="6350000"/>
            </a:xfrm>
            <a:custGeom>
              <a:avLst/>
              <a:gdLst/>
              <a:ahLst/>
              <a:cxnLst/>
              <a:rect l="l" t="t" r="r" b="b"/>
              <a:pathLst>
                <a:path w="5765800" h="6350000">
                  <a:moveTo>
                    <a:pt x="5765800" y="0"/>
                  </a:moveTo>
                  <a:lnTo>
                    <a:pt x="5765800" y="6350000"/>
                  </a:lnTo>
                  <a:lnTo>
                    <a:pt x="2881630" y="5361940"/>
                  </a:lnTo>
                  <a:lnTo>
                    <a:pt x="0" y="6350000"/>
                  </a:lnTo>
                  <a:lnTo>
                    <a:pt x="3810" y="4268470"/>
                  </a:lnTo>
                  <a:lnTo>
                    <a:pt x="8890" y="814070"/>
                  </a:lnTo>
                  <a:lnTo>
                    <a:pt x="10160" y="0"/>
                  </a:lnTo>
                  <a:lnTo>
                    <a:pt x="5765800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3447178" y="3891254"/>
            <a:ext cx="4544616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spc="944" dirty="0">
                <a:solidFill>
                  <a:srgbClr val="252827"/>
                </a:solidFill>
                <a:latin typeface="Oswald"/>
              </a:rPr>
              <a:t>АМБУЛАТОРНО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68221" y="4647181"/>
            <a:ext cx="6113804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800" b="1" spc="165" dirty="0">
                <a:solidFill>
                  <a:srgbClr val="CD0808"/>
                </a:solidFill>
                <a:latin typeface="Oswald"/>
              </a:rPr>
              <a:t>ПРОЙДИТЕ ОБСЛЕДОВАНИЕ </a:t>
            </a:r>
          </a:p>
          <a:p>
            <a:pPr algn="ctr">
              <a:lnSpc>
                <a:spcPts val="3919"/>
              </a:lnSpc>
            </a:pPr>
            <a:r>
              <a:rPr lang="en-US" sz="2800" b="1" spc="165" dirty="0">
                <a:solidFill>
                  <a:srgbClr val="CD0808"/>
                </a:solidFill>
                <a:latin typeface="Oswald"/>
              </a:rPr>
              <a:t>(CHECK-UP) ЗА 1-2 ДНЯ </a:t>
            </a:r>
          </a:p>
          <a:p>
            <a:pPr algn="ctr">
              <a:lnSpc>
                <a:spcPts val="3919"/>
              </a:lnSpc>
            </a:pPr>
            <a:r>
              <a:rPr lang="en-US" sz="2800" b="1" spc="165" dirty="0">
                <a:solidFill>
                  <a:srgbClr val="CD0808"/>
                </a:solidFill>
                <a:latin typeface="Oswald"/>
              </a:rPr>
              <a:t>В МОМЕНТ СВОЕЙ ТУРИСТИЧЕСКОЙ ПОЕЗДКИ </a:t>
            </a:r>
            <a:r>
              <a:rPr lang="en-US" sz="2800" b="1" spc="165" dirty="0" smtClean="0">
                <a:solidFill>
                  <a:srgbClr val="CD0808"/>
                </a:solidFill>
                <a:latin typeface="Oswald"/>
              </a:rPr>
              <a:t>В </a:t>
            </a:r>
            <a:r>
              <a:rPr lang="en-US" sz="2800" b="1" spc="165" dirty="0">
                <a:solidFill>
                  <a:srgbClr val="CD0808"/>
                </a:solidFill>
                <a:latin typeface="Oswald"/>
              </a:rPr>
              <a:t>РОССИЮ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61369" y="6844971"/>
            <a:ext cx="6020656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000000"/>
                </a:solidFill>
                <a:latin typeface="Oswald"/>
              </a:rPr>
              <a:t>УЗНАЙТЕ ПОДРОБНЕЕ НА САЙТЕ ВЫБРАННОЙ МЕДИЦИНСКОЙ ОРГАНИЗАЦИИ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290293" y="254614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Oswald"/>
              </a:rPr>
              <a:t>5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0" y="8998342"/>
            <a:ext cx="18283592" cy="127788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1" name="Group 8"/>
          <p:cNvGrpSpPr/>
          <p:nvPr/>
        </p:nvGrpSpPr>
        <p:grpSpPr>
          <a:xfrm>
            <a:off x="9787662" y="3636079"/>
            <a:ext cx="6521511" cy="5179764"/>
            <a:chOff x="0" y="0"/>
            <a:chExt cx="5765800" cy="6350000"/>
          </a:xfrm>
        </p:grpSpPr>
        <p:sp>
          <p:nvSpPr>
            <p:cNvPr id="22" name="Freeform 9"/>
            <p:cNvSpPr/>
            <p:nvPr/>
          </p:nvSpPr>
          <p:spPr>
            <a:xfrm>
              <a:off x="0" y="0"/>
              <a:ext cx="5765800" cy="6350000"/>
            </a:xfrm>
            <a:custGeom>
              <a:avLst/>
              <a:gdLst/>
              <a:ahLst/>
              <a:cxnLst/>
              <a:rect l="l" t="t" r="r" b="b"/>
              <a:pathLst>
                <a:path w="5765800" h="6350000">
                  <a:moveTo>
                    <a:pt x="5765800" y="0"/>
                  </a:moveTo>
                  <a:lnTo>
                    <a:pt x="5765800" y="6350000"/>
                  </a:lnTo>
                  <a:lnTo>
                    <a:pt x="2881630" y="5361940"/>
                  </a:lnTo>
                  <a:lnTo>
                    <a:pt x="0" y="6350000"/>
                  </a:lnTo>
                  <a:lnTo>
                    <a:pt x="3810" y="4268470"/>
                  </a:lnTo>
                  <a:lnTo>
                    <a:pt x="8890" y="814070"/>
                  </a:lnTo>
                  <a:lnTo>
                    <a:pt x="10160" y="0"/>
                  </a:lnTo>
                  <a:lnTo>
                    <a:pt x="5765800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</p:spPr>
        </p:sp>
      </p:grpSp>
      <p:sp>
        <p:nvSpPr>
          <p:cNvPr id="23" name="TextBox 13"/>
          <p:cNvSpPr txBox="1"/>
          <p:nvPr/>
        </p:nvSpPr>
        <p:spPr>
          <a:xfrm>
            <a:off x="10879900" y="3813619"/>
            <a:ext cx="4544616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spc="924" dirty="0">
                <a:solidFill>
                  <a:srgbClr val="343736"/>
                </a:solidFill>
                <a:latin typeface="Oswald"/>
              </a:rPr>
              <a:t>СТАЦИОНАРНО</a:t>
            </a:r>
          </a:p>
        </p:txBody>
      </p:sp>
      <p:sp>
        <p:nvSpPr>
          <p:cNvPr id="26" name="TextBox 17"/>
          <p:cNvSpPr txBox="1"/>
          <p:nvPr/>
        </p:nvSpPr>
        <p:spPr>
          <a:xfrm>
            <a:off x="10498900" y="6986615"/>
            <a:ext cx="5306616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000000"/>
                </a:solidFill>
                <a:latin typeface="Oswald"/>
              </a:rPr>
              <a:t>УЗНАЙТЕ ПОДРОБНЕЕ НА САЙТЕ ВЫБРАННОЙ МЕДИЦИНСКОЙ ОРГАНИЗАЦИИ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9968688" y="4428087"/>
            <a:ext cx="6109511" cy="2500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800" b="1" spc="165" dirty="0">
                <a:solidFill>
                  <a:srgbClr val="CD0808"/>
                </a:solidFill>
                <a:latin typeface="Oswald"/>
              </a:rPr>
              <a:t>ВЫБЕРИТЕ МЕДИЦИНСКУЮ ОРГАНИЗАЦИЮ ПО СВОЕМУ ПРОФИЛЮ И ПРИЕЗЖАЙТЕ </a:t>
            </a:r>
          </a:p>
          <a:p>
            <a:pPr algn="ctr">
              <a:lnSpc>
                <a:spcPts val="3919"/>
              </a:lnSpc>
            </a:pPr>
            <a:r>
              <a:rPr lang="en-US" sz="2800" b="1" spc="165" dirty="0">
                <a:solidFill>
                  <a:srgbClr val="CD0808"/>
                </a:solidFill>
                <a:latin typeface="Oswald"/>
              </a:rPr>
              <a:t>В РОССИЮ НА ПЛАНОВУЮ ГОСПИТАЛИЗАЦИЮ</a:t>
            </a:r>
          </a:p>
        </p:txBody>
      </p:sp>
      <p:sp>
        <p:nvSpPr>
          <p:cNvPr id="28" name="TextBox 20"/>
          <p:cNvSpPr txBox="1"/>
          <p:nvPr/>
        </p:nvSpPr>
        <p:spPr>
          <a:xfrm>
            <a:off x="17194032" y="305205"/>
            <a:ext cx="997707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ru-RU" sz="2400" b="1" dirty="0">
                <a:latin typeface="Oswald"/>
              </a:rPr>
              <a:t>5</a:t>
            </a:r>
            <a:endParaRPr lang="en-US" sz="2400" b="1" dirty="0">
              <a:latin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390295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9815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</p:sp>
      <p:grpSp>
        <p:nvGrpSpPr>
          <p:cNvPr id="3" name="Group 3"/>
          <p:cNvGrpSpPr/>
          <p:nvPr/>
        </p:nvGrpSpPr>
        <p:grpSpPr>
          <a:xfrm>
            <a:off x="1342925" y="3809900"/>
            <a:ext cx="2343350" cy="2343350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812739" y="6357007"/>
            <a:ext cx="3403722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5"/>
              </a:lnSpc>
            </a:pPr>
            <a:r>
              <a:rPr lang="en-US" sz="2500" b="0" i="0" spc="187" dirty="0">
                <a:latin typeface="Oswald"/>
              </a:rPr>
              <a:t>I СТУПЕНЬ:</a:t>
            </a:r>
          </a:p>
          <a:p>
            <a:pPr algn="ctr">
              <a:lnSpc>
                <a:spcPts val="4125"/>
              </a:lnSpc>
            </a:pPr>
            <a:r>
              <a:rPr lang="en-US" sz="2500" b="0" i="0" spc="187" dirty="0" err="1">
                <a:latin typeface="Oswald"/>
              </a:rPr>
              <a:t>Выбрать</a:t>
            </a:r>
            <a:r>
              <a:rPr lang="en-US" sz="2500" b="0" i="0" spc="187" dirty="0">
                <a:latin typeface="Oswald"/>
              </a:rPr>
              <a:t> </a:t>
            </a:r>
            <a:r>
              <a:rPr lang="en-US" sz="2500" b="0" i="0" spc="187" dirty="0" err="1">
                <a:latin typeface="Oswald"/>
              </a:rPr>
              <a:t>медицинскую</a:t>
            </a:r>
            <a:r>
              <a:rPr lang="en-US" sz="2500" b="0" i="0" spc="187" dirty="0">
                <a:latin typeface="Oswald"/>
              </a:rPr>
              <a:t> </a:t>
            </a:r>
            <a:r>
              <a:rPr lang="en-US" sz="2500" b="0" i="0" spc="187" dirty="0" err="1">
                <a:latin typeface="Oswald"/>
              </a:rPr>
              <a:t>организацию</a:t>
            </a:r>
            <a:endParaRPr lang="en-US" sz="2500" b="0" i="0" spc="187" dirty="0">
              <a:latin typeface="Oswa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984128" y="6334225"/>
            <a:ext cx="3850114" cy="31547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25"/>
              </a:lnSpc>
            </a:pPr>
            <a:r>
              <a:rPr lang="en-US" sz="2500" b="0" i="0" spc="187" dirty="0">
                <a:latin typeface="Oswald"/>
              </a:rPr>
              <a:t>II СТУПЕНЬ:</a:t>
            </a:r>
          </a:p>
          <a:p>
            <a:pPr algn="ctr">
              <a:lnSpc>
                <a:spcPts val="4125"/>
              </a:lnSpc>
            </a:pPr>
            <a:r>
              <a:rPr lang="en-US" sz="2500" b="0" i="0" spc="187" dirty="0" err="1">
                <a:latin typeface="Oswald"/>
              </a:rPr>
              <a:t>Связаться</a:t>
            </a:r>
            <a:r>
              <a:rPr lang="en-US" sz="2500" b="0" i="0" spc="187" dirty="0">
                <a:latin typeface="Oswald"/>
              </a:rPr>
              <a:t> </a:t>
            </a:r>
          </a:p>
          <a:p>
            <a:pPr algn="ctr">
              <a:lnSpc>
                <a:spcPts val="4125"/>
              </a:lnSpc>
            </a:pPr>
            <a:r>
              <a:rPr lang="en-US" sz="2500" b="0" i="0" spc="187" dirty="0">
                <a:latin typeface="Oswald"/>
              </a:rPr>
              <a:t>с </a:t>
            </a:r>
            <a:r>
              <a:rPr lang="en-US" sz="2500" b="0" i="0" spc="187" dirty="0" err="1">
                <a:latin typeface="Oswald"/>
              </a:rPr>
              <a:t>медицинской</a:t>
            </a:r>
            <a:r>
              <a:rPr lang="en-US" sz="2500" b="0" i="0" spc="187" dirty="0">
                <a:latin typeface="Oswald"/>
              </a:rPr>
              <a:t> </a:t>
            </a:r>
            <a:r>
              <a:rPr lang="en-US" sz="2500" b="0" i="0" spc="187" dirty="0" err="1">
                <a:latin typeface="Oswald"/>
              </a:rPr>
              <a:t>организацией</a:t>
            </a:r>
            <a:r>
              <a:rPr lang="en-US" sz="2500" b="0" i="0" spc="187" dirty="0">
                <a:latin typeface="Oswald"/>
              </a:rPr>
              <a:t> </a:t>
            </a:r>
          </a:p>
          <a:p>
            <a:pPr algn="ctr">
              <a:lnSpc>
                <a:spcPts val="4125"/>
              </a:lnSpc>
            </a:pPr>
            <a:r>
              <a:rPr lang="en-US" sz="2500" b="0" i="0" spc="187" dirty="0" err="1">
                <a:latin typeface="Oswald"/>
              </a:rPr>
              <a:t>для</a:t>
            </a:r>
            <a:r>
              <a:rPr lang="en-US" sz="2500" b="0" i="0" spc="187" dirty="0">
                <a:latin typeface="Oswald"/>
              </a:rPr>
              <a:t> </a:t>
            </a:r>
            <a:r>
              <a:rPr lang="en-US" sz="2500" b="0" i="0" spc="187" dirty="0" err="1">
                <a:latin typeface="Oswald"/>
              </a:rPr>
              <a:t>получения</a:t>
            </a:r>
            <a:r>
              <a:rPr lang="en-US" sz="2500" b="0" i="0" spc="187" dirty="0">
                <a:latin typeface="Oswald"/>
              </a:rPr>
              <a:t> </a:t>
            </a:r>
            <a:r>
              <a:rPr lang="en-US" sz="2500" b="0" i="0" spc="187" dirty="0" err="1">
                <a:latin typeface="Oswald"/>
              </a:rPr>
              <a:t>подтверждения</a:t>
            </a:r>
            <a:endParaRPr lang="en-US" sz="2500" b="0" i="0" spc="187" dirty="0">
              <a:latin typeface="Oswa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708839" y="6357007"/>
            <a:ext cx="2870322" cy="2035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5"/>
              </a:lnSpc>
            </a:pPr>
            <a:r>
              <a:rPr lang="en-US" sz="2500" b="0" i="0" spc="187" dirty="0">
                <a:latin typeface="Oswald"/>
              </a:rPr>
              <a:t>III СТУПЕНЬ:</a:t>
            </a:r>
          </a:p>
          <a:p>
            <a:pPr algn="ctr">
              <a:lnSpc>
                <a:spcPts val="4125"/>
              </a:lnSpc>
            </a:pPr>
            <a:r>
              <a:rPr lang="en-US" sz="2500" b="0" i="0" spc="187" dirty="0" err="1">
                <a:latin typeface="Oswald"/>
              </a:rPr>
              <a:t>Выбрать</a:t>
            </a:r>
            <a:r>
              <a:rPr lang="en-US" sz="2500" b="0" i="0" spc="187" dirty="0">
                <a:latin typeface="Oswald"/>
              </a:rPr>
              <a:t> </a:t>
            </a:r>
            <a:r>
              <a:rPr lang="en-US" sz="2500" b="0" i="0" spc="187" dirty="0" err="1">
                <a:latin typeface="Oswald"/>
              </a:rPr>
              <a:t>тип</a:t>
            </a:r>
            <a:r>
              <a:rPr lang="en-US" sz="2500" b="0" i="0" spc="187" dirty="0">
                <a:latin typeface="Oswald"/>
              </a:rPr>
              <a:t> </a:t>
            </a:r>
            <a:r>
              <a:rPr lang="en-US" sz="2500" b="0" i="0" spc="187" dirty="0" err="1">
                <a:latin typeface="Oswald"/>
              </a:rPr>
              <a:t>проживания</a:t>
            </a:r>
            <a:r>
              <a:rPr lang="en-US" sz="2500" b="0" i="0" spc="187" dirty="0">
                <a:latin typeface="Oswald"/>
              </a:rPr>
              <a:t> </a:t>
            </a:r>
          </a:p>
          <a:p>
            <a:pPr algn="ctr">
              <a:lnSpc>
                <a:spcPts val="4125"/>
              </a:lnSpc>
            </a:pPr>
            <a:r>
              <a:rPr lang="en-US" sz="2500" b="0" i="0" spc="187" dirty="0">
                <a:latin typeface="Oswald"/>
              </a:rPr>
              <a:t>и </a:t>
            </a:r>
            <a:r>
              <a:rPr lang="en-US" sz="2500" b="0" i="0" spc="187" dirty="0" err="1">
                <a:latin typeface="Oswald"/>
              </a:rPr>
              <a:t>транспорта</a:t>
            </a:r>
            <a:endParaRPr lang="en-US" sz="2500" b="0" i="0" spc="187" dirty="0">
              <a:latin typeface="Oswa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804464" y="6357007"/>
            <a:ext cx="3308472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5"/>
              </a:lnSpc>
            </a:pPr>
            <a:r>
              <a:rPr lang="en-US" sz="2500" b="0" i="0" spc="187" dirty="0">
                <a:latin typeface="Oswald"/>
              </a:rPr>
              <a:t>IV СТУПЕНЬ:</a:t>
            </a:r>
          </a:p>
          <a:p>
            <a:pPr algn="ctr">
              <a:lnSpc>
                <a:spcPts val="4125"/>
              </a:lnSpc>
            </a:pPr>
            <a:r>
              <a:rPr lang="en-US" sz="2500" b="0" i="0" spc="187" dirty="0" err="1">
                <a:latin typeface="Oswald"/>
              </a:rPr>
              <a:t>Оформить</a:t>
            </a:r>
            <a:r>
              <a:rPr lang="en-US" sz="2500" b="0" i="0" spc="187" dirty="0">
                <a:latin typeface="Oswald"/>
              </a:rPr>
              <a:t> </a:t>
            </a:r>
            <a:r>
              <a:rPr lang="en-US" sz="2500" b="0" i="0" spc="187" dirty="0" err="1">
                <a:latin typeface="Oswald"/>
              </a:rPr>
              <a:t>визу</a:t>
            </a:r>
            <a:endParaRPr lang="en-US" sz="2500" b="0" i="0" spc="187" dirty="0">
              <a:latin typeface="Oswa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090589" y="6357007"/>
            <a:ext cx="3365622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5"/>
              </a:lnSpc>
            </a:pPr>
            <a:r>
              <a:rPr lang="en-US" sz="2500" b="0" i="0" spc="187" dirty="0">
                <a:latin typeface="Oswald"/>
              </a:rPr>
              <a:t>V СТУПЕНЬ:</a:t>
            </a:r>
          </a:p>
          <a:p>
            <a:pPr algn="ctr">
              <a:lnSpc>
                <a:spcPts val="4125"/>
              </a:lnSpc>
            </a:pPr>
            <a:r>
              <a:rPr lang="en-US" sz="2500" b="0" i="0" spc="187" dirty="0">
                <a:latin typeface="Oswald"/>
              </a:rPr>
              <a:t>Welcome to </a:t>
            </a:r>
            <a:r>
              <a:rPr lang="en-US" sz="2500" spc="187" dirty="0" err="1" smtClean="0">
                <a:latin typeface="Oswald"/>
              </a:rPr>
              <a:t>Ugra</a:t>
            </a:r>
            <a:r>
              <a:rPr lang="en-US" sz="2500" b="0" i="0" spc="187" dirty="0" smtClean="0">
                <a:latin typeface="Oswald"/>
              </a:rPr>
              <a:t>!</a:t>
            </a:r>
            <a:endParaRPr lang="en-US" sz="2500" b="0" i="0" spc="187" dirty="0">
              <a:latin typeface="Oswald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523900" y="3990875"/>
            <a:ext cx="1981400" cy="1981400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52827"/>
            </a:solidFill>
          </p:spPr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024931" y="4388037"/>
            <a:ext cx="979337" cy="1187075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657625" y="3809900"/>
            <a:ext cx="2343350" cy="2343350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7972325" y="3809900"/>
            <a:ext cx="2343350" cy="2343350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1287025" y="3809900"/>
            <a:ext cx="2343350" cy="2343350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4601725" y="3809900"/>
            <a:ext cx="2343350" cy="2343350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23801" y="4376187"/>
            <a:ext cx="1010999" cy="1210777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593666" y="665383"/>
            <a:ext cx="17500718" cy="253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20"/>
              </a:lnSpc>
            </a:pPr>
            <a:r>
              <a:rPr lang="en-US" sz="8000" b="1" i="0" spc="576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КАК ПОЛУЧИТЬ МЕДИЦИНСКУЮ ПОМОЩЬ В </a:t>
            </a:r>
            <a:r>
              <a:rPr lang="ru-RU" sz="8000" b="1" i="0" spc="576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ХМАО-ЮГРЕ</a:t>
            </a:r>
            <a:endParaRPr lang="en-US" sz="8000" b="1" i="0" spc="576" dirty="0">
              <a:solidFill>
                <a:schemeClr val="accent1">
                  <a:lumMod val="50000"/>
                </a:schemeClr>
              </a:solidFill>
              <a:latin typeface="Oswald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4838600" y="3990875"/>
            <a:ext cx="1981400" cy="1981400"/>
            <a:chOff x="0" y="0"/>
            <a:chExt cx="6350000" cy="6350000"/>
          </a:xfrm>
        </p:grpSpPr>
        <p:sp>
          <p:nvSpPr>
            <p:cNvPr id="24" name="Freeform 2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52827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8153300" y="3990875"/>
            <a:ext cx="1981400" cy="1981400"/>
            <a:chOff x="0" y="0"/>
            <a:chExt cx="6350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52827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1468000" y="3990875"/>
            <a:ext cx="1981400" cy="1981400"/>
            <a:chOff x="0" y="0"/>
            <a:chExt cx="6350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52827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4782700" y="3990875"/>
            <a:ext cx="1981400" cy="1981400"/>
            <a:chOff x="0" y="0"/>
            <a:chExt cx="6350000" cy="6350000"/>
          </a:xfrm>
        </p:grpSpPr>
        <p:sp>
          <p:nvSpPr>
            <p:cNvPr id="30" name="Freeform 3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52827"/>
            </a:solidFill>
          </p:spPr>
        </p:sp>
      </p:grpSp>
      <p:pic>
        <p:nvPicPr>
          <p:cNvPr id="31" name="Picture 3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115070" y="4622997"/>
            <a:ext cx="1428460" cy="942784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5276744" y="4376187"/>
            <a:ext cx="993311" cy="1189594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1668357" y="4657534"/>
            <a:ext cx="1580686" cy="648081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8491497" y="4524823"/>
            <a:ext cx="1305007" cy="913505"/>
          </a:xfrm>
          <a:prstGeom prst="rect">
            <a:avLst/>
          </a:prstGeom>
        </p:spPr>
      </p:pic>
      <p:sp>
        <p:nvSpPr>
          <p:cNvPr id="35" name="TextBox 35"/>
          <p:cNvSpPr txBox="1"/>
          <p:nvPr/>
        </p:nvSpPr>
        <p:spPr>
          <a:xfrm>
            <a:off x="17290293" y="214621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latin typeface="Oswald"/>
              </a:rPr>
              <a:t>6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0" y="9511717"/>
            <a:ext cx="18283592" cy="764514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49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pbs.twimg.com/media/DrjpuQxWkAAUA7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" y="0"/>
            <a:ext cx="18280744" cy="10287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translucentPowder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8543" y="3009900"/>
            <a:ext cx="16952707" cy="3132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9"/>
              </a:lnSpc>
            </a:pPr>
            <a:r>
              <a:rPr lang="en-US" sz="10031" b="1" i="0" spc="722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I СТУПЕНЬ</a:t>
            </a:r>
          </a:p>
          <a:p>
            <a:pPr algn="ctr">
              <a:lnSpc>
                <a:spcPts val="12439"/>
              </a:lnSpc>
            </a:pPr>
            <a:endParaRPr lang="en-US" sz="10031" b="1" i="0" spc="722" dirty="0">
              <a:solidFill>
                <a:srgbClr val="FFFFFF"/>
              </a:solidFill>
              <a:latin typeface="Oswal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750" y="4991100"/>
            <a:ext cx="17134487" cy="1629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200" b="1" i="0" spc="50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ВЫБЕРИТЕ МЕДИЦИНСКУЮ ОРГАНИЗАЦИЮ </a:t>
            </a:r>
            <a:r>
              <a:rPr lang="ru-RU" sz="4200" b="1" i="0" spc="50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/>
            </a:r>
            <a:br>
              <a:rPr lang="ru-RU" sz="4200" b="1" i="0" spc="508" dirty="0">
                <a:solidFill>
                  <a:schemeClr val="accent1">
                    <a:lumMod val="50000"/>
                  </a:schemeClr>
                </a:solidFill>
                <a:latin typeface="Oswald"/>
              </a:rPr>
            </a:br>
            <a:r>
              <a:rPr lang="en-US" sz="4200" b="1" i="0" spc="50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ПО СВОЕМУ МЕДИЦИНСКОМУ ПРОФИЛЮ</a:t>
            </a:r>
          </a:p>
        </p:txBody>
      </p:sp>
      <p:sp>
        <p:nvSpPr>
          <p:cNvPr id="5" name="TextBox 35"/>
          <p:cNvSpPr txBox="1"/>
          <p:nvPr/>
        </p:nvSpPr>
        <p:spPr>
          <a:xfrm>
            <a:off x="17290293" y="214621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ru-RU" sz="2400" b="1" dirty="0">
                <a:latin typeface="Oswald"/>
              </a:rPr>
              <a:t>7</a:t>
            </a:r>
            <a:endParaRPr lang="en-US" sz="2400" b="1" dirty="0">
              <a:latin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643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AutoShape 2"/>
          <p:cNvSpPr/>
          <p:nvPr/>
        </p:nvSpPr>
        <p:spPr>
          <a:xfrm>
            <a:off x="579966" y="3924300"/>
            <a:ext cx="5477617" cy="58673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sp>
      <p:sp>
        <p:nvSpPr>
          <p:cNvPr id="29" name="TextBox 3"/>
          <p:cNvSpPr txBox="1"/>
          <p:nvPr/>
        </p:nvSpPr>
        <p:spPr>
          <a:xfrm>
            <a:off x="1507580" y="3979398"/>
            <a:ext cx="3686119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6"/>
              </a:lnSpc>
            </a:pPr>
            <a:r>
              <a:rPr lang="en-US" sz="2800" b="1" spc="321" dirty="0">
                <a:solidFill>
                  <a:srgbClr val="252827"/>
                </a:solidFill>
                <a:latin typeface="Oswald"/>
              </a:rPr>
              <a:t>КАРДИОЛОГИЯ</a:t>
            </a:r>
          </a:p>
        </p:txBody>
      </p:sp>
      <p:sp>
        <p:nvSpPr>
          <p:cNvPr id="30" name="TextBox 4"/>
          <p:cNvSpPr txBox="1"/>
          <p:nvPr/>
        </p:nvSpPr>
        <p:spPr>
          <a:xfrm>
            <a:off x="1086765" y="4416508"/>
            <a:ext cx="4653626" cy="282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0"/>
              </a:lnSpc>
            </a:pPr>
            <a:r>
              <a:rPr lang="en-US" sz="1600" spc="33" dirty="0" smtClean="0">
                <a:solidFill>
                  <a:srgbClr val="252827"/>
                </a:solidFill>
                <a:latin typeface="Montserrat Light" panose="020B0604020202020204" charset="0"/>
              </a:rPr>
              <a:t>-------------------------------------------------------</a:t>
            </a:r>
            <a:r>
              <a:rPr lang="ru-RU" sz="1600" spc="33" dirty="0" smtClean="0">
                <a:solidFill>
                  <a:srgbClr val="252827"/>
                </a:solidFill>
                <a:latin typeface="Montserrat Light" panose="020B0604020202020204" charset="0"/>
              </a:rPr>
              <a:t>----</a:t>
            </a:r>
            <a:endParaRPr lang="en-US" sz="1600" spc="33" dirty="0">
              <a:solidFill>
                <a:srgbClr val="252827"/>
              </a:solidFill>
              <a:latin typeface="Montserrat Light" panose="020B0604020202020204" charset="0"/>
            </a:endParaRPr>
          </a:p>
          <a:p>
            <a:pPr>
              <a:lnSpc>
                <a:spcPts val="2239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БУ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«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Окружной кардиологический диспансер «Центр диагностики и сердечно-сосудистой хирургии»</a:t>
            </a: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0"/>
                <a:hlinkClick r:id="rId2"/>
              </a:rPr>
              <a:t>https://www.cardioc.ru/</a:t>
            </a:r>
            <a:endParaRPr lang="ru-RU" sz="1600" spc="33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----------------------</a:t>
            </a:r>
            <a:r>
              <a:rPr lang="ru-RU" sz="1600" spc="33" dirty="0">
                <a:solidFill>
                  <a:srgbClr val="252827"/>
                </a:solidFill>
                <a:latin typeface="Montserrat Light" panose="020B0604020202020204" charset="0"/>
              </a:rPr>
              <a:t>---------</a:t>
            </a:r>
            <a:r>
              <a:rPr lang="en-US" sz="1600" spc="33" dirty="0" smtClean="0">
                <a:solidFill>
                  <a:srgbClr val="252827"/>
                </a:solidFill>
                <a:latin typeface="Montserrat Light" panose="020B0604020202020204" charset="0"/>
              </a:rPr>
              <a:t>------------------------</a:t>
            </a:r>
            <a:r>
              <a:rPr lang="ru-RU" sz="1600" spc="33" dirty="0" smtClean="0">
                <a:solidFill>
                  <a:srgbClr val="252827"/>
                </a:solidFill>
                <a:latin typeface="Montserrat Light" panose="020B0604020202020204" charset="0"/>
              </a:rPr>
              <a:t>----</a:t>
            </a:r>
          </a:p>
          <a:p>
            <a:pPr>
              <a:lnSpc>
                <a:spcPts val="2240"/>
              </a:lnSpc>
            </a:pPr>
            <a:r>
              <a:rPr lang="ru-RU" sz="1600" spc="33" dirty="0">
                <a:solidFill>
                  <a:schemeClr val="accent1">
                    <a:lumMod val="50000"/>
                  </a:schemeClr>
                </a:solidFill>
              </a:rPr>
              <a:t>БУ «Окружная 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https://www.okbhmao.ru/</a:t>
            </a:r>
            <a:endParaRPr lang="ru-RU" sz="1600" spc="33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srgbClr val="252827"/>
                </a:solidFill>
                <a:latin typeface="Montserrat Light"/>
              </a:rPr>
              <a:t>------------------------</a:t>
            </a:r>
            <a:r>
              <a:rPr lang="ru-RU" sz="1600" spc="33" dirty="0">
                <a:solidFill>
                  <a:srgbClr val="252827"/>
                </a:solidFill>
                <a:latin typeface="Montserrat Light"/>
              </a:rPr>
              <a:t>----</a:t>
            </a:r>
            <a:r>
              <a:rPr lang="en-US" sz="1600" spc="33" dirty="0">
                <a:solidFill>
                  <a:srgbClr val="252827"/>
                </a:solidFill>
                <a:latin typeface="Montserrat Light"/>
              </a:rPr>
              <a:t>---------------</a:t>
            </a:r>
            <a:r>
              <a:rPr lang="en-US" sz="1599" spc="33" dirty="0">
                <a:solidFill>
                  <a:srgbClr val="252827"/>
                </a:solidFill>
                <a:latin typeface="Montserrat Light"/>
              </a:rPr>
              <a:t>----------------</a:t>
            </a:r>
            <a:endParaRPr lang="ru-RU" sz="1599" spc="33" dirty="0">
              <a:solidFill>
                <a:srgbClr val="252827"/>
              </a:solidFill>
              <a:latin typeface="Montserrat Light"/>
            </a:endParaRPr>
          </a:p>
          <a:p>
            <a:pPr>
              <a:lnSpc>
                <a:spcPts val="2239"/>
              </a:lnSpc>
            </a:pPr>
            <a:endParaRPr lang="ru-RU" sz="1600" spc="33" dirty="0" smtClean="0">
              <a:solidFill>
                <a:srgbClr val="252827"/>
              </a:solidFill>
              <a:latin typeface="Montserrat Light" panose="020B0604020202020204" charset="0"/>
            </a:endParaRPr>
          </a:p>
          <a:p>
            <a:pPr>
              <a:lnSpc>
                <a:spcPts val="2239"/>
              </a:lnSpc>
            </a:pPr>
            <a:endParaRPr lang="en-US" sz="1600" spc="33" dirty="0">
              <a:solidFill>
                <a:srgbClr val="252827"/>
              </a:solidFill>
              <a:latin typeface="Montserrat Light" panose="020B0604020202020204" charset="0"/>
            </a:endParaRPr>
          </a:p>
        </p:txBody>
      </p:sp>
      <p:sp>
        <p:nvSpPr>
          <p:cNvPr id="31" name="AutoShape 5"/>
          <p:cNvSpPr/>
          <p:nvPr/>
        </p:nvSpPr>
        <p:spPr>
          <a:xfrm>
            <a:off x="6053785" y="3924300"/>
            <a:ext cx="6167619" cy="58673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sp>
      <p:sp>
        <p:nvSpPr>
          <p:cNvPr id="32" name="TextBox 6"/>
          <p:cNvSpPr txBox="1"/>
          <p:nvPr/>
        </p:nvSpPr>
        <p:spPr>
          <a:xfrm>
            <a:off x="6881452" y="4278490"/>
            <a:ext cx="4510131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87"/>
              </a:lnSpc>
            </a:pPr>
            <a:r>
              <a:rPr lang="en-US" sz="2800" b="1" spc="148" dirty="0">
                <a:solidFill>
                  <a:srgbClr val="252827"/>
                </a:solidFill>
                <a:latin typeface="Oswald"/>
              </a:rPr>
              <a:t>ТРАВМАТОЛОГИЯ </a:t>
            </a:r>
          </a:p>
          <a:p>
            <a:pPr algn="ctr">
              <a:lnSpc>
                <a:spcPts val="3388"/>
              </a:lnSpc>
            </a:pPr>
            <a:r>
              <a:rPr lang="en-US" sz="2800" b="1" spc="148" dirty="0">
                <a:solidFill>
                  <a:srgbClr val="252827"/>
                </a:solidFill>
                <a:latin typeface="Oswald"/>
              </a:rPr>
              <a:t>И ОРТОПЕДИЯ</a:t>
            </a:r>
            <a:endParaRPr lang="ru-RU" sz="2800" b="1" spc="148" dirty="0">
              <a:solidFill>
                <a:srgbClr val="252827"/>
              </a:solidFill>
              <a:latin typeface="Oswald"/>
            </a:endParaRPr>
          </a:p>
          <a:p>
            <a:pPr algn="ctr">
              <a:lnSpc>
                <a:spcPts val="3388"/>
              </a:lnSpc>
            </a:pPr>
            <a:endParaRPr lang="en-US" sz="2800" b="1" spc="148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33" name="AutoShape 7"/>
          <p:cNvSpPr/>
          <p:nvPr/>
        </p:nvSpPr>
        <p:spPr>
          <a:xfrm>
            <a:off x="12217606" y="3924301"/>
            <a:ext cx="5354382" cy="58673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sp>
      <p:sp>
        <p:nvSpPr>
          <p:cNvPr id="34" name="TextBox 8"/>
          <p:cNvSpPr txBox="1"/>
          <p:nvPr/>
        </p:nvSpPr>
        <p:spPr>
          <a:xfrm>
            <a:off x="7000190" y="6520365"/>
            <a:ext cx="4272653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38"/>
              </a:lnSpc>
            </a:pPr>
            <a:r>
              <a:rPr lang="ru-RU" sz="2800" b="1" spc="279" dirty="0" smtClean="0">
                <a:solidFill>
                  <a:srgbClr val="252827"/>
                </a:solidFill>
                <a:latin typeface="Oswald"/>
              </a:rPr>
              <a:t>АКУШЕРСТВО И ГИНЕКОЛОГИЯ, РЕПРОДУКТИВНЫЕ ТЕХНОЛОГИИ</a:t>
            </a:r>
            <a:endParaRPr lang="en-US" sz="2800" b="1" spc="279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6881452" y="5212315"/>
            <a:ext cx="4853347" cy="15850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0"/>
              </a:lnSpc>
            </a:pP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-----------------------------------------------------</a:t>
            </a:r>
            <a:r>
              <a:rPr lang="ru-RU" sz="1600" spc="33" dirty="0">
                <a:solidFill>
                  <a:srgbClr val="252827"/>
                </a:solidFill>
                <a:latin typeface="Montserrat Light"/>
              </a:rPr>
              <a:t>----</a:t>
            </a: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</a:t>
            </a:r>
          </a:p>
          <a:p>
            <a:r>
              <a:rPr lang="ru-RU" sz="1600" dirty="0">
                <a:solidFill>
                  <a:prstClr val="black"/>
                </a:solidFill>
              </a:rPr>
              <a:t>БУ </a:t>
            </a:r>
            <a:r>
              <a:rPr lang="ru-RU" sz="1600" dirty="0" smtClean="0">
                <a:solidFill>
                  <a:prstClr val="black"/>
                </a:solidFill>
              </a:rPr>
              <a:t>«</a:t>
            </a:r>
            <a:r>
              <a:rPr lang="ru-RU" sz="1600" dirty="0" err="1">
                <a:solidFill>
                  <a:prstClr val="black"/>
                </a:solidFill>
              </a:rPr>
              <a:t>Сургутская</a:t>
            </a:r>
            <a:r>
              <a:rPr lang="ru-RU" sz="1600" dirty="0">
                <a:solidFill>
                  <a:prstClr val="black"/>
                </a:solidFill>
              </a:rPr>
              <a:t> клиническая травматологическая больница» </a:t>
            </a:r>
          </a:p>
          <a:p>
            <a:pPr algn="just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0"/>
                <a:hlinkClick r:id="rId4"/>
              </a:rPr>
              <a:t>www.obtc.ru/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Light" panose="020B0604020202020204" charset="0"/>
            </a:endParaRP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---------------------------------------------------</a:t>
            </a:r>
            <a:r>
              <a:rPr lang="ru-RU" sz="1600" spc="33" dirty="0">
                <a:solidFill>
                  <a:srgbClr val="252827"/>
                </a:solidFill>
                <a:latin typeface="Montserrat Light"/>
              </a:rPr>
              <a:t>----</a:t>
            </a: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----</a:t>
            </a:r>
          </a:p>
          <a:p>
            <a:pPr>
              <a:lnSpc>
                <a:spcPts val="2239"/>
              </a:lnSpc>
            </a:pPr>
            <a:endParaRPr lang="en-US" sz="1600" spc="33" dirty="0">
              <a:solidFill>
                <a:srgbClr val="CD0808"/>
              </a:solidFill>
              <a:latin typeface="Montserrat Light" panose="020B0604020202020204" charset="0"/>
            </a:endParaRPr>
          </a:p>
        </p:txBody>
      </p:sp>
      <p:sp>
        <p:nvSpPr>
          <p:cNvPr id="36" name="TextBox 15"/>
          <p:cNvSpPr txBox="1"/>
          <p:nvPr/>
        </p:nvSpPr>
        <p:spPr>
          <a:xfrm>
            <a:off x="6929440" y="8056335"/>
            <a:ext cx="4517872" cy="1369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0"/>
              </a:lnSpc>
            </a:pP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--------------------------------------------------</a:t>
            </a:r>
            <a:r>
              <a:rPr lang="ru-RU" sz="1600" spc="33" dirty="0">
                <a:solidFill>
                  <a:srgbClr val="252827"/>
                </a:solidFill>
                <a:latin typeface="Montserrat Light"/>
              </a:rPr>
              <a:t>--</a:t>
            </a: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-----</a:t>
            </a:r>
          </a:p>
          <a:p>
            <a:pPr>
              <a:lnSpc>
                <a:spcPts val="2240"/>
              </a:lnSpc>
            </a:pPr>
            <a:r>
              <a:rPr lang="ru-RU" sz="1600" dirty="0" smtClean="0"/>
              <a:t>БУ «</a:t>
            </a:r>
            <a:r>
              <a:rPr lang="ru-RU" sz="1600" dirty="0"/>
              <a:t>Сургутский клинический перинатальный центр»</a:t>
            </a:r>
          </a:p>
          <a:p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0"/>
                <a:hlinkClick r:id="rId5"/>
              </a:rPr>
              <a:t>surgut-kpc.ru/</a:t>
            </a:r>
          </a:p>
          <a:p>
            <a:r>
              <a:rPr lang="en-US" sz="1599" spc="33" dirty="0">
                <a:solidFill>
                  <a:srgbClr val="252827"/>
                </a:solidFill>
                <a:latin typeface="Montserrat Light" panose="020B0604020202020204" charset="0"/>
              </a:rPr>
              <a:t>----------------------------------</a:t>
            </a:r>
            <a:r>
              <a:rPr lang="ru-RU" sz="1599" spc="33" dirty="0">
                <a:solidFill>
                  <a:srgbClr val="252827"/>
                </a:solidFill>
                <a:latin typeface="Montserrat Light"/>
              </a:rPr>
              <a:t>--</a:t>
            </a:r>
            <a:r>
              <a:rPr lang="en-US" sz="1599" spc="33" dirty="0">
                <a:solidFill>
                  <a:srgbClr val="252827"/>
                </a:solidFill>
                <a:latin typeface="Montserrat Light" panose="020B0604020202020204" charset="0"/>
              </a:rPr>
              <a:t>--</a:t>
            </a:r>
            <a:r>
              <a:rPr lang="ru-RU" sz="1599" spc="33" dirty="0">
                <a:solidFill>
                  <a:srgbClr val="252827"/>
                </a:solidFill>
                <a:latin typeface="Montserrat Light"/>
              </a:rPr>
              <a:t>--</a:t>
            </a:r>
            <a:r>
              <a:rPr lang="en-US" sz="1599" spc="33" dirty="0">
                <a:solidFill>
                  <a:srgbClr val="252827"/>
                </a:solidFill>
                <a:latin typeface="Montserrat Light" panose="020B0604020202020204" charset="0"/>
              </a:rPr>
              <a:t>-----------------</a:t>
            </a:r>
          </a:p>
        </p:txBody>
      </p:sp>
      <p:sp>
        <p:nvSpPr>
          <p:cNvPr id="37" name="TextBox 17"/>
          <p:cNvSpPr txBox="1"/>
          <p:nvPr/>
        </p:nvSpPr>
        <p:spPr>
          <a:xfrm>
            <a:off x="4734703" y="5289287"/>
            <a:ext cx="867966" cy="28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Сургут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40" name="TextBox 17"/>
          <p:cNvSpPr txBox="1"/>
          <p:nvPr/>
        </p:nvSpPr>
        <p:spPr>
          <a:xfrm>
            <a:off x="4755776" y="8372335"/>
            <a:ext cx="867966" cy="28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400" dirty="0" smtClean="0">
                <a:solidFill>
                  <a:srgbClr val="150599"/>
                </a:solidFill>
                <a:latin typeface="Montserrat Extra-Bold"/>
              </a:rPr>
              <a:t>Сургут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41" name="TextBox 17"/>
          <p:cNvSpPr txBox="1"/>
          <p:nvPr/>
        </p:nvSpPr>
        <p:spPr>
          <a:xfrm>
            <a:off x="10432988" y="8780553"/>
            <a:ext cx="867966" cy="28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Сургут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42" name="TextBox 11"/>
          <p:cNvSpPr txBox="1"/>
          <p:nvPr/>
        </p:nvSpPr>
        <p:spPr>
          <a:xfrm>
            <a:off x="1236119" y="981075"/>
            <a:ext cx="16071972" cy="2808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600" b="1" spc="700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ПРОФИЛИ МЕДИЦИНСКОЙ ПОМОЩИ </a:t>
            </a:r>
          </a:p>
          <a:p>
            <a:pPr algn="ctr">
              <a:lnSpc>
                <a:spcPts val="7280"/>
              </a:lnSpc>
            </a:pPr>
            <a:r>
              <a:rPr lang="en-US" sz="5600" b="1" spc="700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И МЕДИЦИНСКИЕ ЦЕНТРЫ </a:t>
            </a:r>
            <a:endParaRPr lang="ru-RU" sz="5600" b="1" spc="700" dirty="0">
              <a:solidFill>
                <a:schemeClr val="accent1">
                  <a:lumMod val="50000"/>
                </a:schemeClr>
              </a:solidFill>
              <a:latin typeface="Oswald"/>
            </a:endParaRPr>
          </a:p>
          <a:p>
            <a:pPr algn="ctr">
              <a:lnSpc>
                <a:spcPts val="7280"/>
              </a:lnSpc>
            </a:pPr>
            <a:r>
              <a:rPr lang="ru-RU" sz="4400" b="1" spc="700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Ханты-Мансийского автономного округа – Югры</a:t>
            </a:r>
            <a:endParaRPr lang="en-US" sz="4400" b="1" spc="700" dirty="0">
              <a:solidFill>
                <a:schemeClr val="accent3">
                  <a:lumMod val="50000"/>
                </a:schemeClr>
              </a:solidFill>
              <a:latin typeface="Oswald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12598628" y="4761829"/>
            <a:ext cx="4872396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0"/>
              </a:lnSpc>
            </a:pPr>
            <a:endParaRPr lang="ru-RU" sz="1599" spc="33" dirty="0">
              <a:solidFill>
                <a:prstClr val="black"/>
              </a:solidFill>
              <a:latin typeface="Montserrat Light"/>
            </a:endParaRPr>
          </a:p>
          <a:p>
            <a:pPr>
              <a:lnSpc>
                <a:spcPts val="2240"/>
              </a:lnSpc>
            </a:pPr>
            <a:r>
              <a:rPr lang="ru-RU" sz="1600" spc="33" dirty="0">
                <a:solidFill>
                  <a:prstClr val="black"/>
                </a:solidFill>
                <a:latin typeface="Montserrat Light"/>
              </a:rPr>
              <a:t>-----------------------------------------------------------</a:t>
            </a:r>
          </a:p>
          <a:p>
            <a:pPr>
              <a:lnSpc>
                <a:spcPts val="2240"/>
              </a:lnSpc>
            </a:pPr>
            <a:r>
              <a:rPr lang="ru-RU" sz="1600" spc="33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БУ «Окружная </a:t>
            </a:r>
            <a:r>
              <a:rPr lang="ru-RU" sz="1600" spc="33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3"/>
              </a:rPr>
              <a:t>https://www.okbhmao.ru/</a:t>
            </a:r>
            <a:endParaRPr lang="ru-RU" sz="1600" spc="33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srgbClr val="252827"/>
                </a:solidFill>
                <a:latin typeface="Montserrat Light"/>
              </a:rPr>
              <a:t>------------------------</a:t>
            </a:r>
            <a:r>
              <a:rPr lang="ru-RU" sz="1600" spc="33" dirty="0">
                <a:solidFill>
                  <a:srgbClr val="252827"/>
                </a:solidFill>
                <a:latin typeface="Montserrat Light"/>
              </a:rPr>
              <a:t>----</a:t>
            </a:r>
            <a:r>
              <a:rPr lang="en-US" sz="1600" spc="33" dirty="0" smtClean="0">
                <a:solidFill>
                  <a:srgbClr val="252827"/>
                </a:solidFill>
                <a:latin typeface="Montserrat Light"/>
              </a:rPr>
              <a:t>---------------</a:t>
            </a:r>
            <a:r>
              <a:rPr lang="en-US" sz="1599" spc="33" dirty="0" smtClean="0">
                <a:solidFill>
                  <a:srgbClr val="252827"/>
                </a:solidFill>
                <a:latin typeface="Montserrat Light"/>
              </a:rPr>
              <a:t>----------------</a:t>
            </a:r>
            <a:endParaRPr lang="ru-RU" sz="1599" spc="33" dirty="0" smtClean="0">
              <a:solidFill>
                <a:srgbClr val="252827"/>
              </a:solidFill>
              <a:latin typeface="Montserrat Light"/>
            </a:endParaRPr>
          </a:p>
          <a:p>
            <a:pPr>
              <a:lnSpc>
                <a:spcPts val="2240"/>
              </a:lnSpc>
            </a:pPr>
            <a:r>
              <a:rPr lang="ru-RU" sz="1600" spc="33" dirty="0" smtClean="0">
                <a:solidFill>
                  <a:schemeClr val="accent1">
                    <a:lumMod val="50000"/>
                  </a:schemeClr>
                </a:solidFill>
              </a:rPr>
              <a:t>БУ «</a:t>
            </a:r>
            <a:r>
              <a:rPr lang="ru-RU" sz="1600" spc="33" dirty="0" err="1" smtClean="0">
                <a:solidFill>
                  <a:schemeClr val="accent1">
                    <a:lumMod val="50000"/>
                  </a:schemeClr>
                </a:solidFill>
              </a:rPr>
              <a:t>Сургутская</a:t>
            </a:r>
            <a:r>
              <a:rPr lang="ru-RU" sz="1600" spc="33" dirty="0" smtClean="0">
                <a:solidFill>
                  <a:schemeClr val="accent1">
                    <a:lumMod val="50000"/>
                  </a:schemeClr>
                </a:solidFill>
              </a:rPr>
              <a:t> окружная </a:t>
            </a:r>
            <a:r>
              <a:rPr lang="ru-RU" sz="1600" spc="33" dirty="0">
                <a:solidFill>
                  <a:schemeClr val="accent1">
                    <a:lumMod val="50000"/>
                  </a:schemeClr>
                </a:solidFill>
              </a:rPr>
              <a:t>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https://surgutokb.ru/</a:t>
            </a:r>
            <a:endParaRPr lang="ru-RU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2239"/>
              </a:lnSpc>
            </a:pPr>
            <a:r>
              <a:rPr lang="en-US" sz="1600" spc="33" dirty="0" smtClean="0">
                <a:solidFill>
                  <a:srgbClr val="252827"/>
                </a:solidFill>
                <a:latin typeface="Montserrat Light"/>
              </a:rPr>
              <a:t>------------------------</a:t>
            </a:r>
            <a:r>
              <a:rPr lang="ru-RU" sz="1600" spc="33" dirty="0">
                <a:solidFill>
                  <a:srgbClr val="252827"/>
                </a:solidFill>
                <a:latin typeface="Montserrat Light"/>
              </a:rPr>
              <a:t>----</a:t>
            </a:r>
            <a:r>
              <a:rPr lang="en-US" sz="1600" spc="33" dirty="0" smtClean="0">
                <a:solidFill>
                  <a:srgbClr val="252827"/>
                </a:solidFill>
                <a:latin typeface="Montserrat Light"/>
              </a:rPr>
              <a:t>---------------</a:t>
            </a:r>
            <a:r>
              <a:rPr lang="en-US" sz="1599" spc="33" dirty="0" smtClean="0">
                <a:solidFill>
                  <a:srgbClr val="252827"/>
                </a:solidFill>
                <a:latin typeface="Montserrat Light"/>
              </a:rPr>
              <a:t>----------------</a:t>
            </a:r>
            <a:endParaRPr lang="en-US" sz="1599" spc="33" dirty="0">
              <a:solidFill>
                <a:srgbClr val="252827"/>
              </a:solidFill>
              <a:latin typeface="Montserrat Light"/>
            </a:endParaRPr>
          </a:p>
        </p:txBody>
      </p:sp>
      <p:sp>
        <p:nvSpPr>
          <p:cNvPr id="23" name="TextBox 10"/>
          <p:cNvSpPr txBox="1"/>
          <p:nvPr/>
        </p:nvSpPr>
        <p:spPr>
          <a:xfrm>
            <a:off x="12950759" y="4376308"/>
            <a:ext cx="4032372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ru-RU" sz="2800" b="1" spc="338" dirty="0" smtClean="0">
                <a:solidFill>
                  <a:srgbClr val="252827"/>
                </a:solidFill>
                <a:latin typeface="Oswald"/>
              </a:rPr>
              <a:t>ОНКОЛОГИЯ</a:t>
            </a:r>
            <a:endParaRPr lang="en-US" sz="2800" b="1" spc="338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12929423" y="7315454"/>
            <a:ext cx="3879972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3"/>
              </a:lnSpc>
            </a:pPr>
            <a:r>
              <a:rPr lang="ru-RU" sz="2800" b="1" spc="95" dirty="0" smtClean="0">
                <a:solidFill>
                  <a:srgbClr val="252827"/>
                </a:solidFill>
                <a:latin typeface="Oswald"/>
              </a:rPr>
              <a:t>ОФТАЛЬМОЛОГИЯ</a:t>
            </a:r>
            <a:endParaRPr lang="en-US" sz="2800" b="1" spc="95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26" name="TextBox 4"/>
          <p:cNvSpPr txBox="1"/>
          <p:nvPr/>
        </p:nvSpPr>
        <p:spPr>
          <a:xfrm>
            <a:off x="12708009" y="7984934"/>
            <a:ext cx="4517872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0"/>
              </a:lnSpc>
            </a:pPr>
            <a:r>
              <a:rPr lang="ru-RU" sz="1599" spc="33" dirty="0">
                <a:latin typeface="Montserrat Light"/>
              </a:rPr>
              <a:t>--------------------------------------------------------</a:t>
            </a:r>
          </a:p>
          <a:p>
            <a:pPr>
              <a:lnSpc>
                <a:spcPts val="2240"/>
              </a:lnSpc>
            </a:pPr>
            <a:r>
              <a:rPr lang="ru-RU" sz="1600" spc="33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БУ </a:t>
            </a:r>
            <a:r>
              <a:rPr lang="ru-RU" sz="1600" spc="33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«</a:t>
            </a:r>
            <a:r>
              <a:rPr lang="ru-RU" sz="1600" spc="33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Окружная 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0"/>
                <a:hlinkClick r:id="rId3"/>
              </a:rPr>
              <a:t>https://www.okbhmao.ru/</a:t>
            </a:r>
            <a:endParaRPr lang="ru-RU" sz="1600" spc="33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-------------------</a:t>
            </a:r>
            <a:r>
              <a:rPr lang="ru-RU" sz="1600" spc="33" dirty="0">
                <a:solidFill>
                  <a:srgbClr val="252827"/>
                </a:solidFill>
                <a:latin typeface="Montserrat Light"/>
              </a:rPr>
              <a:t>-</a:t>
            </a: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</a:t>
            </a:r>
            <a:r>
              <a:rPr lang="ru-RU" sz="1600" spc="33" dirty="0">
                <a:solidFill>
                  <a:srgbClr val="252827"/>
                </a:solidFill>
                <a:latin typeface="Montserrat Light"/>
              </a:rPr>
              <a:t>-</a:t>
            </a: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----------------------</a:t>
            </a:r>
            <a:r>
              <a:rPr lang="en-US" sz="1599" spc="33" dirty="0">
                <a:solidFill>
                  <a:srgbClr val="252827"/>
                </a:solidFill>
                <a:latin typeface="Montserrat Light" panose="020B0604020202020204" charset="0"/>
              </a:rPr>
              <a:t>------------</a:t>
            </a:r>
            <a:endParaRPr lang="ru-RU" sz="1599" spc="33" dirty="0">
              <a:solidFill>
                <a:srgbClr val="252827"/>
              </a:solidFill>
              <a:latin typeface="Montserrat Light"/>
            </a:endParaRPr>
          </a:p>
        </p:txBody>
      </p:sp>
      <p:sp>
        <p:nvSpPr>
          <p:cNvPr id="27" name="TextBox 18"/>
          <p:cNvSpPr txBox="1"/>
          <p:nvPr/>
        </p:nvSpPr>
        <p:spPr>
          <a:xfrm>
            <a:off x="15215360" y="5330219"/>
            <a:ext cx="2092731" cy="6054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endParaRPr lang="ru-RU" sz="1400" dirty="0">
              <a:solidFill>
                <a:srgbClr val="150599"/>
              </a:solidFill>
              <a:latin typeface="Montserrat Extra-Bold"/>
            </a:endParaRPr>
          </a:p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Ханты-Мансийск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24" name="TextBox 17"/>
          <p:cNvSpPr txBox="1"/>
          <p:nvPr/>
        </p:nvSpPr>
        <p:spPr>
          <a:xfrm>
            <a:off x="10523617" y="6004839"/>
            <a:ext cx="867966" cy="28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Сургут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28" name="TextBox 18"/>
          <p:cNvSpPr txBox="1"/>
          <p:nvPr/>
        </p:nvSpPr>
        <p:spPr>
          <a:xfrm>
            <a:off x="15557123" y="8246480"/>
            <a:ext cx="1942783" cy="6054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endParaRPr lang="ru-RU" sz="1400" dirty="0">
              <a:solidFill>
                <a:srgbClr val="150599"/>
              </a:solidFill>
              <a:latin typeface="Montserrat Extra-Bold"/>
            </a:endParaRPr>
          </a:p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Ханты-Мансийск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39" name="TextBox 6"/>
          <p:cNvSpPr txBox="1"/>
          <p:nvPr/>
        </p:nvSpPr>
        <p:spPr>
          <a:xfrm>
            <a:off x="17290293" y="197464"/>
            <a:ext cx="997707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ru-RU" sz="2400" b="1" dirty="0">
                <a:solidFill>
                  <a:srgbClr val="FFFFFF"/>
                </a:solidFill>
                <a:latin typeface="Oswald"/>
              </a:rPr>
              <a:t>8</a:t>
            </a:r>
            <a:endParaRPr lang="en-US" sz="2400" b="1" dirty="0">
              <a:solidFill>
                <a:srgbClr val="FFFFFF"/>
              </a:solidFill>
              <a:latin typeface="Oswald"/>
            </a:endParaRPr>
          </a:p>
        </p:txBody>
      </p:sp>
      <p:sp>
        <p:nvSpPr>
          <p:cNvPr id="45" name="TextBox 3"/>
          <p:cNvSpPr txBox="1"/>
          <p:nvPr/>
        </p:nvSpPr>
        <p:spPr>
          <a:xfrm>
            <a:off x="1060075" y="6491802"/>
            <a:ext cx="4541157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56"/>
              </a:lnSpc>
            </a:pPr>
            <a:r>
              <a:rPr lang="ru-RU" sz="2800" b="1" spc="321" dirty="0" smtClean="0">
                <a:solidFill>
                  <a:srgbClr val="252827"/>
                </a:solidFill>
                <a:latin typeface="Oswald"/>
              </a:rPr>
              <a:t>СЕРДЕЧНО-СОСУДИСТАЯ ХИРУРГИЯ</a:t>
            </a:r>
            <a:endParaRPr lang="en-US" sz="2800" b="1" spc="321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46" name="TextBox 17"/>
          <p:cNvSpPr txBox="1"/>
          <p:nvPr/>
        </p:nvSpPr>
        <p:spPr>
          <a:xfrm>
            <a:off x="16243941" y="6458654"/>
            <a:ext cx="867966" cy="28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Сургут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38" name="TextBox 4"/>
          <p:cNvSpPr txBox="1"/>
          <p:nvPr/>
        </p:nvSpPr>
        <p:spPr>
          <a:xfrm>
            <a:off x="1068952" y="7441259"/>
            <a:ext cx="4653626" cy="282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0"/>
              </a:lnSpc>
            </a:pPr>
            <a:r>
              <a:rPr lang="en-US" sz="1600" spc="33" dirty="0" smtClean="0">
                <a:solidFill>
                  <a:schemeClr val="accent1">
                    <a:lumMod val="50000"/>
                  </a:schemeClr>
                </a:solidFill>
                <a:latin typeface="Montserrat Light" panose="020B0604020202020204" charset="0"/>
              </a:rPr>
              <a:t>-------------------------------------------------------</a:t>
            </a:r>
            <a:r>
              <a:rPr lang="ru-RU" sz="1600" spc="33" dirty="0" smtClean="0">
                <a:solidFill>
                  <a:schemeClr val="accent1">
                    <a:lumMod val="50000"/>
                  </a:schemeClr>
                </a:solidFill>
                <a:latin typeface="Montserrat Light" panose="020B0604020202020204" charset="0"/>
              </a:rPr>
              <a:t>----</a:t>
            </a:r>
            <a:endParaRPr lang="en-US" sz="1600" spc="33" dirty="0">
              <a:solidFill>
                <a:schemeClr val="accent1">
                  <a:lumMod val="50000"/>
                </a:schemeClr>
              </a:solidFill>
              <a:latin typeface="Montserrat Light" panose="020B0604020202020204" charset="0"/>
            </a:endParaRPr>
          </a:p>
          <a:p>
            <a:pPr>
              <a:lnSpc>
                <a:spcPts val="2239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БУ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«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Окружной кардиологический диспансер «Центр диагностики и сердечно-сосудистой хирургии»</a:t>
            </a: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0"/>
                <a:hlinkClick r:id="rId2"/>
              </a:rPr>
              <a:t>https://www.cardioc.ru/</a:t>
            </a:r>
            <a:endParaRPr lang="ru-RU" sz="1600" spc="33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----------------------</a:t>
            </a:r>
            <a:r>
              <a:rPr lang="ru-RU" sz="1600" spc="33" dirty="0">
                <a:solidFill>
                  <a:srgbClr val="252827"/>
                </a:solidFill>
                <a:latin typeface="Montserrat Light" panose="020B0604020202020204" charset="0"/>
              </a:rPr>
              <a:t>---------</a:t>
            </a:r>
            <a:r>
              <a:rPr lang="en-US" sz="1600" spc="33" dirty="0" smtClean="0">
                <a:solidFill>
                  <a:srgbClr val="252827"/>
                </a:solidFill>
                <a:latin typeface="Montserrat Light" panose="020B0604020202020204" charset="0"/>
              </a:rPr>
              <a:t>------------------------</a:t>
            </a:r>
            <a:r>
              <a:rPr lang="ru-RU" sz="1600" spc="33" dirty="0" smtClean="0">
                <a:solidFill>
                  <a:srgbClr val="252827"/>
                </a:solidFill>
                <a:latin typeface="Montserrat Light" panose="020B0604020202020204" charset="0"/>
              </a:rPr>
              <a:t>----</a:t>
            </a:r>
          </a:p>
          <a:p>
            <a:pPr>
              <a:lnSpc>
                <a:spcPts val="2240"/>
              </a:lnSpc>
            </a:pPr>
            <a:r>
              <a:rPr lang="ru-RU" sz="1600" spc="33" dirty="0">
                <a:solidFill>
                  <a:schemeClr val="accent1">
                    <a:lumMod val="50000"/>
                  </a:schemeClr>
                </a:solidFill>
              </a:rPr>
              <a:t>БУ «Окружная 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https://www.okbhmao.ru/</a:t>
            </a:r>
            <a:endParaRPr lang="ru-RU" sz="1600" spc="33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srgbClr val="252827"/>
                </a:solidFill>
                <a:latin typeface="Montserrat Light"/>
              </a:rPr>
              <a:t>------------------------</a:t>
            </a:r>
            <a:r>
              <a:rPr lang="ru-RU" sz="1600" spc="33" dirty="0">
                <a:solidFill>
                  <a:srgbClr val="252827"/>
                </a:solidFill>
                <a:latin typeface="Montserrat Light"/>
              </a:rPr>
              <a:t>----</a:t>
            </a:r>
            <a:r>
              <a:rPr lang="en-US" sz="1600" spc="33" dirty="0">
                <a:solidFill>
                  <a:srgbClr val="252827"/>
                </a:solidFill>
                <a:latin typeface="Montserrat Light"/>
              </a:rPr>
              <a:t>---------------</a:t>
            </a:r>
            <a:r>
              <a:rPr lang="en-US" sz="1599" spc="33" dirty="0">
                <a:solidFill>
                  <a:srgbClr val="252827"/>
                </a:solidFill>
                <a:latin typeface="Montserrat Light"/>
              </a:rPr>
              <a:t>----------------</a:t>
            </a:r>
            <a:endParaRPr lang="ru-RU" sz="1599" spc="33" dirty="0">
              <a:solidFill>
                <a:srgbClr val="252827"/>
              </a:solidFill>
              <a:latin typeface="Montserrat Light"/>
            </a:endParaRPr>
          </a:p>
          <a:p>
            <a:pPr>
              <a:lnSpc>
                <a:spcPts val="2239"/>
              </a:lnSpc>
            </a:pPr>
            <a:endParaRPr lang="ru-RU" sz="1600" spc="33" dirty="0" smtClean="0">
              <a:solidFill>
                <a:srgbClr val="252827"/>
              </a:solidFill>
              <a:latin typeface="Montserrat Light" panose="020B0604020202020204" charset="0"/>
            </a:endParaRPr>
          </a:p>
          <a:p>
            <a:pPr>
              <a:lnSpc>
                <a:spcPts val="2239"/>
              </a:lnSpc>
            </a:pPr>
            <a:endParaRPr lang="en-US" sz="1600" spc="33" dirty="0">
              <a:solidFill>
                <a:srgbClr val="252827"/>
              </a:solidFill>
              <a:latin typeface="Montserrat Light" panose="020B0604020202020204" charset="0"/>
            </a:endParaRPr>
          </a:p>
        </p:txBody>
      </p:sp>
      <p:sp>
        <p:nvSpPr>
          <p:cNvPr id="47" name="TextBox 18"/>
          <p:cNvSpPr txBox="1"/>
          <p:nvPr/>
        </p:nvSpPr>
        <p:spPr>
          <a:xfrm>
            <a:off x="3697253" y="8827017"/>
            <a:ext cx="2092731" cy="6054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endParaRPr lang="ru-RU" sz="1400" dirty="0">
              <a:solidFill>
                <a:srgbClr val="150599"/>
              </a:solidFill>
              <a:latin typeface="Montserrat Extra-Bold"/>
            </a:endParaRPr>
          </a:p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Ханты-Мансийск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48" name="TextBox 18"/>
          <p:cNvSpPr txBox="1"/>
          <p:nvPr/>
        </p:nvSpPr>
        <p:spPr>
          <a:xfrm>
            <a:off x="3697252" y="5801450"/>
            <a:ext cx="2092731" cy="6054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endParaRPr lang="ru-RU" sz="1400" dirty="0">
              <a:solidFill>
                <a:srgbClr val="150599"/>
              </a:solidFill>
              <a:latin typeface="Montserrat Extra-Bold"/>
            </a:endParaRPr>
          </a:p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Ханты-Мансийск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4408" y="9908718"/>
            <a:ext cx="18283592" cy="349101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0" y="17027"/>
            <a:ext cx="18283592" cy="91293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" name="TextBox 6"/>
          <p:cNvSpPr txBox="1"/>
          <p:nvPr/>
        </p:nvSpPr>
        <p:spPr>
          <a:xfrm>
            <a:off x="17225881" y="181374"/>
            <a:ext cx="997707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ru-RU" sz="2400" b="1" dirty="0">
                <a:solidFill>
                  <a:srgbClr val="FFFFFF"/>
                </a:solidFill>
                <a:latin typeface="Oswald"/>
              </a:rPr>
              <a:t>8</a:t>
            </a:r>
            <a:endParaRPr lang="en-US" sz="2400" b="1" dirty="0">
              <a:solidFill>
                <a:srgbClr val="FFFFFF"/>
              </a:solidFill>
              <a:latin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367695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AutoShape 2"/>
          <p:cNvSpPr/>
          <p:nvPr/>
        </p:nvSpPr>
        <p:spPr>
          <a:xfrm>
            <a:off x="579966" y="3979595"/>
            <a:ext cx="5477617" cy="59493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 cstate="print"/>
          <a:srcRect l="44801" t="44801" r="44801" b="44801"/>
          <a:stretch>
            <a:fillRect/>
          </a:stretch>
        </p:blipFill>
        <p:spPr>
          <a:xfrm>
            <a:off x="-950770" y="882792"/>
            <a:ext cx="1901541" cy="1901541"/>
          </a:xfrm>
          <a:prstGeom prst="rect">
            <a:avLst/>
          </a:prstGeom>
        </p:spPr>
      </p:pic>
      <p:sp>
        <p:nvSpPr>
          <p:cNvPr id="29" name="TextBox 3"/>
          <p:cNvSpPr txBox="1"/>
          <p:nvPr/>
        </p:nvSpPr>
        <p:spPr>
          <a:xfrm>
            <a:off x="1490206" y="4333523"/>
            <a:ext cx="3686119" cy="38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8"/>
              </a:lnSpc>
            </a:pPr>
            <a:r>
              <a:rPr lang="en-US" sz="2660" b="1" spc="311" dirty="0">
                <a:solidFill>
                  <a:srgbClr val="252827"/>
                </a:solidFill>
                <a:latin typeface="Oswald"/>
              </a:rPr>
              <a:t>ТЕРАПИЯ </a:t>
            </a:r>
          </a:p>
        </p:txBody>
      </p:sp>
      <p:sp>
        <p:nvSpPr>
          <p:cNvPr id="30" name="TextBox 4"/>
          <p:cNvSpPr txBox="1"/>
          <p:nvPr/>
        </p:nvSpPr>
        <p:spPr>
          <a:xfrm>
            <a:off x="1196978" y="4822972"/>
            <a:ext cx="4331726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en-US" sz="1599" spc="33" dirty="0">
                <a:solidFill>
                  <a:srgbClr val="252827"/>
                </a:solidFill>
                <a:latin typeface="Montserrat Light"/>
              </a:rPr>
              <a:t>-----------------------------------------------------</a:t>
            </a:r>
          </a:p>
          <a:p>
            <a:pPr>
              <a:lnSpc>
                <a:spcPts val="2239"/>
              </a:lnSpc>
            </a:pPr>
            <a:r>
              <a:rPr lang="ru-RU" sz="1600" spc="33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БУ </a:t>
            </a:r>
            <a:r>
              <a:rPr lang="ru-RU" sz="1600" spc="33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«</a:t>
            </a:r>
            <a:r>
              <a:rPr lang="ru-RU" sz="1600" spc="33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Окружная 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3"/>
              </a:rPr>
              <a:t>https://www.okbhmao.ru/</a:t>
            </a:r>
            <a:endParaRPr lang="ru-RU" sz="1600" spc="33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srgbClr val="252827"/>
                </a:solidFill>
                <a:latin typeface="+mj-lt"/>
              </a:rPr>
              <a:t>-------------------------------------</a:t>
            </a:r>
            <a:r>
              <a:rPr lang="ru-RU" sz="1600" spc="33" dirty="0">
                <a:solidFill>
                  <a:srgbClr val="252827"/>
                </a:solidFill>
                <a:latin typeface="+mj-lt"/>
              </a:rPr>
              <a:t>-------</a:t>
            </a:r>
            <a:r>
              <a:rPr lang="en-US" sz="1600" spc="33" dirty="0">
                <a:solidFill>
                  <a:srgbClr val="252827"/>
                </a:solidFill>
                <a:latin typeface="+mj-lt"/>
              </a:rPr>
              <a:t>------------------</a:t>
            </a:r>
            <a:endParaRPr lang="ru-RU" sz="1600" spc="33" dirty="0">
              <a:solidFill>
                <a:srgbClr val="252827"/>
              </a:solidFill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БУ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«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Сургутская окружная 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4"/>
              </a:rPr>
              <a:t>https://surgutokb.ru/</a:t>
            </a:r>
            <a:endParaRPr lang="ru-RU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en-US" sz="1599" spc="33" dirty="0">
                <a:solidFill>
                  <a:srgbClr val="252827"/>
                </a:solidFill>
                <a:latin typeface="Montserrat Light"/>
              </a:rPr>
              <a:t>-----------------------------------------------------</a:t>
            </a:r>
          </a:p>
        </p:txBody>
      </p:sp>
      <p:sp>
        <p:nvSpPr>
          <p:cNvPr id="31" name="AutoShape 5"/>
          <p:cNvSpPr/>
          <p:nvPr/>
        </p:nvSpPr>
        <p:spPr>
          <a:xfrm>
            <a:off x="6057583" y="3979595"/>
            <a:ext cx="6167619" cy="59493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sp>
      <p:sp>
        <p:nvSpPr>
          <p:cNvPr id="32" name="TextBox 6"/>
          <p:cNvSpPr txBox="1"/>
          <p:nvPr/>
        </p:nvSpPr>
        <p:spPr>
          <a:xfrm>
            <a:off x="7201406" y="4257430"/>
            <a:ext cx="3879972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6"/>
              </a:lnSpc>
            </a:pPr>
            <a:r>
              <a:rPr lang="ru-RU" sz="2800" b="1" spc="321" dirty="0" smtClean="0">
                <a:solidFill>
                  <a:srgbClr val="252827"/>
                </a:solidFill>
                <a:latin typeface="Oswald"/>
              </a:rPr>
              <a:t>МЕДИЦИНСКАЯ</a:t>
            </a:r>
          </a:p>
          <a:p>
            <a:pPr algn="ctr">
              <a:lnSpc>
                <a:spcPts val="4256"/>
              </a:lnSpc>
            </a:pPr>
            <a:r>
              <a:rPr lang="en-US" sz="2800" b="1" spc="321" dirty="0" smtClean="0">
                <a:solidFill>
                  <a:srgbClr val="252827"/>
                </a:solidFill>
                <a:latin typeface="Oswald"/>
              </a:rPr>
              <a:t>РЕАБИЛИТАЦИЯ</a:t>
            </a:r>
            <a:endParaRPr lang="en-US" sz="2800" b="1" spc="321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33" name="AutoShape 7"/>
          <p:cNvSpPr/>
          <p:nvPr/>
        </p:nvSpPr>
        <p:spPr>
          <a:xfrm>
            <a:off x="12217606" y="3979595"/>
            <a:ext cx="5354382" cy="59493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sp>
      <p:sp>
        <p:nvSpPr>
          <p:cNvPr id="34" name="TextBox 8"/>
          <p:cNvSpPr txBox="1"/>
          <p:nvPr/>
        </p:nvSpPr>
        <p:spPr>
          <a:xfrm>
            <a:off x="1422855" y="6881651"/>
            <a:ext cx="3879972" cy="516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2400" b="1" spc="478" dirty="0">
                <a:solidFill>
                  <a:srgbClr val="252827"/>
                </a:solidFill>
                <a:latin typeface="Oswald"/>
              </a:rPr>
              <a:t>ЭНДОКРИНОЛОГИЯ</a:t>
            </a:r>
          </a:p>
        </p:txBody>
      </p:sp>
      <p:sp>
        <p:nvSpPr>
          <p:cNvPr id="37" name="TextBox 17"/>
          <p:cNvSpPr txBox="1"/>
          <p:nvPr/>
        </p:nvSpPr>
        <p:spPr>
          <a:xfrm>
            <a:off x="4526491" y="6216595"/>
            <a:ext cx="867966" cy="28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Сургут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38" name="TextBox 18"/>
          <p:cNvSpPr txBox="1"/>
          <p:nvPr/>
        </p:nvSpPr>
        <p:spPr>
          <a:xfrm>
            <a:off x="3443496" y="5073015"/>
            <a:ext cx="2264423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endParaRPr lang="ru-RU" sz="1400" dirty="0">
              <a:solidFill>
                <a:srgbClr val="150599"/>
              </a:solidFill>
              <a:latin typeface="Montserrat Extra-Bold"/>
            </a:endParaRPr>
          </a:p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Ханты-Мансийск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42" name="TextBox 11"/>
          <p:cNvSpPr txBox="1"/>
          <p:nvPr/>
        </p:nvSpPr>
        <p:spPr>
          <a:xfrm>
            <a:off x="1182035" y="1069292"/>
            <a:ext cx="16071972" cy="2808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600" b="1" spc="700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ПРОФИЛИ МЕДИЦИНСКОЙ ПОМОЩИ </a:t>
            </a:r>
          </a:p>
          <a:p>
            <a:pPr algn="ctr">
              <a:lnSpc>
                <a:spcPts val="7280"/>
              </a:lnSpc>
            </a:pPr>
            <a:r>
              <a:rPr lang="en-US" sz="5600" b="1" spc="700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И МЕДИЦИНСКИЕ ЦЕНТРЫ </a:t>
            </a:r>
            <a:endParaRPr lang="ru-RU" sz="5600" b="1" spc="700" dirty="0">
              <a:solidFill>
                <a:schemeClr val="accent1">
                  <a:lumMod val="50000"/>
                </a:schemeClr>
              </a:solidFill>
              <a:latin typeface="Oswald"/>
            </a:endParaRPr>
          </a:p>
          <a:p>
            <a:pPr algn="ctr">
              <a:lnSpc>
                <a:spcPts val="7280"/>
              </a:lnSpc>
            </a:pPr>
            <a:r>
              <a:rPr lang="ru-RU" sz="4400" b="1" spc="700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Ханты-Мансийского автономного округа – Югры</a:t>
            </a:r>
            <a:endParaRPr lang="en-US" sz="4400" b="1" spc="700" dirty="0">
              <a:solidFill>
                <a:schemeClr val="accent3">
                  <a:lumMod val="50000"/>
                </a:schemeClr>
              </a:solidFill>
              <a:latin typeface="Oswald"/>
            </a:endParaRPr>
          </a:p>
        </p:txBody>
      </p:sp>
      <p:sp>
        <p:nvSpPr>
          <p:cNvPr id="28" name="TextBox 4"/>
          <p:cNvSpPr txBox="1"/>
          <p:nvPr/>
        </p:nvSpPr>
        <p:spPr>
          <a:xfrm>
            <a:off x="1196978" y="7518555"/>
            <a:ext cx="4331726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en-US" sz="1599" spc="33" dirty="0">
                <a:solidFill>
                  <a:srgbClr val="252827"/>
                </a:solidFill>
                <a:latin typeface="Montserrat Light"/>
              </a:rPr>
              <a:t>-----------------------------------------------------</a:t>
            </a:r>
          </a:p>
          <a:p>
            <a:pPr>
              <a:lnSpc>
                <a:spcPts val="2239"/>
              </a:lnSpc>
            </a:pPr>
            <a:r>
              <a:rPr lang="ru-RU" sz="1600" spc="33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БУ </a:t>
            </a:r>
            <a:r>
              <a:rPr lang="ru-RU" sz="1600" spc="33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«</a:t>
            </a:r>
            <a:r>
              <a:rPr lang="ru-RU" sz="1600" spc="33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Окружная 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3"/>
              </a:rPr>
              <a:t>https://www.okbhmao.ru/</a:t>
            </a:r>
            <a:endParaRPr lang="ru-RU" sz="1600" spc="33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srgbClr val="252827"/>
                </a:solidFill>
                <a:latin typeface="+mj-lt"/>
              </a:rPr>
              <a:t>-----------------------</a:t>
            </a:r>
            <a:r>
              <a:rPr lang="ru-RU" sz="1600" spc="33" dirty="0">
                <a:solidFill>
                  <a:srgbClr val="252827"/>
                </a:solidFill>
                <a:latin typeface="+mj-lt"/>
              </a:rPr>
              <a:t>------</a:t>
            </a:r>
            <a:r>
              <a:rPr lang="en-US" sz="1600" spc="33" dirty="0">
                <a:solidFill>
                  <a:srgbClr val="252827"/>
                </a:solidFill>
                <a:latin typeface="+mj-lt"/>
              </a:rPr>
              <a:t>--------------------------------</a:t>
            </a:r>
            <a:endParaRPr lang="ru-RU" sz="1600" spc="33" dirty="0">
              <a:solidFill>
                <a:srgbClr val="252827"/>
              </a:solidFill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БУ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«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Сургутская окружная 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4"/>
              </a:rPr>
              <a:t>https://surgutokb.ru/</a:t>
            </a:r>
            <a:endParaRPr lang="ru-RU" sz="16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srgbClr val="252827"/>
                </a:solidFill>
              </a:rPr>
              <a:t>-----------------------</a:t>
            </a:r>
            <a:r>
              <a:rPr lang="ru-RU" sz="1600" spc="33" dirty="0">
                <a:solidFill>
                  <a:srgbClr val="252827"/>
                </a:solidFill>
              </a:rPr>
              <a:t>------</a:t>
            </a:r>
            <a:r>
              <a:rPr lang="en-US" sz="1600" spc="33" dirty="0">
                <a:solidFill>
                  <a:srgbClr val="252827"/>
                </a:solidFill>
              </a:rPr>
              <a:t>--------------------------------</a:t>
            </a:r>
            <a:endParaRPr lang="ru-RU" sz="1600" spc="33" dirty="0">
              <a:solidFill>
                <a:srgbClr val="252827"/>
              </a:solidFill>
            </a:endParaRPr>
          </a:p>
        </p:txBody>
      </p:sp>
      <p:sp>
        <p:nvSpPr>
          <p:cNvPr id="16" name="TextBox 17"/>
          <p:cNvSpPr txBox="1"/>
          <p:nvPr/>
        </p:nvSpPr>
        <p:spPr>
          <a:xfrm>
            <a:off x="10460120" y="6170060"/>
            <a:ext cx="867966" cy="28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Сургут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310128" y="7821409"/>
            <a:ext cx="2264423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endParaRPr lang="ru-RU" sz="1400" dirty="0">
              <a:solidFill>
                <a:srgbClr val="150599"/>
              </a:solidFill>
              <a:latin typeface="Montserrat Extra-Bold"/>
            </a:endParaRPr>
          </a:p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Ханты-Мансийск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10500527" y="7296343"/>
            <a:ext cx="867966" cy="28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Сургут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19" name="TextBox 6"/>
          <p:cNvSpPr txBox="1"/>
          <p:nvPr/>
        </p:nvSpPr>
        <p:spPr>
          <a:xfrm>
            <a:off x="17290293" y="197464"/>
            <a:ext cx="997707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ru-RU" sz="2400" b="1" dirty="0">
                <a:solidFill>
                  <a:srgbClr val="FFFFFF"/>
                </a:solidFill>
                <a:latin typeface="Oswald"/>
              </a:rPr>
              <a:t>9</a:t>
            </a:r>
            <a:endParaRPr lang="en-US" sz="2400" b="1" dirty="0">
              <a:solidFill>
                <a:srgbClr val="FFFFFF"/>
              </a:solidFill>
              <a:latin typeface="Oswald"/>
            </a:endParaRPr>
          </a:p>
        </p:txBody>
      </p:sp>
      <p:sp>
        <p:nvSpPr>
          <p:cNvPr id="21" name="TextBox 18"/>
          <p:cNvSpPr txBox="1"/>
          <p:nvPr/>
        </p:nvSpPr>
        <p:spPr>
          <a:xfrm>
            <a:off x="3415782" y="7864804"/>
            <a:ext cx="2264423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endParaRPr lang="ru-RU" sz="1400" dirty="0">
              <a:solidFill>
                <a:srgbClr val="150599"/>
              </a:solidFill>
              <a:latin typeface="Montserrat Extra-Bold"/>
            </a:endParaRPr>
          </a:p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Ханты-Мансийск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22" name="TextBox 17"/>
          <p:cNvSpPr txBox="1"/>
          <p:nvPr/>
        </p:nvSpPr>
        <p:spPr>
          <a:xfrm>
            <a:off x="4578325" y="8932660"/>
            <a:ext cx="867966" cy="28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Сургут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23" name="TextBox 14"/>
          <p:cNvSpPr txBox="1"/>
          <p:nvPr/>
        </p:nvSpPr>
        <p:spPr>
          <a:xfrm>
            <a:off x="6664932" y="5465535"/>
            <a:ext cx="4853347" cy="3241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0"/>
              </a:lnSpc>
            </a:pP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-----------------------------------------------------</a:t>
            </a:r>
            <a:r>
              <a:rPr lang="ru-RU" sz="1600" spc="33" dirty="0">
                <a:solidFill>
                  <a:srgbClr val="252827"/>
                </a:solidFill>
                <a:latin typeface="Montserrat Light"/>
              </a:rPr>
              <a:t>----</a:t>
            </a:r>
            <a:r>
              <a:rPr lang="en-US" sz="1600" spc="33" dirty="0">
                <a:solidFill>
                  <a:srgbClr val="252827"/>
                </a:solidFill>
                <a:latin typeface="Montserrat Light" panose="020B0604020202020204" charset="0"/>
              </a:rPr>
              <a:t>--</a:t>
            </a:r>
          </a:p>
          <a:p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БУ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Сургутская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клиническая травматологическая больница» </a:t>
            </a:r>
          </a:p>
          <a:p>
            <a:pPr algn="just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0"/>
                <a:hlinkClick r:id="rId5"/>
              </a:rPr>
              <a:t>www.obtc.ru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0"/>
                <a:hlinkClick r:id="rId5"/>
              </a:rPr>
              <a:t>/</a:t>
            </a: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Light" panose="020B0604020202020204" charset="0"/>
            </a:endParaRPr>
          </a:p>
          <a:p>
            <a:pPr algn="just"/>
            <a:r>
              <a:rPr lang="en-US" sz="1600" spc="33" dirty="0" smtClean="0">
                <a:solidFill>
                  <a:srgbClr val="252827"/>
                </a:solidFill>
                <a:latin typeface="Montserrat Light"/>
              </a:rPr>
              <a:t>-------------------------------------------------------</a:t>
            </a:r>
            <a:r>
              <a:rPr lang="ru-RU" sz="1600" spc="33" dirty="0" smtClean="0">
                <a:solidFill>
                  <a:srgbClr val="252827"/>
                </a:solidFill>
                <a:latin typeface="Montserrat Light"/>
              </a:rPr>
              <a:t>----</a:t>
            </a:r>
            <a:endParaRPr lang="en-US" sz="1600" spc="33" dirty="0">
              <a:solidFill>
                <a:srgbClr val="252827"/>
              </a:solidFill>
              <a:latin typeface="Montserrat Light"/>
            </a:endParaRPr>
          </a:p>
          <a:p>
            <a:pPr>
              <a:lnSpc>
                <a:spcPts val="2239"/>
              </a:lnSpc>
            </a:pP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БУ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«Окружной кардиологический диспансер «Центр диагностики и сердечно-сосудистой хирургии»</a:t>
            </a: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0"/>
                <a:hlinkClick r:id="rId6"/>
              </a:rPr>
              <a:t>https://www.cardioc.ru</a:t>
            </a:r>
            <a:r>
              <a:rPr lang="en-US" sz="1600" spc="33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 panose="020B0604020202020204" charset="0"/>
                <a:hlinkClick r:id="rId6"/>
              </a:rPr>
              <a:t>/</a:t>
            </a:r>
            <a:endParaRPr lang="ru-RU" sz="1600" spc="33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Light" panose="020B0604020202020204" charset="0"/>
            </a:endParaRPr>
          </a:p>
          <a:p>
            <a:pPr>
              <a:lnSpc>
                <a:spcPts val="2239"/>
              </a:lnSpc>
            </a:pPr>
            <a:r>
              <a:rPr lang="en-US" sz="1600" spc="33" dirty="0" smtClean="0">
                <a:solidFill>
                  <a:srgbClr val="252827"/>
                </a:solidFill>
                <a:latin typeface="Montserrat Light"/>
              </a:rPr>
              <a:t>-------------------------------------------------------</a:t>
            </a:r>
            <a:r>
              <a:rPr lang="ru-RU" sz="1600" spc="33" dirty="0" smtClean="0">
                <a:solidFill>
                  <a:srgbClr val="252827"/>
                </a:solidFill>
                <a:latin typeface="Montserrat Light"/>
              </a:rPr>
              <a:t>----</a:t>
            </a:r>
          </a:p>
          <a:p>
            <a:pPr>
              <a:lnSpc>
                <a:spcPts val="2239"/>
              </a:lnSpc>
            </a:pPr>
            <a:r>
              <a:rPr lang="ru-RU" sz="1600" spc="33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БУ ХМАО-Югры «Окружная 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https://www.okbhmao.ru</a:t>
            </a:r>
            <a:r>
              <a:rPr lang="en-US" sz="1600" spc="33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/</a:t>
            </a:r>
            <a:endParaRPr lang="ru-RU" sz="1600" spc="33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2239"/>
              </a:lnSpc>
            </a:pPr>
            <a:r>
              <a:rPr lang="ru-RU" sz="1599" spc="33" dirty="0" smtClean="0">
                <a:solidFill>
                  <a:srgbClr val="252827"/>
                </a:solidFill>
              </a:rPr>
              <a:t>---------------------------------------------------------------------</a:t>
            </a:r>
            <a:endParaRPr lang="en-US" sz="1600" spc="33" dirty="0">
              <a:solidFill>
                <a:srgbClr val="CD0808"/>
              </a:solidFill>
              <a:latin typeface="Montserrat Light" panose="020B0604020202020204" charset="0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13155522" y="4370066"/>
            <a:ext cx="3686119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8"/>
              </a:lnSpc>
            </a:pPr>
            <a:r>
              <a:rPr lang="ru-RU" sz="2660" b="1" spc="311" dirty="0" smtClean="0">
                <a:solidFill>
                  <a:srgbClr val="252827"/>
                </a:solidFill>
                <a:latin typeface="Oswald"/>
              </a:rPr>
              <a:t>ХИРУРГИЯ</a:t>
            </a:r>
            <a:endParaRPr lang="en-US" sz="2660" b="1" spc="311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26" name="TextBox 4"/>
          <p:cNvSpPr txBox="1"/>
          <p:nvPr/>
        </p:nvSpPr>
        <p:spPr>
          <a:xfrm>
            <a:off x="12868257" y="4898804"/>
            <a:ext cx="4331726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en-US" sz="1599" spc="33" dirty="0">
                <a:solidFill>
                  <a:srgbClr val="252827"/>
                </a:solidFill>
                <a:latin typeface="Montserrat Light"/>
              </a:rPr>
              <a:t>-----------------------------------------------------</a:t>
            </a:r>
          </a:p>
          <a:p>
            <a:pPr>
              <a:lnSpc>
                <a:spcPts val="2239"/>
              </a:lnSpc>
            </a:pPr>
            <a:r>
              <a:rPr lang="ru-RU" sz="1600" spc="33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БУ </a:t>
            </a:r>
            <a:r>
              <a:rPr lang="ru-RU" sz="1600" spc="33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«</a:t>
            </a:r>
            <a:r>
              <a:rPr lang="ru-RU" sz="1600" spc="33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Окружная 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3"/>
              </a:rPr>
              <a:t>https://www.okbhmao.ru/</a:t>
            </a:r>
            <a:endParaRPr lang="ru-RU" sz="1600" spc="33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en-US" sz="1600" spc="33" dirty="0">
                <a:solidFill>
                  <a:srgbClr val="252827"/>
                </a:solidFill>
                <a:latin typeface="+mj-lt"/>
              </a:rPr>
              <a:t>-------------------------------------</a:t>
            </a:r>
            <a:r>
              <a:rPr lang="ru-RU" sz="1600" spc="33" dirty="0">
                <a:solidFill>
                  <a:srgbClr val="252827"/>
                </a:solidFill>
                <a:latin typeface="+mj-lt"/>
              </a:rPr>
              <a:t>-------</a:t>
            </a:r>
            <a:r>
              <a:rPr lang="en-US" sz="1600" spc="33" dirty="0">
                <a:solidFill>
                  <a:srgbClr val="252827"/>
                </a:solidFill>
                <a:latin typeface="+mj-lt"/>
              </a:rPr>
              <a:t>------------------</a:t>
            </a:r>
            <a:endParaRPr lang="ru-RU" sz="1600" spc="33" dirty="0">
              <a:solidFill>
                <a:srgbClr val="252827"/>
              </a:solidFill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БУ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«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Сургутская окружная 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4"/>
              </a:rPr>
              <a:t>https://surgutokb.ru/</a:t>
            </a:r>
            <a:endParaRPr lang="ru-RU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en-US" sz="1599" spc="33" dirty="0">
                <a:solidFill>
                  <a:srgbClr val="252827"/>
                </a:solidFill>
                <a:latin typeface="Montserrat Light"/>
              </a:rPr>
              <a:t>-----------------------------------------------------</a:t>
            </a:r>
          </a:p>
        </p:txBody>
      </p:sp>
      <p:sp>
        <p:nvSpPr>
          <p:cNvPr id="27" name="TextBox 18"/>
          <p:cNvSpPr txBox="1"/>
          <p:nvPr/>
        </p:nvSpPr>
        <p:spPr>
          <a:xfrm>
            <a:off x="15121562" y="5144708"/>
            <a:ext cx="2264423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endParaRPr lang="ru-RU" sz="1400" dirty="0">
              <a:solidFill>
                <a:srgbClr val="150599"/>
              </a:solidFill>
              <a:latin typeface="Montserrat Extra-Bold"/>
            </a:endParaRPr>
          </a:p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Ханты-Мансийск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35" name="TextBox 17"/>
          <p:cNvSpPr txBox="1"/>
          <p:nvPr/>
        </p:nvSpPr>
        <p:spPr>
          <a:xfrm>
            <a:off x="16208836" y="6287367"/>
            <a:ext cx="867966" cy="28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Сургут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36" name="TextBox 3"/>
          <p:cNvSpPr txBox="1"/>
          <p:nvPr/>
        </p:nvSpPr>
        <p:spPr>
          <a:xfrm>
            <a:off x="13078073" y="7054718"/>
            <a:ext cx="3686119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8"/>
              </a:lnSpc>
            </a:pPr>
            <a:r>
              <a:rPr lang="ru-RU" sz="2660" b="1" spc="311" dirty="0" smtClean="0">
                <a:solidFill>
                  <a:srgbClr val="252827"/>
                </a:solidFill>
                <a:latin typeface="Oswald"/>
              </a:rPr>
              <a:t>ПЛАСТИЧЕСКАЯ ХИРУРГИЯ</a:t>
            </a:r>
            <a:endParaRPr lang="en-US" sz="2660" b="1" spc="311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39" name="TextBox 4"/>
          <p:cNvSpPr txBox="1"/>
          <p:nvPr/>
        </p:nvSpPr>
        <p:spPr>
          <a:xfrm>
            <a:off x="12868257" y="7941748"/>
            <a:ext cx="4331726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en-US" sz="1600" spc="33" dirty="0" smtClean="0">
                <a:solidFill>
                  <a:srgbClr val="252827"/>
                </a:solidFill>
                <a:latin typeface="+mj-lt"/>
              </a:rPr>
              <a:t>-------------------------------------</a:t>
            </a:r>
            <a:r>
              <a:rPr lang="ru-RU" sz="1600" spc="33" dirty="0">
                <a:solidFill>
                  <a:srgbClr val="252827"/>
                </a:solidFill>
                <a:latin typeface="+mj-lt"/>
              </a:rPr>
              <a:t>-------</a:t>
            </a:r>
            <a:r>
              <a:rPr lang="en-US" sz="1600" spc="33" dirty="0">
                <a:solidFill>
                  <a:srgbClr val="252827"/>
                </a:solidFill>
                <a:latin typeface="+mj-lt"/>
              </a:rPr>
              <a:t>------------------</a:t>
            </a:r>
            <a:endParaRPr lang="ru-RU" sz="1600" spc="33" dirty="0">
              <a:solidFill>
                <a:srgbClr val="252827"/>
              </a:solidFill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БУ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«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Сургутская окружная клиническая больница»</a:t>
            </a:r>
          </a:p>
          <a:p>
            <a:pPr>
              <a:lnSpc>
                <a:spcPts val="2239"/>
              </a:lnSpc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4"/>
              </a:rPr>
              <a:t>https://surgutokb.ru/</a:t>
            </a:r>
            <a:endParaRPr lang="ru-RU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239"/>
              </a:lnSpc>
            </a:pPr>
            <a:r>
              <a:rPr lang="en-US" sz="1599" spc="33" dirty="0">
                <a:solidFill>
                  <a:srgbClr val="252827"/>
                </a:solidFill>
                <a:latin typeface="Montserrat Light"/>
              </a:rPr>
              <a:t>-----------------------------------------------------</a:t>
            </a:r>
          </a:p>
        </p:txBody>
      </p:sp>
      <p:sp>
        <p:nvSpPr>
          <p:cNvPr id="40" name="TextBox 17"/>
          <p:cNvSpPr txBox="1"/>
          <p:nvPr/>
        </p:nvSpPr>
        <p:spPr>
          <a:xfrm>
            <a:off x="16208836" y="8545832"/>
            <a:ext cx="867966" cy="28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ru-RU" sz="1400" dirty="0">
                <a:solidFill>
                  <a:srgbClr val="150599"/>
                </a:solidFill>
                <a:latin typeface="Montserrat Extra-Bold"/>
              </a:rPr>
              <a:t>Сургут</a:t>
            </a:r>
            <a:endParaRPr lang="en-US" sz="1400" dirty="0">
              <a:solidFill>
                <a:srgbClr val="150599"/>
              </a:solidFill>
              <a:latin typeface="Montserrat Extra-Bold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0" y="17027"/>
            <a:ext cx="18283592" cy="91293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4408" y="10075223"/>
            <a:ext cx="18283592" cy="24987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TextBox 6"/>
          <p:cNvSpPr txBox="1"/>
          <p:nvPr/>
        </p:nvSpPr>
        <p:spPr>
          <a:xfrm>
            <a:off x="17166732" y="156945"/>
            <a:ext cx="997707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ru-RU" sz="2400" b="1" dirty="0">
                <a:solidFill>
                  <a:srgbClr val="FFFFFF"/>
                </a:solidFill>
                <a:latin typeface="Oswald"/>
              </a:rPr>
              <a:t>9</a:t>
            </a:r>
            <a:endParaRPr lang="en-US" sz="2400" b="1" dirty="0">
              <a:solidFill>
                <a:srgbClr val="FFFFFF"/>
              </a:solidFill>
              <a:latin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144332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bs.twimg.com/media/DugVc2kW0AEHV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329"/>
            <a:ext cx="18288000" cy="1030332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translucentPowder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17290293" y="121264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latin typeface="Oswald"/>
              </a:rPr>
              <a:t>10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7646" y="3009900"/>
            <a:ext cx="16952707" cy="3132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9"/>
              </a:lnSpc>
            </a:pPr>
            <a:r>
              <a:rPr lang="en-US" sz="10031" b="1" i="0" spc="722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II СТУПЕНЬ</a:t>
            </a:r>
          </a:p>
          <a:p>
            <a:pPr algn="ctr">
              <a:lnSpc>
                <a:spcPts val="12439"/>
              </a:lnSpc>
            </a:pPr>
            <a:endParaRPr lang="en-US" sz="10031" b="1" i="0" spc="722" dirty="0">
              <a:solidFill>
                <a:srgbClr val="FFFFFF"/>
              </a:solidFill>
              <a:latin typeface="Oswa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33400" y="5143500"/>
            <a:ext cx="17458337" cy="257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200" b="1" i="0" spc="508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СВЯЖИТЕСЬ С ПРЕДСТАВИТЕЛЕМ МЕДИЦИНСКОЙ ОРГАНИЗАЦИИ ДЛЯ ОПРЕДЕЛЕНИЯ УСЛОВИЙ ЛЕЧЕНИЯ </a:t>
            </a:r>
          </a:p>
          <a:p>
            <a:pPr algn="ctr">
              <a:lnSpc>
                <a:spcPts val="6720"/>
              </a:lnSpc>
            </a:pPr>
            <a:r>
              <a:rPr lang="en-US" sz="4200" b="1" i="0" spc="508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И ПОДГОТОВКИ ДОКУМЕНТОВ ДЛЯ ВИЗИТА В </a:t>
            </a:r>
            <a:r>
              <a:rPr lang="ru-RU" sz="4200" b="1" i="0" spc="508" dirty="0" smtClean="0">
                <a:solidFill>
                  <a:schemeClr val="tx2">
                    <a:lumMod val="50000"/>
                  </a:schemeClr>
                </a:solidFill>
                <a:latin typeface="Oswald"/>
              </a:rPr>
              <a:t>ХМАО-ЮГРУ</a:t>
            </a:r>
            <a:endParaRPr lang="en-US" sz="4200" b="1" i="0" spc="508" dirty="0">
              <a:solidFill>
                <a:schemeClr val="tx2">
                  <a:lumMod val="50000"/>
                </a:schemeClr>
              </a:solidFill>
              <a:latin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197607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261813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 prstMaterial="translucentPowder"/>
        </p:spPr>
      </p:pic>
      <p:sp>
        <p:nvSpPr>
          <p:cNvPr id="3" name="TextBox 2"/>
          <p:cNvSpPr txBox="1"/>
          <p:nvPr/>
        </p:nvSpPr>
        <p:spPr>
          <a:xfrm>
            <a:off x="878361" y="247819"/>
            <a:ext cx="17148297" cy="800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00"/>
              </a:lnSpc>
            </a:pPr>
            <a:endParaRPr dirty="0"/>
          </a:p>
          <a:p>
            <a:pPr>
              <a:lnSpc>
                <a:spcPts val="5200"/>
              </a:lnSpc>
            </a:pPr>
            <a:r>
              <a:rPr lang="en-US" sz="4000" b="0" i="0" spc="404" dirty="0">
                <a:latin typeface="Oswald"/>
              </a:rPr>
              <a:t>1. ЗАЙДИТЕ НА САЙТ ПРОФИЛЬНОЙ МЕДИЦИНСКОЙ ОРГАНИЗАЦИИ </a:t>
            </a:r>
          </a:p>
          <a:p>
            <a:pPr>
              <a:lnSpc>
                <a:spcPts val="5200"/>
              </a:lnSpc>
            </a:pPr>
            <a:r>
              <a:rPr lang="en-US" sz="4000" b="0" i="0" spc="404" dirty="0" err="1">
                <a:latin typeface="Oswald"/>
              </a:rPr>
              <a:t>В</a:t>
            </a:r>
            <a:r>
              <a:rPr lang="en-US" sz="4000" b="0" i="0" spc="404" dirty="0">
                <a:latin typeface="Oswald"/>
              </a:rPr>
              <a:t> РАЗДЕЛ "МЕДИЦИНСКИЙ ТУРИЗМ"</a:t>
            </a:r>
          </a:p>
          <a:p>
            <a:pPr>
              <a:lnSpc>
                <a:spcPts val="5200"/>
              </a:lnSpc>
            </a:pPr>
            <a:endParaRPr lang="en-US" sz="4000" b="0" i="0" spc="404" dirty="0">
              <a:latin typeface="Oswald"/>
            </a:endParaRPr>
          </a:p>
          <a:p>
            <a:pPr>
              <a:lnSpc>
                <a:spcPts val="5200"/>
              </a:lnSpc>
            </a:pPr>
            <a:r>
              <a:rPr lang="en-US" sz="4000" b="0" i="0" spc="404" dirty="0">
                <a:latin typeface="Oswald"/>
              </a:rPr>
              <a:t>2. ОЗНАКОМЬТЕСЬ </a:t>
            </a:r>
            <a:r>
              <a:rPr lang="en-US" sz="4000" b="0" i="0" spc="404" dirty="0" err="1">
                <a:latin typeface="Oswald"/>
              </a:rPr>
              <a:t>С</a:t>
            </a:r>
            <a:r>
              <a:rPr lang="en-US" sz="4000" b="0" i="0" spc="404" dirty="0">
                <a:latin typeface="Oswald"/>
              </a:rPr>
              <a:t> ПРЕДСТАВЛЕННОЙ ИНФОРМАЦИЕЙ</a:t>
            </a:r>
          </a:p>
          <a:p>
            <a:pPr>
              <a:lnSpc>
                <a:spcPts val="5200"/>
              </a:lnSpc>
            </a:pPr>
            <a:endParaRPr lang="en-US" sz="4000" b="0" i="0" spc="404" dirty="0">
              <a:latin typeface="Oswald"/>
            </a:endParaRPr>
          </a:p>
          <a:p>
            <a:pPr>
              <a:lnSpc>
                <a:spcPts val="5200"/>
              </a:lnSpc>
            </a:pPr>
            <a:r>
              <a:rPr lang="en-US" sz="4000" b="0" i="0" spc="404" dirty="0">
                <a:latin typeface="Oswald"/>
              </a:rPr>
              <a:t>3. НАПИШИТЕ ВАШ ЗАПРОС НА УКАЗАННУЮ ЭЛЕКТРОННУЮ ПОЧТУ </a:t>
            </a:r>
          </a:p>
          <a:p>
            <a:pPr>
              <a:lnSpc>
                <a:spcPts val="5200"/>
              </a:lnSpc>
            </a:pPr>
            <a:r>
              <a:rPr lang="en-US" sz="4000" b="0" i="0" spc="404" dirty="0">
                <a:latin typeface="Oswald"/>
              </a:rPr>
              <a:t>ИЛИ ПОЗВОНИТЕ ПО УКАЗАННОМУ НОМЕРУ ТЕЛЕФОНА</a:t>
            </a:r>
          </a:p>
          <a:p>
            <a:pPr>
              <a:lnSpc>
                <a:spcPts val="5200"/>
              </a:lnSpc>
            </a:pPr>
            <a:endParaRPr lang="en-US" sz="4000" b="0" i="0" spc="404" dirty="0">
              <a:latin typeface="Oswald"/>
            </a:endParaRPr>
          </a:p>
          <a:p>
            <a:pPr>
              <a:lnSpc>
                <a:spcPts val="5200"/>
              </a:lnSpc>
            </a:pPr>
            <a:r>
              <a:rPr lang="en-US" sz="4000" b="0" i="0" spc="404" dirty="0">
                <a:latin typeface="Oswald"/>
              </a:rPr>
              <a:t>4. ПОЛУЧИТЕ ПОДТВЕРЖДЕНИЕ НА ЛЕЧЕНИЕ </a:t>
            </a:r>
            <a:r>
              <a:rPr lang="en-US" sz="4000" b="0" i="0" spc="404" dirty="0" err="1">
                <a:latin typeface="Oswald"/>
              </a:rPr>
              <a:t>И</a:t>
            </a:r>
            <a:r>
              <a:rPr lang="en-US" sz="4000" b="0" i="0" spc="404" dirty="0">
                <a:latin typeface="Oswald"/>
              </a:rPr>
              <a:t> СЛЕДУЙТЕ ПОЛУЧЕННЫМ </a:t>
            </a:r>
          </a:p>
          <a:p>
            <a:pPr>
              <a:lnSpc>
                <a:spcPts val="5200"/>
              </a:lnSpc>
            </a:pPr>
            <a:r>
              <a:rPr lang="en-US" sz="4000" b="0" i="0" spc="404" dirty="0">
                <a:latin typeface="Oswald"/>
              </a:rPr>
              <a:t>ОТ МЕДИЦИНСКОЙ ОРГАНИЗАЦИИ РЕКОМЕНДАЦИЯМ ПО ОФОРМЛЕНИЮ СООТВЕТСТВУЮЩЕЙ ДОКУМЕНТАЦИИ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878361" y="8469407"/>
            <a:ext cx="1366241" cy="12364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47342" y="8375923"/>
            <a:ext cx="14317266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72"/>
              </a:lnSpc>
            </a:pPr>
            <a:r>
              <a:rPr lang="en-US" sz="2400" spc="249" dirty="0" err="1">
                <a:latin typeface="Oswald"/>
              </a:rPr>
              <a:t>В</a:t>
            </a:r>
            <a:r>
              <a:rPr lang="en-US" sz="2400" spc="249" dirty="0">
                <a:latin typeface="Oswald"/>
              </a:rPr>
              <a:t> СЛУЧАЕ ВОЗНИКНОВЕНИЯ ДОПОЛНИТЕЛЬНЫХ ВОПРОСОВ СВЯЖИТЕСЬ </a:t>
            </a:r>
            <a:r>
              <a:rPr lang="en-US" sz="2400" spc="249" dirty="0" err="1">
                <a:latin typeface="Oswald"/>
              </a:rPr>
              <a:t>С</a:t>
            </a:r>
            <a:r>
              <a:rPr lang="en-US" sz="2400" spc="249" dirty="0">
                <a:latin typeface="Oswald"/>
              </a:rPr>
              <a:t> КООРДИНИРУЮЩИМ ЦЕНТРОМ ПО ЭКСПОРТУ МЕДИЦИНСКИХ УСЛУГ ФГБУ "ЦНИИОИЗ" МИНЗДРАВА РОССИИ.</a:t>
            </a:r>
          </a:p>
          <a:p>
            <a:pPr>
              <a:lnSpc>
                <a:spcPts val="3672"/>
              </a:lnSpc>
            </a:pPr>
            <a:r>
              <a:rPr lang="en-US" sz="2400" spc="249" dirty="0">
                <a:latin typeface="Oswald"/>
              </a:rPr>
              <a:t>ДЛЯ СВЯЗИ</a:t>
            </a:r>
            <a:r>
              <a:rPr lang="ru-RU" sz="2400" spc="249" dirty="0">
                <a:latin typeface="Oswald"/>
              </a:rPr>
              <a:t>,</a:t>
            </a:r>
            <a:r>
              <a:rPr lang="en-US" sz="2400" spc="249" dirty="0">
                <a:latin typeface="Oswald"/>
              </a:rPr>
              <a:t> ПОЖАЛУЙСТА</a:t>
            </a:r>
            <a:r>
              <a:rPr lang="ru-RU" sz="2400" spc="249" dirty="0">
                <a:latin typeface="Oswald"/>
              </a:rPr>
              <a:t>,</a:t>
            </a:r>
            <a:r>
              <a:rPr lang="en-US" sz="2400" spc="249" dirty="0">
                <a:latin typeface="Oswald"/>
              </a:rPr>
              <a:t> ПЕРЕЙДИТЕ </a:t>
            </a:r>
            <a:r>
              <a:rPr lang="en-US" sz="2400" spc="249" dirty="0" err="1">
                <a:latin typeface="Oswald"/>
              </a:rPr>
              <a:t>В</a:t>
            </a:r>
            <a:r>
              <a:rPr lang="en-US" sz="2400" spc="249" dirty="0">
                <a:latin typeface="Oswald"/>
              </a:rPr>
              <a:t> РАЗДЕЛ "КОНТАКТЫ"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90293" y="247819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latin typeface="Oswald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36993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orage.myseldon.com/news_pict_35/350C7AEC8CB17E182F885709A962A2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translucentPowder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4"/>
          <p:cNvSpPr txBox="1"/>
          <p:nvPr/>
        </p:nvSpPr>
        <p:spPr>
          <a:xfrm>
            <a:off x="667646" y="3009900"/>
            <a:ext cx="16952707" cy="3132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9"/>
              </a:lnSpc>
            </a:pPr>
            <a:r>
              <a:rPr lang="en-US" sz="10031" b="1" i="0" spc="722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III СТУПЕНЬ</a:t>
            </a:r>
          </a:p>
          <a:p>
            <a:pPr algn="ctr">
              <a:lnSpc>
                <a:spcPts val="12439"/>
              </a:lnSpc>
            </a:pPr>
            <a:endParaRPr lang="en-US" sz="10031" b="1" i="0" spc="722" dirty="0">
              <a:solidFill>
                <a:srgbClr val="FFFFFF"/>
              </a:solidFill>
              <a:latin typeface="Oswald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414830" y="5143500"/>
            <a:ext cx="17458337" cy="171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200" b="1" i="0" spc="508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ВЫБЕРИТЕ ПРОЖИВАНИЕ </a:t>
            </a:r>
            <a:r>
              <a:rPr lang="en-US" sz="4200" b="1" i="0" spc="508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И</a:t>
            </a:r>
            <a:r>
              <a:rPr lang="en-US" sz="4200" b="1" i="0" spc="508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ТРАНСПОРТ </a:t>
            </a:r>
          </a:p>
          <a:p>
            <a:pPr algn="ctr">
              <a:lnSpc>
                <a:spcPts val="6720"/>
              </a:lnSpc>
            </a:pPr>
            <a:r>
              <a:rPr lang="en-US" sz="4200" b="1" i="0" spc="508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ДЛЯ КОМФОРТНОГО ПРЕБЫВАНИЯ В </a:t>
            </a:r>
            <a:r>
              <a:rPr lang="ru-RU" sz="4200" b="1" i="0" spc="508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ХМАО-ЮГРЕ</a:t>
            </a:r>
            <a:endParaRPr lang="en-US" sz="4200" b="1" i="0" spc="508" dirty="0">
              <a:solidFill>
                <a:schemeClr val="tx2">
                  <a:lumMod val="50000"/>
                </a:schemeClr>
              </a:solidFill>
              <a:latin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63184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.siteapi.org/CzVSzUvTMHpeU_kP6ZT7eUhllD8=/fit-in/1024x768/center/top/50d54ec44484f95.ru.s.siteapi.org/img/ae57b2ca13fa8279592bed49862ae2d6658e6f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29"/>
            <a:ext cx="18288000" cy="1027067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translucentPowder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7678400" y="114300"/>
            <a:ext cx="457200" cy="25146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translucentPowde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2"/>
          <p:cNvSpPr txBox="1"/>
          <p:nvPr/>
        </p:nvSpPr>
        <p:spPr>
          <a:xfrm>
            <a:off x="5961005" y="218266"/>
            <a:ext cx="8461493" cy="107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928"/>
              </a:lnSpc>
            </a:pPr>
            <a:r>
              <a:rPr lang="en-US" sz="7200" b="1" spc="2167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ТРАНСПОРТ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1336" y="1407323"/>
            <a:ext cx="17430750" cy="8582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7839"/>
              </a:lnSpc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Если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вы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прибыли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в </a:t>
            </a:r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Сургут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на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самолете</a:t>
            </a:r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: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Oswald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1336" y="5027328"/>
            <a:ext cx="10459915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ts val="7839"/>
              </a:lnSpc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Если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вы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прибыли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в Ханты-Мансийск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на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самолете</a:t>
            </a:r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: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Oswald"/>
            </a:endParaRPr>
          </a:p>
        </p:txBody>
      </p:sp>
      <p:grpSp>
        <p:nvGrpSpPr>
          <p:cNvPr id="7" name="Group 5"/>
          <p:cNvGrpSpPr/>
          <p:nvPr/>
        </p:nvGrpSpPr>
        <p:grpSpPr>
          <a:xfrm>
            <a:off x="2829503" y="3307787"/>
            <a:ext cx="750734" cy="327758"/>
            <a:chOff x="0" y="0"/>
            <a:chExt cx="1163580" cy="508000"/>
          </a:xfrm>
          <a:solidFill>
            <a:schemeClr val="accent3">
              <a:lumMod val="50000"/>
            </a:schemeClr>
          </a:solidFill>
        </p:grpSpPr>
        <p:sp>
          <p:nvSpPr>
            <p:cNvPr id="8" name="Freeform 6"/>
            <p:cNvSpPr/>
            <p:nvPr/>
          </p:nvSpPr>
          <p:spPr>
            <a:xfrm>
              <a:off x="0" y="215900"/>
              <a:ext cx="867670" cy="76200"/>
            </a:xfrm>
            <a:custGeom>
              <a:avLst/>
              <a:gdLst/>
              <a:ahLst/>
              <a:cxnLst/>
              <a:rect l="l" t="t" r="r" b="b"/>
              <a:pathLst>
                <a:path w="867670" h="76200">
                  <a:moveTo>
                    <a:pt x="0" y="0"/>
                  </a:moveTo>
                  <a:lnTo>
                    <a:pt x="867670" y="0"/>
                  </a:lnTo>
                  <a:lnTo>
                    <a:pt x="867670" y="76200"/>
                  </a:lnTo>
                  <a:lnTo>
                    <a:pt x="0" y="76200"/>
                  </a:lnTo>
                  <a:close/>
                </a:path>
              </a:pathLst>
            </a:custGeom>
            <a:grpFill/>
          </p:spPr>
        </p:sp>
        <p:sp>
          <p:nvSpPr>
            <p:cNvPr id="9" name="Freeform 7"/>
            <p:cNvSpPr/>
            <p:nvPr/>
          </p:nvSpPr>
          <p:spPr>
            <a:xfrm>
              <a:off x="788930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0" name="Group 17"/>
          <p:cNvGrpSpPr/>
          <p:nvPr/>
        </p:nvGrpSpPr>
        <p:grpSpPr>
          <a:xfrm>
            <a:off x="471336" y="2951989"/>
            <a:ext cx="2419350" cy="1039355"/>
            <a:chOff x="0" y="0"/>
            <a:chExt cx="562648" cy="702941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" name="Freeform 18"/>
            <p:cNvSpPr/>
            <p:nvPr/>
          </p:nvSpPr>
          <p:spPr>
            <a:xfrm>
              <a:off x="0" y="0"/>
              <a:ext cx="562648" cy="702941"/>
            </a:xfrm>
            <a:custGeom>
              <a:avLst/>
              <a:gdLst/>
              <a:ahLst/>
              <a:cxnLst/>
              <a:rect l="l" t="t" r="r" b="b"/>
              <a:pathLst>
                <a:path w="562648" h="702941">
                  <a:moveTo>
                    <a:pt x="0" y="0"/>
                  </a:moveTo>
                  <a:lnTo>
                    <a:pt x="562648" y="0"/>
                  </a:lnTo>
                  <a:lnTo>
                    <a:pt x="562648" y="702941"/>
                  </a:lnTo>
                  <a:lnTo>
                    <a:pt x="0" y="702941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2" name="Group 21"/>
          <p:cNvGrpSpPr/>
          <p:nvPr/>
        </p:nvGrpSpPr>
        <p:grpSpPr>
          <a:xfrm>
            <a:off x="3603522" y="2999931"/>
            <a:ext cx="3839309" cy="1013764"/>
            <a:chOff x="0" y="0"/>
            <a:chExt cx="1897770" cy="335198"/>
          </a:xfrm>
        </p:grpSpPr>
        <p:sp>
          <p:nvSpPr>
            <p:cNvPr id="13" name="Freeform 22"/>
            <p:cNvSpPr/>
            <p:nvPr/>
          </p:nvSpPr>
          <p:spPr>
            <a:xfrm>
              <a:off x="0" y="0"/>
              <a:ext cx="1897770" cy="335198"/>
            </a:xfrm>
            <a:custGeom>
              <a:avLst/>
              <a:gdLst/>
              <a:ahLst/>
              <a:cxnLst/>
              <a:rect l="l" t="t" r="r" b="b"/>
              <a:pathLst>
                <a:path w="1897770" h="335198">
                  <a:moveTo>
                    <a:pt x="0" y="0"/>
                  </a:moveTo>
                  <a:lnTo>
                    <a:pt x="1897770" y="0"/>
                  </a:lnTo>
                  <a:lnTo>
                    <a:pt x="1897770" y="335198"/>
                  </a:lnTo>
                  <a:lnTo>
                    <a:pt x="0" y="335198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</p:spPr>
        </p:sp>
      </p:grpSp>
      <p:grpSp>
        <p:nvGrpSpPr>
          <p:cNvPr id="14" name="Group 39"/>
          <p:cNvGrpSpPr/>
          <p:nvPr/>
        </p:nvGrpSpPr>
        <p:grpSpPr>
          <a:xfrm>
            <a:off x="8068945" y="2929370"/>
            <a:ext cx="3940196" cy="610828"/>
            <a:chOff x="0" y="0"/>
            <a:chExt cx="1897770" cy="51411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Freeform 40"/>
            <p:cNvSpPr/>
            <p:nvPr/>
          </p:nvSpPr>
          <p:spPr>
            <a:xfrm>
              <a:off x="0" y="0"/>
              <a:ext cx="1897770" cy="514110"/>
            </a:xfrm>
            <a:custGeom>
              <a:avLst/>
              <a:gdLst/>
              <a:ahLst/>
              <a:cxnLst/>
              <a:rect l="l" t="t" r="r" b="b"/>
              <a:pathLst>
                <a:path w="1897770" h="514110">
                  <a:moveTo>
                    <a:pt x="0" y="0"/>
                  </a:moveTo>
                  <a:lnTo>
                    <a:pt x="1897770" y="0"/>
                  </a:lnTo>
                  <a:lnTo>
                    <a:pt x="1897770" y="514110"/>
                  </a:lnTo>
                  <a:lnTo>
                    <a:pt x="0" y="51411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6" name="Group 41"/>
          <p:cNvGrpSpPr/>
          <p:nvPr/>
        </p:nvGrpSpPr>
        <p:grpSpPr>
          <a:xfrm>
            <a:off x="11931531" y="3777922"/>
            <a:ext cx="750734" cy="327758"/>
            <a:chOff x="0" y="0"/>
            <a:chExt cx="1163580" cy="508000"/>
          </a:xfrm>
          <a:solidFill>
            <a:schemeClr val="accent3">
              <a:lumMod val="50000"/>
            </a:schemeClr>
          </a:solidFill>
        </p:grpSpPr>
        <p:sp>
          <p:nvSpPr>
            <p:cNvPr id="17" name="Freeform 42"/>
            <p:cNvSpPr/>
            <p:nvPr/>
          </p:nvSpPr>
          <p:spPr>
            <a:xfrm>
              <a:off x="0" y="215900"/>
              <a:ext cx="867670" cy="76200"/>
            </a:xfrm>
            <a:custGeom>
              <a:avLst/>
              <a:gdLst/>
              <a:ahLst/>
              <a:cxnLst/>
              <a:rect l="l" t="t" r="r" b="b"/>
              <a:pathLst>
                <a:path w="867670" h="76200">
                  <a:moveTo>
                    <a:pt x="0" y="0"/>
                  </a:moveTo>
                  <a:lnTo>
                    <a:pt x="867670" y="0"/>
                  </a:lnTo>
                  <a:lnTo>
                    <a:pt x="867670" y="76200"/>
                  </a:lnTo>
                  <a:lnTo>
                    <a:pt x="0" y="76200"/>
                  </a:lnTo>
                  <a:close/>
                </a:path>
              </a:pathLst>
            </a:custGeom>
            <a:grpFill/>
          </p:spPr>
        </p:sp>
        <p:sp>
          <p:nvSpPr>
            <p:cNvPr id="18" name="Freeform 43"/>
            <p:cNvSpPr/>
            <p:nvPr/>
          </p:nvSpPr>
          <p:spPr>
            <a:xfrm>
              <a:off x="788930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9" name="Group 44"/>
          <p:cNvGrpSpPr/>
          <p:nvPr/>
        </p:nvGrpSpPr>
        <p:grpSpPr>
          <a:xfrm>
            <a:off x="8062631" y="3627043"/>
            <a:ext cx="3946510" cy="523963"/>
            <a:chOff x="0" y="0"/>
            <a:chExt cx="1897770" cy="51411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" name="Freeform 45"/>
            <p:cNvSpPr/>
            <p:nvPr/>
          </p:nvSpPr>
          <p:spPr>
            <a:xfrm>
              <a:off x="0" y="0"/>
              <a:ext cx="1897770" cy="514110"/>
            </a:xfrm>
            <a:custGeom>
              <a:avLst/>
              <a:gdLst/>
              <a:ahLst/>
              <a:cxnLst/>
              <a:rect l="l" t="t" r="r" b="b"/>
              <a:pathLst>
                <a:path w="1897770" h="514110">
                  <a:moveTo>
                    <a:pt x="0" y="0"/>
                  </a:moveTo>
                  <a:lnTo>
                    <a:pt x="1897770" y="0"/>
                  </a:lnTo>
                  <a:lnTo>
                    <a:pt x="1897770" y="514110"/>
                  </a:lnTo>
                  <a:lnTo>
                    <a:pt x="0" y="51411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1" name="Group 50"/>
          <p:cNvGrpSpPr/>
          <p:nvPr/>
        </p:nvGrpSpPr>
        <p:grpSpPr>
          <a:xfrm>
            <a:off x="11997104" y="3167626"/>
            <a:ext cx="661834" cy="327758"/>
            <a:chOff x="0" y="0"/>
            <a:chExt cx="1025792" cy="508000"/>
          </a:xfrm>
          <a:solidFill>
            <a:schemeClr val="accent3">
              <a:lumMod val="50000"/>
            </a:schemeClr>
          </a:solidFill>
        </p:grpSpPr>
        <p:sp>
          <p:nvSpPr>
            <p:cNvPr id="22" name="Freeform 51"/>
            <p:cNvSpPr/>
            <p:nvPr/>
          </p:nvSpPr>
          <p:spPr>
            <a:xfrm>
              <a:off x="0" y="215900"/>
              <a:ext cx="729882" cy="76200"/>
            </a:xfrm>
            <a:custGeom>
              <a:avLst/>
              <a:gdLst/>
              <a:ahLst/>
              <a:cxnLst/>
              <a:rect l="l" t="t" r="r" b="b"/>
              <a:pathLst>
                <a:path w="729882" h="76200">
                  <a:moveTo>
                    <a:pt x="0" y="0"/>
                  </a:moveTo>
                  <a:lnTo>
                    <a:pt x="729882" y="0"/>
                  </a:lnTo>
                  <a:lnTo>
                    <a:pt x="729882" y="76200"/>
                  </a:lnTo>
                  <a:lnTo>
                    <a:pt x="0" y="76200"/>
                  </a:lnTo>
                  <a:close/>
                </a:path>
              </a:pathLst>
            </a:custGeom>
            <a:grpFill/>
          </p:spPr>
        </p:sp>
        <p:sp>
          <p:nvSpPr>
            <p:cNvPr id="23" name="Freeform 52"/>
            <p:cNvSpPr/>
            <p:nvPr/>
          </p:nvSpPr>
          <p:spPr>
            <a:xfrm>
              <a:off x="651142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4" name="Group 55"/>
          <p:cNvGrpSpPr/>
          <p:nvPr/>
        </p:nvGrpSpPr>
        <p:grpSpPr>
          <a:xfrm rot="20068531">
            <a:off x="7422798" y="3067567"/>
            <a:ext cx="671273" cy="507000"/>
            <a:chOff x="0" y="0"/>
            <a:chExt cx="1769852" cy="508000"/>
          </a:xfrm>
          <a:solidFill>
            <a:schemeClr val="accent3">
              <a:lumMod val="50000"/>
            </a:schemeClr>
          </a:solidFill>
        </p:grpSpPr>
        <p:sp>
          <p:nvSpPr>
            <p:cNvPr id="25" name="Freeform 56"/>
            <p:cNvSpPr/>
            <p:nvPr/>
          </p:nvSpPr>
          <p:spPr>
            <a:xfrm>
              <a:off x="0" y="215900"/>
              <a:ext cx="1473942" cy="76200"/>
            </a:xfrm>
            <a:custGeom>
              <a:avLst/>
              <a:gdLst/>
              <a:ahLst/>
              <a:cxnLst/>
              <a:rect l="l" t="t" r="r" b="b"/>
              <a:pathLst>
                <a:path w="1473942" h="76200">
                  <a:moveTo>
                    <a:pt x="0" y="0"/>
                  </a:moveTo>
                  <a:lnTo>
                    <a:pt x="1473942" y="0"/>
                  </a:lnTo>
                  <a:lnTo>
                    <a:pt x="1473942" y="76200"/>
                  </a:lnTo>
                  <a:lnTo>
                    <a:pt x="0" y="76200"/>
                  </a:lnTo>
                  <a:close/>
                </a:path>
              </a:pathLst>
            </a:custGeom>
            <a:grpFill/>
          </p:spPr>
        </p:sp>
        <p:sp>
          <p:nvSpPr>
            <p:cNvPr id="26" name="Freeform 57"/>
            <p:cNvSpPr/>
            <p:nvPr/>
          </p:nvSpPr>
          <p:spPr>
            <a:xfrm>
              <a:off x="1395202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7" name="Group 58"/>
          <p:cNvGrpSpPr/>
          <p:nvPr/>
        </p:nvGrpSpPr>
        <p:grpSpPr>
          <a:xfrm rot="1739142">
            <a:off x="7411283" y="3452354"/>
            <a:ext cx="671032" cy="507000"/>
            <a:chOff x="0" y="0"/>
            <a:chExt cx="1685736" cy="508000"/>
          </a:xfrm>
          <a:solidFill>
            <a:schemeClr val="accent3">
              <a:lumMod val="50000"/>
            </a:schemeClr>
          </a:solidFill>
        </p:grpSpPr>
        <p:sp>
          <p:nvSpPr>
            <p:cNvPr id="28" name="Freeform 59"/>
            <p:cNvSpPr/>
            <p:nvPr/>
          </p:nvSpPr>
          <p:spPr>
            <a:xfrm>
              <a:off x="0" y="215900"/>
              <a:ext cx="1389826" cy="76200"/>
            </a:xfrm>
            <a:custGeom>
              <a:avLst/>
              <a:gdLst/>
              <a:ahLst/>
              <a:cxnLst/>
              <a:rect l="l" t="t" r="r" b="b"/>
              <a:pathLst>
                <a:path w="1389826" h="76200">
                  <a:moveTo>
                    <a:pt x="0" y="0"/>
                  </a:moveTo>
                  <a:lnTo>
                    <a:pt x="1389826" y="0"/>
                  </a:lnTo>
                  <a:lnTo>
                    <a:pt x="1389826" y="76200"/>
                  </a:lnTo>
                  <a:lnTo>
                    <a:pt x="0" y="76200"/>
                  </a:lnTo>
                  <a:close/>
                </a:path>
              </a:pathLst>
            </a:custGeom>
            <a:grpFill/>
          </p:spPr>
        </p:sp>
        <p:sp>
          <p:nvSpPr>
            <p:cNvPr id="29" name="Freeform 60"/>
            <p:cNvSpPr/>
            <p:nvPr/>
          </p:nvSpPr>
          <p:spPr>
            <a:xfrm>
              <a:off x="1311086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grpFill/>
          </p:spPr>
        </p:sp>
      </p:grpSp>
      <p:sp>
        <p:nvSpPr>
          <p:cNvPr id="30" name="TextBox 65"/>
          <p:cNvSpPr txBox="1"/>
          <p:nvPr/>
        </p:nvSpPr>
        <p:spPr>
          <a:xfrm>
            <a:off x="791401" y="3165587"/>
            <a:ext cx="1826816" cy="528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ru-RU" sz="3200" b="1" dirty="0">
                <a:solidFill>
                  <a:srgbClr val="CD0808"/>
                </a:solidFill>
                <a:latin typeface="Oswald"/>
              </a:rPr>
              <a:t>г</a:t>
            </a:r>
            <a:r>
              <a:rPr lang="ru-RU" sz="3200" b="1" dirty="0" smtClean="0">
                <a:solidFill>
                  <a:srgbClr val="CD0808"/>
                </a:solidFill>
                <a:latin typeface="Oswald"/>
              </a:rPr>
              <a:t>. Сургут</a:t>
            </a:r>
            <a:endParaRPr lang="en-US" sz="3200" b="1" dirty="0">
              <a:solidFill>
                <a:srgbClr val="CD0808"/>
              </a:solidFill>
              <a:latin typeface="Oswald"/>
            </a:endParaRPr>
          </a:p>
        </p:txBody>
      </p:sp>
      <p:sp>
        <p:nvSpPr>
          <p:cNvPr id="31" name="TextBox 68"/>
          <p:cNvSpPr txBox="1"/>
          <p:nvPr/>
        </p:nvSpPr>
        <p:spPr>
          <a:xfrm>
            <a:off x="3664345" y="2856489"/>
            <a:ext cx="3770537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ru-RU" b="1" dirty="0">
                <a:solidFill>
                  <a:prstClr val="black"/>
                </a:solidFill>
                <a:latin typeface="Oswald" panose="020B0604020202020204" charset="-52"/>
              </a:rPr>
              <a:t>Международный </a:t>
            </a:r>
            <a:r>
              <a:rPr lang="ru-RU" b="1" dirty="0" smtClean="0">
                <a:solidFill>
                  <a:prstClr val="black"/>
                </a:solidFill>
                <a:latin typeface="Oswald" panose="020B0604020202020204" charset="-52"/>
              </a:rPr>
              <a:t>аэропорт г. Сургута</a:t>
            </a:r>
            <a:endParaRPr lang="ru-RU" b="1" dirty="0">
              <a:solidFill>
                <a:prstClr val="black"/>
              </a:solidFill>
              <a:latin typeface="Oswald" panose="020B0604020202020204" charset="-52"/>
            </a:endParaRPr>
          </a:p>
          <a:p>
            <a:pPr algn="ctr">
              <a:lnSpc>
                <a:spcPts val="4480"/>
              </a:lnSpc>
            </a:pPr>
            <a:r>
              <a:rPr lang="ru-RU" b="1" dirty="0">
                <a:solidFill>
                  <a:prstClr val="black"/>
                </a:solidFill>
                <a:latin typeface="Oswald" panose="020B0604020202020204" charset="-52"/>
              </a:rPr>
              <a:t>и</a:t>
            </a:r>
            <a:r>
              <a:rPr lang="ru-RU" b="1" dirty="0" smtClean="0">
                <a:solidFill>
                  <a:prstClr val="black"/>
                </a:solidFill>
                <a:latin typeface="Oswald" panose="020B0604020202020204" charset="-52"/>
              </a:rPr>
              <a:t>м. </a:t>
            </a:r>
            <a:r>
              <a:rPr lang="ru-RU" b="1" dirty="0">
                <a:solidFill>
                  <a:prstClr val="black"/>
                </a:solidFill>
                <a:latin typeface="Oswald" panose="020B0604020202020204" charset="-52"/>
              </a:rPr>
              <a:t>Ф</a:t>
            </a:r>
            <a:r>
              <a:rPr lang="ru-RU" b="1" dirty="0">
                <a:solidFill>
                  <a:prstClr val="black"/>
                </a:solidFill>
                <a:latin typeface="Oswald" panose="020B0604020202020204" charset="-52"/>
                <a:cs typeface="Times New Roman" panose="02020603050405020304" pitchFamily="18" charset="0"/>
              </a:rPr>
              <a:t>. К. Салманова</a:t>
            </a:r>
            <a:r>
              <a:rPr lang="ru-RU" b="1" dirty="0">
                <a:solidFill>
                  <a:prstClr val="black"/>
                </a:solidFill>
                <a:latin typeface="Oswald" panose="020B0604020202020204" charset="-52"/>
              </a:rPr>
              <a:t> </a:t>
            </a:r>
            <a:endParaRPr lang="en-US" sz="1400" b="1" dirty="0">
              <a:solidFill>
                <a:srgbClr val="343736"/>
              </a:solidFill>
              <a:latin typeface="Oswald" panose="020B0604020202020204" charset="-52"/>
            </a:endParaRPr>
          </a:p>
        </p:txBody>
      </p:sp>
      <p:sp>
        <p:nvSpPr>
          <p:cNvPr id="32" name="TextBox 71"/>
          <p:cNvSpPr txBox="1"/>
          <p:nvPr/>
        </p:nvSpPr>
        <p:spPr>
          <a:xfrm>
            <a:off x="8494993" y="2953055"/>
            <a:ext cx="2830116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4"/>
              </a:lnSpc>
            </a:pPr>
            <a:r>
              <a:rPr lang="en-US" sz="1600" b="1" dirty="0">
                <a:solidFill>
                  <a:srgbClr val="150599"/>
                </a:solidFill>
                <a:latin typeface="Oswald"/>
              </a:rPr>
              <a:t>ОБЩЕСТВЕННЫЙ ТРАНСПОРТ</a:t>
            </a:r>
            <a:r>
              <a:rPr lang="ru-RU" sz="1600" b="1" dirty="0">
                <a:solidFill>
                  <a:srgbClr val="150599"/>
                </a:solidFill>
                <a:latin typeface="Oswald"/>
              </a:rPr>
              <a:t> </a:t>
            </a:r>
            <a:endParaRPr lang="en-US" sz="1600" b="1" dirty="0">
              <a:solidFill>
                <a:srgbClr val="150599"/>
              </a:solidFill>
              <a:latin typeface="Oswald"/>
            </a:endParaRPr>
          </a:p>
        </p:txBody>
      </p:sp>
      <p:sp>
        <p:nvSpPr>
          <p:cNvPr id="33" name="TextBox 72"/>
          <p:cNvSpPr txBox="1"/>
          <p:nvPr/>
        </p:nvSpPr>
        <p:spPr>
          <a:xfrm>
            <a:off x="9312880" y="3521591"/>
            <a:ext cx="1191816" cy="480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1600" b="1" dirty="0">
                <a:solidFill>
                  <a:srgbClr val="150599"/>
                </a:solidFill>
                <a:latin typeface="Oswald"/>
              </a:rPr>
              <a:t>ТАКСИ</a:t>
            </a:r>
          </a:p>
        </p:txBody>
      </p:sp>
      <p:grpSp>
        <p:nvGrpSpPr>
          <p:cNvPr id="34" name="Group 48"/>
          <p:cNvGrpSpPr/>
          <p:nvPr/>
        </p:nvGrpSpPr>
        <p:grpSpPr>
          <a:xfrm>
            <a:off x="12695661" y="3605516"/>
            <a:ext cx="5500852" cy="928383"/>
            <a:chOff x="0" y="0"/>
            <a:chExt cx="2604000" cy="51411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Freeform 49"/>
            <p:cNvSpPr/>
            <p:nvPr/>
          </p:nvSpPr>
          <p:spPr>
            <a:xfrm>
              <a:off x="0" y="0"/>
              <a:ext cx="2604000" cy="514110"/>
            </a:xfrm>
            <a:custGeom>
              <a:avLst/>
              <a:gdLst/>
              <a:ahLst/>
              <a:cxnLst/>
              <a:rect l="l" t="t" r="r" b="b"/>
              <a:pathLst>
                <a:path w="2604000" h="514110">
                  <a:moveTo>
                    <a:pt x="0" y="0"/>
                  </a:moveTo>
                  <a:lnTo>
                    <a:pt x="2604000" y="0"/>
                  </a:lnTo>
                  <a:lnTo>
                    <a:pt x="2604000" y="514110"/>
                  </a:lnTo>
                  <a:lnTo>
                    <a:pt x="0" y="51411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36" name="Group 61"/>
          <p:cNvGrpSpPr/>
          <p:nvPr/>
        </p:nvGrpSpPr>
        <p:grpSpPr>
          <a:xfrm>
            <a:off x="12695661" y="2628900"/>
            <a:ext cx="5500852" cy="892691"/>
            <a:chOff x="0" y="0"/>
            <a:chExt cx="2604000" cy="51411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7" name="Freeform 62"/>
            <p:cNvSpPr/>
            <p:nvPr/>
          </p:nvSpPr>
          <p:spPr>
            <a:xfrm>
              <a:off x="0" y="0"/>
              <a:ext cx="2604000" cy="514110"/>
            </a:xfrm>
            <a:custGeom>
              <a:avLst/>
              <a:gdLst/>
              <a:ahLst/>
              <a:cxnLst/>
              <a:rect l="l" t="t" r="r" b="b"/>
              <a:pathLst>
                <a:path w="2604000" h="514110">
                  <a:moveTo>
                    <a:pt x="0" y="0"/>
                  </a:moveTo>
                  <a:lnTo>
                    <a:pt x="2604000" y="0"/>
                  </a:lnTo>
                  <a:lnTo>
                    <a:pt x="2604000" y="514110"/>
                  </a:lnTo>
                  <a:lnTo>
                    <a:pt x="0" y="51411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38" name="TextBox 74"/>
          <p:cNvSpPr txBox="1"/>
          <p:nvPr/>
        </p:nvSpPr>
        <p:spPr>
          <a:xfrm>
            <a:off x="12781559" y="3805113"/>
            <a:ext cx="539551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0"/>
              </a:lnSpc>
            </a:pPr>
            <a:r>
              <a:rPr lang="en-US" sz="1400" b="1" dirty="0">
                <a:solidFill>
                  <a:srgbClr val="CD0808"/>
                </a:solidFill>
                <a:latin typeface="Oswald"/>
              </a:rPr>
              <a:t>ВОСПОЛЬЗУЙТЕСЬ СЕРВИСОМ ТАКСИ В РОССИИ ЧЕРЕЗ ПРИЛОЖЕНИЯ, ДОСТУПНЫЕ ДЛЯ ВАШИХ МОБИЛЬНЫХ ТЕЛЕФОНОВ:</a:t>
            </a:r>
            <a:r>
              <a:rPr lang="ru-RU" sz="1400" b="1" dirty="0">
                <a:solidFill>
                  <a:srgbClr val="CD0808"/>
                </a:solidFill>
                <a:latin typeface="Oswald"/>
              </a:rPr>
              <a:t> </a:t>
            </a:r>
            <a:r>
              <a:rPr lang="en-US" sz="1400" b="1" dirty="0" smtClean="0">
                <a:solidFill>
                  <a:srgbClr val="CD0808"/>
                </a:solidFill>
                <a:latin typeface="Oswald"/>
              </a:rPr>
              <a:t>YANDEX.TAXI</a:t>
            </a:r>
            <a:endParaRPr lang="en-US" sz="1400" b="1" dirty="0">
              <a:solidFill>
                <a:srgbClr val="CD0808"/>
              </a:solidFill>
              <a:latin typeface="Oswald"/>
            </a:endParaRPr>
          </a:p>
        </p:txBody>
      </p:sp>
      <p:sp>
        <p:nvSpPr>
          <p:cNvPr id="39" name="TextBox 75"/>
          <p:cNvSpPr txBox="1"/>
          <p:nvPr/>
        </p:nvSpPr>
        <p:spPr>
          <a:xfrm>
            <a:off x="12800737" y="2751662"/>
            <a:ext cx="5332016" cy="962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CD0808"/>
                </a:solidFill>
                <a:latin typeface="Oswald" panose="020B0604020202020204" charset="-52"/>
              </a:rPr>
              <a:t>ВЫЕЗД ИЗ АЭРОПОРТА. </a:t>
            </a:r>
            <a:r>
              <a:rPr lang="en-US" sz="1600" b="1" dirty="0">
                <a:solidFill>
                  <a:srgbClr val="CD0808"/>
                </a:solidFill>
                <a:latin typeface="Oswald" panose="020B0604020202020204" charset="-52"/>
              </a:rPr>
              <a:t>МАРШРУТЫ И РАСПИСАНИЕ</a:t>
            </a:r>
            <a:endParaRPr lang="ru-RU" sz="1600" b="1" dirty="0">
              <a:solidFill>
                <a:srgbClr val="CD0808"/>
              </a:solidFill>
              <a:latin typeface="Oswald" panose="020B0604020202020204" charset="-52"/>
            </a:endParaRPr>
          </a:p>
          <a:p>
            <a:pPr>
              <a:lnSpc>
                <a:spcPct val="150000"/>
              </a:lnSpc>
            </a:pPr>
            <a:r>
              <a:rPr lang="en-US" sz="1600" b="1" u="sng" dirty="0">
                <a:solidFill>
                  <a:prstClr val="black"/>
                </a:solidFill>
                <a:latin typeface="Oswald" panose="020B0604020202020204" charset="-52"/>
                <a:hlinkClick r:id="rId3"/>
              </a:rPr>
              <a:t>surgutbus.ru</a:t>
            </a:r>
            <a:endParaRPr lang="en-US" sz="1600" b="1" dirty="0">
              <a:solidFill>
                <a:prstClr val="black"/>
              </a:solidFill>
              <a:latin typeface="Oswald" panose="020B0604020202020204" charset="-52"/>
            </a:endParaRPr>
          </a:p>
          <a:p>
            <a:pPr>
              <a:lnSpc>
                <a:spcPct val="150000"/>
              </a:lnSpc>
            </a:pPr>
            <a:endParaRPr lang="en-US" sz="1100" b="1" dirty="0">
              <a:solidFill>
                <a:srgbClr val="CD0808"/>
              </a:solidFill>
              <a:latin typeface="Oswald"/>
            </a:endParaRPr>
          </a:p>
        </p:txBody>
      </p:sp>
      <p:grpSp>
        <p:nvGrpSpPr>
          <p:cNvPr id="40" name="Group 23"/>
          <p:cNvGrpSpPr/>
          <p:nvPr/>
        </p:nvGrpSpPr>
        <p:grpSpPr>
          <a:xfrm>
            <a:off x="2661373" y="7246874"/>
            <a:ext cx="750734" cy="327758"/>
            <a:chOff x="0" y="0"/>
            <a:chExt cx="1163580" cy="508000"/>
          </a:xfrm>
          <a:solidFill>
            <a:schemeClr val="accent1">
              <a:lumMod val="50000"/>
            </a:schemeClr>
          </a:solidFill>
        </p:grpSpPr>
        <p:sp>
          <p:nvSpPr>
            <p:cNvPr id="41" name="Freeform 24"/>
            <p:cNvSpPr/>
            <p:nvPr/>
          </p:nvSpPr>
          <p:spPr>
            <a:xfrm>
              <a:off x="0" y="215900"/>
              <a:ext cx="867670" cy="76200"/>
            </a:xfrm>
            <a:custGeom>
              <a:avLst/>
              <a:gdLst/>
              <a:ahLst/>
              <a:cxnLst/>
              <a:rect l="l" t="t" r="r" b="b"/>
              <a:pathLst>
                <a:path w="867670" h="76200">
                  <a:moveTo>
                    <a:pt x="0" y="0"/>
                  </a:moveTo>
                  <a:lnTo>
                    <a:pt x="867670" y="0"/>
                  </a:lnTo>
                  <a:lnTo>
                    <a:pt x="867670" y="76200"/>
                  </a:lnTo>
                  <a:lnTo>
                    <a:pt x="0" y="76200"/>
                  </a:lnTo>
                  <a:close/>
                </a:path>
              </a:pathLst>
            </a:custGeom>
            <a:grpFill/>
          </p:spPr>
        </p:sp>
        <p:sp>
          <p:nvSpPr>
            <p:cNvPr id="42" name="Freeform 25"/>
            <p:cNvSpPr/>
            <p:nvPr/>
          </p:nvSpPr>
          <p:spPr>
            <a:xfrm>
              <a:off x="788930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43" name="Group 26"/>
          <p:cNvGrpSpPr/>
          <p:nvPr/>
        </p:nvGrpSpPr>
        <p:grpSpPr>
          <a:xfrm>
            <a:off x="369194" y="6717380"/>
            <a:ext cx="2419350" cy="1337581"/>
            <a:chOff x="0" y="0"/>
            <a:chExt cx="562648" cy="425309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44" name="Freeform 27"/>
            <p:cNvSpPr/>
            <p:nvPr/>
          </p:nvSpPr>
          <p:spPr>
            <a:xfrm>
              <a:off x="0" y="0"/>
              <a:ext cx="562648" cy="425309"/>
            </a:xfrm>
            <a:custGeom>
              <a:avLst/>
              <a:gdLst/>
              <a:ahLst/>
              <a:cxnLst/>
              <a:rect l="l" t="t" r="r" b="b"/>
              <a:pathLst>
                <a:path w="562648" h="425309">
                  <a:moveTo>
                    <a:pt x="0" y="0"/>
                  </a:moveTo>
                  <a:lnTo>
                    <a:pt x="562648" y="0"/>
                  </a:lnTo>
                  <a:lnTo>
                    <a:pt x="562648" y="425309"/>
                  </a:lnTo>
                  <a:lnTo>
                    <a:pt x="0" y="425309"/>
                  </a:lnTo>
                  <a:close/>
                </a:path>
              </a:pathLst>
            </a:custGeom>
            <a:grpFill/>
          </p:spPr>
        </p:sp>
      </p:grpSp>
      <p:grpSp>
        <p:nvGrpSpPr>
          <p:cNvPr id="45" name="Group 63"/>
          <p:cNvGrpSpPr/>
          <p:nvPr/>
        </p:nvGrpSpPr>
        <p:grpSpPr>
          <a:xfrm>
            <a:off x="12632656" y="6362700"/>
            <a:ext cx="5500851" cy="917512"/>
            <a:chOff x="0" y="1"/>
            <a:chExt cx="2604000" cy="444227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46" name="Freeform 64"/>
            <p:cNvSpPr/>
            <p:nvPr/>
          </p:nvSpPr>
          <p:spPr>
            <a:xfrm>
              <a:off x="0" y="1"/>
              <a:ext cx="2604000" cy="444227"/>
            </a:xfrm>
            <a:custGeom>
              <a:avLst/>
              <a:gdLst/>
              <a:ahLst/>
              <a:cxnLst/>
              <a:rect l="l" t="t" r="r" b="b"/>
              <a:pathLst>
                <a:path w="2604000" h="514110">
                  <a:moveTo>
                    <a:pt x="0" y="0"/>
                  </a:moveTo>
                  <a:lnTo>
                    <a:pt x="2604000" y="0"/>
                  </a:lnTo>
                  <a:lnTo>
                    <a:pt x="2604000" y="514110"/>
                  </a:lnTo>
                  <a:lnTo>
                    <a:pt x="0" y="514110"/>
                  </a:lnTo>
                  <a:close/>
                </a:path>
              </a:pathLst>
            </a:custGeom>
            <a:grpFill/>
          </p:spPr>
        </p:sp>
      </p:grpSp>
      <p:sp>
        <p:nvSpPr>
          <p:cNvPr id="47" name="TextBox 66"/>
          <p:cNvSpPr txBox="1"/>
          <p:nvPr/>
        </p:nvSpPr>
        <p:spPr>
          <a:xfrm>
            <a:off x="301681" y="6886606"/>
            <a:ext cx="2423716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2"/>
              </a:lnSpc>
            </a:pPr>
            <a:r>
              <a:rPr lang="ru-RU" sz="3200" b="1" spc="108" dirty="0">
                <a:solidFill>
                  <a:srgbClr val="CD0808"/>
                </a:solidFill>
                <a:latin typeface="Oswald"/>
              </a:rPr>
              <a:t>г</a:t>
            </a:r>
            <a:r>
              <a:rPr lang="ru-RU" sz="3200" b="1" spc="108" dirty="0" smtClean="0">
                <a:solidFill>
                  <a:srgbClr val="CD0808"/>
                </a:solidFill>
                <a:latin typeface="Oswald"/>
              </a:rPr>
              <a:t>. Ханты-Мансийск</a:t>
            </a:r>
            <a:endParaRPr lang="en-US" sz="3200" b="1" spc="108" dirty="0">
              <a:solidFill>
                <a:srgbClr val="CD0808"/>
              </a:solidFill>
              <a:latin typeface="Oswald"/>
            </a:endParaRPr>
          </a:p>
        </p:txBody>
      </p:sp>
      <p:grpSp>
        <p:nvGrpSpPr>
          <p:cNvPr id="48" name="Group 79"/>
          <p:cNvGrpSpPr/>
          <p:nvPr/>
        </p:nvGrpSpPr>
        <p:grpSpPr>
          <a:xfrm rot="1879918">
            <a:off x="7283376" y="7551864"/>
            <a:ext cx="803355" cy="498628"/>
            <a:chOff x="0" y="0"/>
            <a:chExt cx="2216379" cy="508000"/>
          </a:xfrm>
          <a:solidFill>
            <a:schemeClr val="accent1">
              <a:lumMod val="50000"/>
            </a:schemeClr>
          </a:solidFill>
        </p:grpSpPr>
        <p:sp>
          <p:nvSpPr>
            <p:cNvPr id="49" name="Freeform 80"/>
            <p:cNvSpPr/>
            <p:nvPr/>
          </p:nvSpPr>
          <p:spPr>
            <a:xfrm>
              <a:off x="0" y="215900"/>
              <a:ext cx="1920469" cy="76200"/>
            </a:xfrm>
            <a:custGeom>
              <a:avLst/>
              <a:gdLst/>
              <a:ahLst/>
              <a:cxnLst/>
              <a:rect l="l" t="t" r="r" b="b"/>
              <a:pathLst>
                <a:path w="1920469" h="76200">
                  <a:moveTo>
                    <a:pt x="0" y="0"/>
                  </a:moveTo>
                  <a:lnTo>
                    <a:pt x="1920469" y="0"/>
                  </a:lnTo>
                  <a:lnTo>
                    <a:pt x="1920469" y="76200"/>
                  </a:lnTo>
                  <a:lnTo>
                    <a:pt x="0" y="76200"/>
                  </a:lnTo>
                  <a:close/>
                </a:path>
              </a:pathLst>
            </a:custGeom>
            <a:grpFill/>
          </p:spPr>
        </p:sp>
        <p:sp>
          <p:nvSpPr>
            <p:cNvPr id="50" name="Freeform 81"/>
            <p:cNvSpPr/>
            <p:nvPr/>
          </p:nvSpPr>
          <p:spPr>
            <a:xfrm>
              <a:off x="1841729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51" name="Group 82"/>
          <p:cNvGrpSpPr/>
          <p:nvPr/>
        </p:nvGrpSpPr>
        <p:grpSpPr>
          <a:xfrm>
            <a:off x="3483198" y="6807084"/>
            <a:ext cx="3839309" cy="1255875"/>
            <a:chOff x="0" y="0"/>
            <a:chExt cx="1897770" cy="335198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52" name="Freeform 83"/>
            <p:cNvSpPr/>
            <p:nvPr/>
          </p:nvSpPr>
          <p:spPr>
            <a:xfrm>
              <a:off x="0" y="0"/>
              <a:ext cx="1897770" cy="335198"/>
            </a:xfrm>
            <a:custGeom>
              <a:avLst/>
              <a:gdLst/>
              <a:ahLst/>
              <a:cxnLst/>
              <a:rect l="l" t="t" r="r" b="b"/>
              <a:pathLst>
                <a:path w="1897770" h="335198">
                  <a:moveTo>
                    <a:pt x="0" y="0"/>
                  </a:moveTo>
                  <a:lnTo>
                    <a:pt x="1897770" y="0"/>
                  </a:lnTo>
                  <a:lnTo>
                    <a:pt x="1897770" y="335198"/>
                  </a:lnTo>
                  <a:lnTo>
                    <a:pt x="0" y="335198"/>
                  </a:lnTo>
                  <a:close/>
                </a:path>
              </a:pathLst>
            </a:custGeom>
            <a:grpFill/>
          </p:spPr>
        </p:sp>
      </p:grpSp>
      <p:sp>
        <p:nvSpPr>
          <p:cNvPr id="53" name="TextBox 84"/>
          <p:cNvSpPr txBox="1"/>
          <p:nvPr/>
        </p:nvSpPr>
        <p:spPr>
          <a:xfrm>
            <a:off x="3860072" y="6857212"/>
            <a:ext cx="3193383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ru-RU" b="1" dirty="0">
                <a:solidFill>
                  <a:srgbClr val="343736"/>
                </a:solidFill>
                <a:latin typeface="Oswald"/>
              </a:rPr>
              <a:t>Международный аэропорт </a:t>
            </a:r>
          </a:p>
          <a:p>
            <a:pPr algn="ctr">
              <a:lnSpc>
                <a:spcPts val="4480"/>
              </a:lnSpc>
            </a:pPr>
            <a:r>
              <a:rPr lang="ru-RU" b="1" dirty="0" smtClean="0">
                <a:solidFill>
                  <a:srgbClr val="343736"/>
                </a:solidFill>
                <a:latin typeface="Oswald"/>
              </a:rPr>
              <a:t>г. Ханты-Мансийска</a:t>
            </a:r>
            <a:endParaRPr lang="en-US" b="1" dirty="0">
              <a:solidFill>
                <a:srgbClr val="343736"/>
              </a:solidFill>
              <a:latin typeface="Oswald"/>
            </a:endParaRPr>
          </a:p>
        </p:txBody>
      </p:sp>
      <p:grpSp>
        <p:nvGrpSpPr>
          <p:cNvPr id="54" name="Group 96"/>
          <p:cNvGrpSpPr/>
          <p:nvPr/>
        </p:nvGrpSpPr>
        <p:grpSpPr>
          <a:xfrm>
            <a:off x="8157796" y="6733936"/>
            <a:ext cx="3839309" cy="546275"/>
            <a:chOff x="0" y="0"/>
            <a:chExt cx="1897770" cy="5141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55" name="Freeform 97"/>
            <p:cNvSpPr/>
            <p:nvPr/>
          </p:nvSpPr>
          <p:spPr>
            <a:xfrm>
              <a:off x="0" y="0"/>
              <a:ext cx="1897770" cy="514110"/>
            </a:xfrm>
            <a:custGeom>
              <a:avLst/>
              <a:gdLst/>
              <a:ahLst/>
              <a:cxnLst/>
              <a:rect l="l" t="t" r="r" b="b"/>
              <a:pathLst>
                <a:path w="1897770" h="514110">
                  <a:moveTo>
                    <a:pt x="0" y="0"/>
                  </a:moveTo>
                  <a:lnTo>
                    <a:pt x="1897770" y="0"/>
                  </a:lnTo>
                  <a:lnTo>
                    <a:pt x="1897770" y="514110"/>
                  </a:lnTo>
                  <a:lnTo>
                    <a:pt x="0" y="51411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56" name="Group 98"/>
          <p:cNvGrpSpPr/>
          <p:nvPr/>
        </p:nvGrpSpPr>
        <p:grpSpPr>
          <a:xfrm>
            <a:off x="8157149" y="7549262"/>
            <a:ext cx="3851992" cy="667632"/>
            <a:chOff x="0" y="0"/>
            <a:chExt cx="1897770" cy="5141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57" name="Freeform 99"/>
            <p:cNvSpPr/>
            <p:nvPr/>
          </p:nvSpPr>
          <p:spPr>
            <a:xfrm>
              <a:off x="0" y="0"/>
              <a:ext cx="1897770" cy="514110"/>
            </a:xfrm>
            <a:custGeom>
              <a:avLst/>
              <a:gdLst/>
              <a:ahLst/>
              <a:cxnLst/>
              <a:rect l="l" t="t" r="r" b="b"/>
              <a:pathLst>
                <a:path w="1897770" h="514110">
                  <a:moveTo>
                    <a:pt x="0" y="0"/>
                  </a:moveTo>
                  <a:lnTo>
                    <a:pt x="1897770" y="0"/>
                  </a:lnTo>
                  <a:lnTo>
                    <a:pt x="1897770" y="514110"/>
                  </a:lnTo>
                  <a:lnTo>
                    <a:pt x="0" y="514110"/>
                  </a:lnTo>
                  <a:close/>
                </a:path>
              </a:pathLst>
            </a:custGeom>
            <a:grpFill/>
          </p:spPr>
        </p:sp>
      </p:grpSp>
      <p:sp>
        <p:nvSpPr>
          <p:cNvPr id="58" name="TextBox 103"/>
          <p:cNvSpPr txBox="1"/>
          <p:nvPr/>
        </p:nvSpPr>
        <p:spPr>
          <a:xfrm>
            <a:off x="8577261" y="7601295"/>
            <a:ext cx="3029549" cy="394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84"/>
              </a:lnSpc>
            </a:pPr>
            <a:r>
              <a:rPr lang="ru-RU" sz="1600" b="1" dirty="0">
                <a:solidFill>
                  <a:srgbClr val="150599"/>
                </a:solidFill>
                <a:latin typeface="Oswald"/>
              </a:rPr>
              <a:t>ТАКСИ</a:t>
            </a:r>
            <a:endParaRPr lang="en-US" sz="1600" b="1" dirty="0">
              <a:solidFill>
                <a:srgbClr val="150599"/>
              </a:solidFill>
              <a:latin typeface="Oswald"/>
            </a:endParaRPr>
          </a:p>
        </p:txBody>
      </p:sp>
      <p:sp>
        <p:nvSpPr>
          <p:cNvPr id="59" name="TextBox 104"/>
          <p:cNvSpPr txBox="1"/>
          <p:nvPr/>
        </p:nvSpPr>
        <p:spPr>
          <a:xfrm>
            <a:off x="8577261" y="6639149"/>
            <a:ext cx="2852739" cy="480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ru-RU" sz="1600" b="1" dirty="0">
                <a:solidFill>
                  <a:srgbClr val="150599"/>
                </a:solidFill>
                <a:latin typeface="Oswald"/>
              </a:rPr>
              <a:t>ОБЩЕСТВЕННЫЙ ТРАНСПОРТ</a:t>
            </a:r>
            <a:endParaRPr lang="en-US" sz="1600" b="1" dirty="0">
              <a:solidFill>
                <a:srgbClr val="150599"/>
              </a:solidFill>
              <a:latin typeface="Oswald"/>
            </a:endParaRPr>
          </a:p>
        </p:txBody>
      </p:sp>
      <p:grpSp>
        <p:nvGrpSpPr>
          <p:cNvPr id="60" name="Group 110"/>
          <p:cNvGrpSpPr/>
          <p:nvPr/>
        </p:nvGrpSpPr>
        <p:grpSpPr>
          <a:xfrm>
            <a:off x="11983884" y="6847851"/>
            <a:ext cx="661834" cy="327758"/>
            <a:chOff x="0" y="0"/>
            <a:chExt cx="1025792" cy="508000"/>
          </a:xfrm>
          <a:solidFill>
            <a:schemeClr val="accent1">
              <a:lumMod val="50000"/>
            </a:schemeClr>
          </a:solidFill>
        </p:grpSpPr>
        <p:sp>
          <p:nvSpPr>
            <p:cNvPr id="61" name="Freeform 111"/>
            <p:cNvSpPr/>
            <p:nvPr/>
          </p:nvSpPr>
          <p:spPr>
            <a:xfrm>
              <a:off x="0" y="215900"/>
              <a:ext cx="729882" cy="76200"/>
            </a:xfrm>
            <a:custGeom>
              <a:avLst/>
              <a:gdLst/>
              <a:ahLst/>
              <a:cxnLst/>
              <a:rect l="l" t="t" r="r" b="b"/>
              <a:pathLst>
                <a:path w="729882" h="76200">
                  <a:moveTo>
                    <a:pt x="0" y="0"/>
                  </a:moveTo>
                  <a:lnTo>
                    <a:pt x="729882" y="0"/>
                  </a:lnTo>
                  <a:lnTo>
                    <a:pt x="729882" y="76200"/>
                  </a:lnTo>
                  <a:lnTo>
                    <a:pt x="0" y="76200"/>
                  </a:lnTo>
                  <a:close/>
                </a:path>
              </a:pathLst>
            </a:custGeom>
            <a:grpFill/>
          </p:spPr>
        </p:sp>
        <p:sp>
          <p:nvSpPr>
            <p:cNvPr id="62" name="Freeform 112"/>
            <p:cNvSpPr/>
            <p:nvPr/>
          </p:nvSpPr>
          <p:spPr>
            <a:xfrm>
              <a:off x="651142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63" name="Group 113"/>
          <p:cNvGrpSpPr/>
          <p:nvPr/>
        </p:nvGrpSpPr>
        <p:grpSpPr>
          <a:xfrm>
            <a:off x="11983884" y="7747436"/>
            <a:ext cx="661834" cy="327758"/>
            <a:chOff x="0" y="0"/>
            <a:chExt cx="1025792" cy="508000"/>
          </a:xfrm>
          <a:solidFill>
            <a:schemeClr val="accent1">
              <a:lumMod val="50000"/>
            </a:schemeClr>
          </a:solidFill>
        </p:grpSpPr>
        <p:sp>
          <p:nvSpPr>
            <p:cNvPr id="64" name="Freeform 114"/>
            <p:cNvSpPr/>
            <p:nvPr/>
          </p:nvSpPr>
          <p:spPr>
            <a:xfrm>
              <a:off x="0" y="215900"/>
              <a:ext cx="729882" cy="76200"/>
            </a:xfrm>
            <a:custGeom>
              <a:avLst/>
              <a:gdLst/>
              <a:ahLst/>
              <a:cxnLst/>
              <a:rect l="l" t="t" r="r" b="b"/>
              <a:pathLst>
                <a:path w="729882" h="76200">
                  <a:moveTo>
                    <a:pt x="0" y="0"/>
                  </a:moveTo>
                  <a:lnTo>
                    <a:pt x="729882" y="0"/>
                  </a:lnTo>
                  <a:lnTo>
                    <a:pt x="729882" y="76200"/>
                  </a:lnTo>
                  <a:lnTo>
                    <a:pt x="0" y="76200"/>
                  </a:lnTo>
                  <a:close/>
                </a:path>
              </a:pathLst>
            </a:custGeom>
            <a:grpFill/>
          </p:spPr>
        </p:sp>
        <p:sp>
          <p:nvSpPr>
            <p:cNvPr id="65" name="Freeform 115"/>
            <p:cNvSpPr/>
            <p:nvPr/>
          </p:nvSpPr>
          <p:spPr>
            <a:xfrm>
              <a:off x="651142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66" name="Group 119"/>
          <p:cNvGrpSpPr/>
          <p:nvPr/>
        </p:nvGrpSpPr>
        <p:grpSpPr>
          <a:xfrm>
            <a:off x="12645718" y="7502080"/>
            <a:ext cx="5500851" cy="994220"/>
            <a:chOff x="0" y="0"/>
            <a:chExt cx="2604000" cy="5141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67" name="Freeform 120"/>
            <p:cNvSpPr/>
            <p:nvPr/>
          </p:nvSpPr>
          <p:spPr>
            <a:xfrm>
              <a:off x="0" y="0"/>
              <a:ext cx="2604000" cy="514110"/>
            </a:xfrm>
            <a:custGeom>
              <a:avLst/>
              <a:gdLst/>
              <a:ahLst/>
              <a:cxnLst/>
              <a:rect l="l" t="t" r="r" b="b"/>
              <a:pathLst>
                <a:path w="2604000" h="514110">
                  <a:moveTo>
                    <a:pt x="0" y="0"/>
                  </a:moveTo>
                  <a:lnTo>
                    <a:pt x="2604000" y="0"/>
                  </a:lnTo>
                  <a:lnTo>
                    <a:pt x="2604000" y="514110"/>
                  </a:lnTo>
                  <a:lnTo>
                    <a:pt x="0" y="514110"/>
                  </a:lnTo>
                  <a:close/>
                </a:path>
              </a:pathLst>
            </a:custGeom>
            <a:grpFill/>
          </p:spPr>
        </p:sp>
      </p:grpSp>
      <p:sp>
        <p:nvSpPr>
          <p:cNvPr id="68" name="TextBox 124"/>
          <p:cNvSpPr txBox="1"/>
          <p:nvPr/>
        </p:nvSpPr>
        <p:spPr>
          <a:xfrm>
            <a:off x="12760788" y="6438498"/>
            <a:ext cx="5332016" cy="972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CD0808"/>
                </a:solidFill>
                <a:latin typeface="Oswald"/>
              </a:rPr>
              <a:t>ВЫЕЗД ИЗ АЭРОПОРТА. </a:t>
            </a:r>
            <a:r>
              <a:rPr lang="en-US" sz="1600" b="1" dirty="0">
                <a:solidFill>
                  <a:srgbClr val="CD0808"/>
                </a:solidFill>
                <a:latin typeface="Oswald"/>
              </a:rPr>
              <a:t>МАРШРУТЫ И РАСПИСАНИЕ </a:t>
            </a:r>
            <a:r>
              <a:rPr lang="en-US" sz="1600" b="1" dirty="0">
                <a:solidFill>
                  <a:srgbClr val="CD0808"/>
                </a:solidFill>
                <a:latin typeface="Oswald"/>
                <a:hlinkClick r:id="rId4"/>
              </a:rPr>
              <a:t>https://admhmansy.ru/helpdesk/transport/</a:t>
            </a:r>
            <a:endParaRPr lang="ru-RU" sz="1600" b="1" dirty="0">
              <a:solidFill>
                <a:srgbClr val="CD0808"/>
              </a:solidFill>
              <a:latin typeface="Oswald"/>
            </a:endParaRPr>
          </a:p>
          <a:p>
            <a:pPr>
              <a:lnSpc>
                <a:spcPct val="150000"/>
              </a:lnSpc>
            </a:pPr>
            <a:endParaRPr lang="en-US" sz="1150" b="1" dirty="0">
              <a:solidFill>
                <a:srgbClr val="CD0808"/>
              </a:solidFill>
              <a:latin typeface="Oswald"/>
            </a:endParaRPr>
          </a:p>
        </p:txBody>
      </p:sp>
      <p:grpSp>
        <p:nvGrpSpPr>
          <p:cNvPr id="69" name="Group 55"/>
          <p:cNvGrpSpPr/>
          <p:nvPr/>
        </p:nvGrpSpPr>
        <p:grpSpPr>
          <a:xfrm rot="-2700000">
            <a:off x="7274274" y="6870511"/>
            <a:ext cx="871591" cy="507000"/>
            <a:chOff x="0" y="0"/>
            <a:chExt cx="1769852" cy="508000"/>
          </a:xfrm>
          <a:solidFill>
            <a:schemeClr val="accent1">
              <a:lumMod val="50000"/>
            </a:schemeClr>
          </a:solidFill>
        </p:grpSpPr>
        <p:sp>
          <p:nvSpPr>
            <p:cNvPr id="70" name="Freeform 56"/>
            <p:cNvSpPr/>
            <p:nvPr/>
          </p:nvSpPr>
          <p:spPr>
            <a:xfrm>
              <a:off x="0" y="215900"/>
              <a:ext cx="1473942" cy="76200"/>
            </a:xfrm>
            <a:custGeom>
              <a:avLst/>
              <a:gdLst/>
              <a:ahLst/>
              <a:cxnLst/>
              <a:rect l="l" t="t" r="r" b="b"/>
              <a:pathLst>
                <a:path w="1473942" h="76200">
                  <a:moveTo>
                    <a:pt x="0" y="0"/>
                  </a:moveTo>
                  <a:lnTo>
                    <a:pt x="1473942" y="0"/>
                  </a:lnTo>
                  <a:lnTo>
                    <a:pt x="1473942" y="76200"/>
                  </a:lnTo>
                  <a:lnTo>
                    <a:pt x="0" y="76200"/>
                  </a:lnTo>
                  <a:close/>
                </a:path>
              </a:pathLst>
            </a:custGeom>
            <a:grpFill/>
          </p:spPr>
        </p:sp>
        <p:sp>
          <p:nvSpPr>
            <p:cNvPr id="71" name="Freeform 57"/>
            <p:cNvSpPr/>
            <p:nvPr/>
          </p:nvSpPr>
          <p:spPr>
            <a:xfrm>
              <a:off x="1395202" y="1270"/>
              <a:ext cx="374650" cy="505460"/>
            </a:xfrm>
            <a:custGeom>
              <a:avLst/>
              <a:gdLst/>
              <a:ahLst/>
              <a:cxnLst/>
              <a:rect l="l" t="t" r="r" b="b"/>
              <a:pathLst>
                <a:path w="374650" h="505460">
                  <a:moveTo>
                    <a:pt x="0" y="50546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grpFill/>
          </p:spPr>
        </p:sp>
      </p:grpSp>
      <p:sp>
        <p:nvSpPr>
          <p:cNvPr id="72" name="TextBox 106"/>
          <p:cNvSpPr txBox="1"/>
          <p:nvPr/>
        </p:nvSpPr>
        <p:spPr>
          <a:xfrm>
            <a:off x="12763271" y="7604276"/>
            <a:ext cx="5395516" cy="7825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0"/>
              </a:lnSpc>
            </a:pPr>
            <a:r>
              <a:rPr lang="en-US" sz="1400" b="1" dirty="0">
                <a:solidFill>
                  <a:srgbClr val="CD0808"/>
                </a:solidFill>
                <a:latin typeface="Oswald"/>
              </a:rPr>
              <a:t>ВОСПОЛЬЗУЙТЕСЬ СЕРВИСОМ ТАКСИ В РОССИИ ЧЕРЕЗ ПРИЛОЖЕНИЯ, ДОСТУПНЫЕ ДЛЯ ВАШИХ МОБИЛЬНЫХ ТЕЛЕФОНОВ:</a:t>
            </a:r>
            <a:r>
              <a:rPr lang="ru-RU" sz="1400" b="1" dirty="0">
                <a:solidFill>
                  <a:srgbClr val="CD0808"/>
                </a:solidFill>
                <a:latin typeface="Oswald"/>
              </a:rPr>
              <a:t> </a:t>
            </a:r>
            <a:r>
              <a:rPr lang="en-US" sz="1400" b="1" dirty="0">
                <a:solidFill>
                  <a:srgbClr val="CD0808"/>
                </a:solidFill>
                <a:latin typeface="Oswald"/>
              </a:rPr>
              <a:t>YANDEX.TAXI, </a:t>
            </a:r>
            <a:r>
              <a:rPr lang="ru-RU" sz="1400" b="1" dirty="0">
                <a:solidFill>
                  <a:srgbClr val="CD0808"/>
                </a:solidFill>
                <a:latin typeface="Oswald"/>
              </a:rPr>
              <a:t>АВТОЛИГА</a:t>
            </a:r>
            <a:endParaRPr lang="en-US" sz="1400" b="1" dirty="0">
              <a:solidFill>
                <a:srgbClr val="CD0808"/>
              </a:solidFill>
              <a:latin typeface="Oswald"/>
            </a:endParaRPr>
          </a:p>
        </p:txBody>
      </p:sp>
      <p:sp>
        <p:nvSpPr>
          <p:cNvPr id="74" name="TextBox 6"/>
          <p:cNvSpPr txBox="1"/>
          <p:nvPr/>
        </p:nvSpPr>
        <p:spPr>
          <a:xfrm>
            <a:off x="17290293" y="171619"/>
            <a:ext cx="997707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 smtClean="0">
                <a:latin typeface="Oswald"/>
              </a:rPr>
              <a:t>1</a:t>
            </a:r>
            <a:r>
              <a:rPr lang="ru-RU" sz="2400" b="1" dirty="0" smtClean="0">
                <a:latin typeface="Oswald"/>
              </a:rPr>
              <a:t>3</a:t>
            </a:r>
            <a:endParaRPr lang="en-US" sz="2400" b="1" dirty="0">
              <a:latin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360782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1798" y="4237022"/>
            <a:ext cx="5789966" cy="50974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sp>
      <p:sp>
        <p:nvSpPr>
          <p:cNvPr id="3" name="TextBox 3"/>
          <p:cNvSpPr txBox="1"/>
          <p:nvPr/>
        </p:nvSpPr>
        <p:spPr>
          <a:xfrm>
            <a:off x="151798" y="4678610"/>
            <a:ext cx="5290922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0" i="0" spc="13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ОБЩЕСТВЕННЫЙ ТРАНСПОРТ </a:t>
            </a:r>
          </a:p>
          <a:p>
            <a:pPr algn="ctr">
              <a:lnSpc>
                <a:spcPts val="3920"/>
              </a:lnSpc>
            </a:pPr>
            <a:r>
              <a:rPr lang="en-US" sz="2800" b="0" i="0" spc="13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И АРЕНДА АВТОМОБИЛЯ (КАРШЕРИНГ)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2970" y="6591300"/>
            <a:ext cx="5042022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0"/>
              </a:lnSpc>
            </a:pPr>
            <a:r>
              <a:rPr lang="ru-RU" sz="2800" i="0" spc="112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1.</a:t>
            </a:r>
            <a:r>
              <a:rPr lang="en-US" sz="2800" i="0" spc="112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800" i="0" spc="112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Автобус</a:t>
            </a:r>
            <a:r>
              <a:rPr lang="en-US" sz="2800" i="0" spc="112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</a:t>
            </a:r>
            <a:r>
              <a:rPr lang="en-US" sz="2800" i="0" spc="112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троллейбус</a:t>
            </a:r>
            <a:r>
              <a:rPr lang="en-US" sz="2800" i="0" spc="112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</a:t>
            </a:r>
            <a:r>
              <a:rPr lang="en-US" sz="2800" i="0" spc="112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трамвай</a:t>
            </a:r>
            <a:r>
              <a:rPr lang="en-US" sz="2800" i="0" spc="112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:</a:t>
            </a:r>
          </a:p>
          <a:p>
            <a:pPr>
              <a:lnSpc>
                <a:spcPts val="4760"/>
              </a:lnSpc>
            </a:pPr>
            <a:r>
              <a:rPr lang="en-US" sz="2800" i="0" spc="112" dirty="0">
                <a:solidFill>
                  <a:srgbClr val="FFFFFF"/>
                </a:solidFill>
                <a:latin typeface="Oswald"/>
              </a:rPr>
              <a:t>    </a:t>
            </a:r>
            <a:r>
              <a:rPr lang="en-US" sz="2800" i="0" spc="112" dirty="0" err="1">
                <a:solidFill>
                  <a:srgbClr val="C00000"/>
                </a:solidFill>
                <a:latin typeface="Oswald"/>
              </a:rPr>
              <a:t>Yandex.Transport</a:t>
            </a:r>
            <a:endParaRPr lang="en-US" sz="2800" i="0" spc="112" dirty="0">
              <a:solidFill>
                <a:srgbClr val="C00000"/>
              </a:solidFill>
              <a:latin typeface="Oswald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923292" y="4237022"/>
            <a:ext cx="6381151" cy="50974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6297581" y="4572591"/>
            <a:ext cx="5632572" cy="515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2800" b="0" i="0" spc="338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КАРТА ГОРОДОВ РОССИИ</a:t>
            </a:r>
          </a:p>
        </p:txBody>
      </p:sp>
      <p:sp>
        <p:nvSpPr>
          <p:cNvPr id="7" name="AutoShape 7"/>
          <p:cNvSpPr/>
          <p:nvPr/>
        </p:nvSpPr>
        <p:spPr>
          <a:xfrm>
            <a:off x="12193830" y="4237022"/>
            <a:ext cx="5882107" cy="50974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12422785" y="4533311"/>
            <a:ext cx="5746872" cy="1077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2800" b="0" i="0" spc="313" dirty="0">
                <a:solidFill>
                  <a:srgbClr val="252827"/>
                </a:solidFill>
                <a:latin typeface="Oswald"/>
              </a:rPr>
              <a:t>ДОСТОПРИМЕЧАТЕЛЬНОСТИ РОССИИ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1860186"/>
            <a:ext cx="17983199" cy="2180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50"/>
              </a:lnSpc>
            </a:pPr>
            <a:r>
              <a:rPr lang="en-US" sz="5600" b="1" i="0" spc="13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ВСПОМОГАТЕЛЬНЫЕ ПРИЛОЖЕНИЯ </a:t>
            </a:r>
          </a:p>
          <a:p>
            <a:pPr algn="ctr">
              <a:lnSpc>
                <a:spcPts val="8450"/>
              </a:lnSpc>
            </a:pPr>
            <a:r>
              <a:rPr lang="en-US" sz="5600" b="1" i="0" spc="13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ДЛЯ ВАШЕГО СМАРТФОНА </a:t>
            </a:r>
            <a:r>
              <a:rPr lang="en-US" sz="5600" b="1" i="0" spc="130" dirty="0" smtClean="0">
                <a:solidFill>
                  <a:schemeClr val="tx2">
                    <a:lumMod val="50000"/>
                  </a:schemeClr>
                </a:solidFill>
                <a:latin typeface="Oswald"/>
              </a:rPr>
              <a:t>(</a:t>
            </a:r>
            <a:r>
              <a:rPr lang="en-US" sz="5600" b="1" i="0" spc="13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ДЛЯ IOS И ANDROID)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 cstate="print"/>
          <a:srcRect l="44801" t="44801" r="44801" b="44801"/>
          <a:stretch>
            <a:fillRect/>
          </a:stretch>
        </p:blipFill>
        <p:spPr>
          <a:xfrm>
            <a:off x="-950770" y="882792"/>
            <a:ext cx="1901541" cy="190154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l="44801" t="44801" r="44801" b="44801"/>
          <a:stretch>
            <a:fillRect/>
          </a:stretch>
        </p:blipFill>
        <p:spPr>
          <a:xfrm>
            <a:off x="17337230" y="882792"/>
            <a:ext cx="1901541" cy="1901541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7290293" y="106843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Oswald"/>
              </a:rPr>
              <a:t>14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78581" y="5938224"/>
            <a:ext cx="4870572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0"/>
              </a:lnSpc>
            </a:pPr>
            <a:r>
              <a:rPr lang="en-US" sz="2800" i="0" spc="112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1. </a:t>
            </a:r>
            <a:r>
              <a:rPr lang="en-US" sz="2800" i="0" spc="112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Карта</a:t>
            </a:r>
            <a:r>
              <a:rPr lang="en-US" sz="2800" i="0" spc="112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i="0" spc="112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городов</a:t>
            </a:r>
            <a:r>
              <a:rPr lang="en-US" sz="2800" i="0" spc="112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России:</a:t>
            </a:r>
          </a:p>
          <a:p>
            <a:pPr>
              <a:lnSpc>
                <a:spcPts val="4760"/>
              </a:lnSpc>
            </a:pPr>
            <a:r>
              <a:rPr lang="en-US" sz="2800" i="0" spc="112" dirty="0">
                <a:solidFill>
                  <a:srgbClr val="FFFFFF"/>
                </a:solidFill>
                <a:latin typeface="Oswald"/>
              </a:rPr>
              <a:t>    </a:t>
            </a:r>
            <a:r>
              <a:rPr lang="en-US" sz="2800" i="0" spc="112" dirty="0" err="1">
                <a:solidFill>
                  <a:schemeClr val="accent2">
                    <a:lumMod val="50000"/>
                  </a:schemeClr>
                </a:solidFill>
                <a:latin typeface="Oswald"/>
              </a:rPr>
              <a:t>Yandex.Maps</a:t>
            </a:r>
            <a:endParaRPr lang="en-US" sz="2800" i="0" spc="112" dirty="0">
              <a:solidFill>
                <a:schemeClr val="accent2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4760"/>
              </a:lnSpc>
            </a:pPr>
            <a:r>
              <a:rPr lang="en-US" sz="2800" i="0" spc="112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    Google maps</a:t>
            </a:r>
          </a:p>
          <a:p>
            <a:pPr>
              <a:lnSpc>
                <a:spcPts val="4760"/>
              </a:lnSpc>
            </a:pPr>
            <a:r>
              <a:rPr lang="en-US" sz="2800" i="0" spc="112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2. Off-line </a:t>
            </a:r>
            <a:r>
              <a:rPr lang="en-US" sz="2800" i="0" spc="112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карты</a:t>
            </a:r>
            <a:r>
              <a:rPr lang="en-US" sz="2800" i="0" spc="112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i="0" spc="112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городов</a:t>
            </a:r>
            <a:r>
              <a:rPr lang="en-US" sz="2800" i="0" spc="112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России:</a:t>
            </a:r>
          </a:p>
          <a:p>
            <a:pPr>
              <a:lnSpc>
                <a:spcPts val="4760"/>
              </a:lnSpc>
            </a:pPr>
            <a:r>
              <a:rPr lang="en-US" sz="2800" i="0" spc="112" dirty="0">
                <a:solidFill>
                  <a:srgbClr val="CD0808"/>
                </a:solidFill>
                <a:latin typeface="Oswald"/>
              </a:rPr>
              <a:t>    </a:t>
            </a:r>
            <a:r>
              <a:rPr lang="en-US" sz="2800" i="0" spc="112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2GIS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112495" y="5775617"/>
            <a:ext cx="4513845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60"/>
              </a:lnSpc>
            </a:pPr>
            <a:r>
              <a:rPr lang="en-US" sz="2800" i="0" spc="112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1. </a:t>
            </a:r>
            <a:r>
              <a:rPr lang="en-US" sz="2800" i="0" spc="112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Гиды</a:t>
            </a:r>
            <a:r>
              <a:rPr lang="en-US" sz="2800" i="0" spc="112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по </a:t>
            </a:r>
            <a:r>
              <a:rPr lang="en-US" sz="2800" i="0" spc="112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городам</a:t>
            </a:r>
            <a:r>
              <a:rPr lang="en-US" sz="2800" i="0" spc="112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:</a:t>
            </a:r>
          </a:p>
          <a:p>
            <a:pPr>
              <a:lnSpc>
                <a:spcPts val="4760"/>
              </a:lnSpc>
            </a:pPr>
            <a:r>
              <a:rPr lang="en-US" sz="2800" i="0" spc="112" dirty="0">
                <a:solidFill>
                  <a:srgbClr val="FFFFFF"/>
                </a:solidFill>
                <a:latin typeface="Oswald"/>
              </a:rPr>
              <a:t>  </a:t>
            </a:r>
            <a:r>
              <a:rPr lang="en-US" sz="2800" i="0" spc="112" dirty="0">
                <a:solidFill>
                  <a:srgbClr val="CD0808"/>
                </a:solidFill>
                <a:latin typeface="Oswald"/>
              </a:rPr>
              <a:t>  </a:t>
            </a:r>
            <a:r>
              <a:rPr lang="en-US" sz="2800" i="0" spc="112" dirty="0" err="1">
                <a:solidFill>
                  <a:srgbClr val="CD0808"/>
                </a:solidFill>
                <a:latin typeface="Oswald"/>
              </a:rPr>
              <a:t>Triposo</a:t>
            </a:r>
            <a:endParaRPr lang="en-US" sz="2800" i="0" spc="112" dirty="0">
              <a:solidFill>
                <a:srgbClr val="CD0808"/>
              </a:solidFill>
              <a:latin typeface="Oswald"/>
            </a:endParaRPr>
          </a:p>
          <a:p>
            <a:pPr>
              <a:lnSpc>
                <a:spcPts val="4760"/>
              </a:lnSpc>
            </a:pPr>
            <a:r>
              <a:rPr lang="en-US" sz="2800" i="0" spc="112" dirty="0">
                <a:solidFill>
                  <a:srgbClr val="CD0808"/>
                </a:solidFill>
                <a:latin typeface="Oswald"/>
              </a:rPr>
              <a:t>    Redigo</a:t>
            </a:r>
          </a:p>
          <a:p>
            <a:pPr>
              <a:lnSpc>
                <a:spcPts val="4760"/>
              </a:lnSpc>
            </a:pPr>
            <a:r>
              <a:rPr lang="en-US" sz="2800" i="0" spc="112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2. </a:t>
            </a:r>
            <a:r>
              <a:rPr lang="en-US" sz="2800" i="0" spc="112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Гиды</a:t>
            </a:r>
            <a:r>
              <a:rPr lang="en-US" sz="2800" i="0" spc="112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по </a:t>
            </a:r>
            <a:r>
              <a:rPr lang="en-US" sz="2800" i="0" spc="112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ресторанам</a:t>
            </a:r>
            <a:r>
              <a:rPr lang="en-US" sz="2800" i="0" spc="112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:</a:t>
            </a:r>
          </a:p>
          <a:p>
            <a:pPr>
              <a:lnSpc>
                <a:spcPts val="4760"/>
              </a:lnSpc>
            </a:pPr>
            <a:r>
              <a:rPr lang="en-US" sz="2800" i="0" spc="112" dirty="0">
                <a:solidFill>
                  <a:srgbClr val="FFFFFF"/>
                </a:solidFill>
                <a:latin typeface="Oswald"/>
              </a:rPr>
              <a:t>    </a:t>
            </a:r>
            <a:r>
              <a:rPr lang="en-US" sz="2800" i="0" spc="112" dirty="0">
                <a:solidFill>
                  <a:srgbClr val="CD0808"/>
                </a:solidFill>
                <a:latin typeface="Oswald"/>
              </a:rPr>
              <a:t>TripAdvisor</a:t>
            </a:r>
          </a:p>
          <a:p>
            <a:pPr>
              <a:lnSpc>
                <a:spcPts val="4760"/>
              </a:lnSpc>
            </a:pPr>
            <a:endParaRPr lang="en-US" sz="2800" i="0" spc="112" dirty="0">
              <a:solidFill>
                <a:srgbClr val="CD0808"/>
              </a:solidFill>
              <a:latin typeface="Oswald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4408" y="-1"/>
            <a:ext cx="18283592" cy="171028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0" y="9499752"/>
            <a:ext cx="18283592" cy="77647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2"/>
          <p:cNvSpPr txBox="1"/>
          <p:nvPr/>
        </p:nvSpPr>
        <p:spPr>
          <a:xfrm>
            <a:off x="17139293" y="126000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FFFFFF"/>
                </a:solidFill>
                <a:latin typeface="Oswald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61722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053242" y="210895"/>
            <a:ext cx="11055473" cy="1192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920"/>
              </a:lnSpc>
            </a:pPr>
            <a:r>
              <a:rPr lang="en-US" sz="8000" b="1" i="0" spc="1288" dirty="0">
                <a:solidFill>
                  <a:schemeClr val="accent2">
                    <a:lumMod val="75000"/>
                  </a:schemeClr>
                </a:solidFill>
                <a:latin typeface="Oswald"/>
              </a:rPr>
              <a:t>ПРОЖИВАНИЕ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053242" y="1384907"/>
            <a:ext cx="13360522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3199" b="1" i="0" spc="127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ЕСЛИ ВЫ НАПРАВЛЯЕТЕСЬ В </a:t>
            </a:r>
            <a:r>
              <a:rPr lang="ru-RU" sz="3199" b="1" i="0" spc="127" dirty="0" smtClean="0">
                <a:solidFill>
                  <a:schemeClr val="tx2">
                    <a:lumMod val="50000"/>
                  </a:schemeClr>
                </a:solidFill>
                <a:latin typeface="Oswald"/>
              </a:rPr>
              <a:t>ХМАО-ЮГРУ</a:t>
            </a:r>
            <a:r>
              <a:rPr lang="en-US" sz="3199" b="1" i="0" spc="127" dirty="0" smtClean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endParaRPr lang="en-US" sz="3199" b="1" i="0" spc="127" dirty="0">
              <a:solidFill>
                <a:schemeClr val="tx2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5120"/>
              </a:lnSpc>
            </a:pPr>
            <a:r>
              <a:rPr lang="en-US" sz="3199" b="1" i="0" spc="127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НА АМБУЛАТОРНОЕ ЛЕЧЕНИЕ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53242" y="2733512"/>
            <a:ext cx="11931772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 b="0" i="0" spc="148" dirty="0" smtClean="0">
                <a:solidFill>
                  <a:schemeClr val="accent3">
                    <a:lumMod val="50000"/>
                  </a:schemeClr>
                </a:solidFill>
                <a:latin typeface="Oswald"/>
              </a:rPr>
              <a:t>В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случае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амбулаторного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лечения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вы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можете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самостоятельно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выбрать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комфортное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проживание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с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помощью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следующих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сервисов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:</a:t>
            </a:r>
          </a:p>
          <a:p>
            <a:pPr>
              <a:lnSpc>
                <a:spcPts val="3920"/>
              </a:lnSpc>
            </a:pPr>
            <a:r>
              <a:rPr lang="en-US" sz="2800" b="1" i="0" spc="148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https://</a:t>
            </a:r>
            <a:r>
              <a:rPr lang="en-US" sz="2800" b="1" i="0" spc="148" dirty="0" err="1">
                <a:solidFill>
                  <a:schemeClr val="accent2">
                    <a:lumMod val="50000"/>
                  </a:schemeClr>
                </a:solidFill>
                <a:latin typeface="Oswald"/>
              </a:rPr>
              <a:t>www.booking.com</a:t>
            </a:r>
            <a:r>
              <a:rPr lang="en-US" sz="2800" b="1" i="0" spc="148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/</a:t>
            </a:r>
          </a:p>
          <a:p>
            <a:pPr>
              <a:lnSpc>
                <a:spcPts val="3920"/>
              </a:lnSpc>
            </a:pPr>
            <a:r>
              <a:rPr lang="en-US" sz="2800" b="1" i="0" spc="148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https://</a:t>
            </a:r>
            <a:r>
              <a:rPr lang="en-US" sz="2800" b="1" i="0" spc="148" dirty="0" err="1">
                <a:solidFill>
                  <a:schemeClr val="accent2">
                    <a:lumMod val="50000"/>
                  </a:schemeClr>
                </a:solidFill>
                <a:latin typeface="Oswald"/>
              </a:rPr>
              <a:t>www.tripadvisor.com</a:t>
            </a:r>
            <a:r>
              <a:rPr lang="en-US" sz="2800" b="1" i="0" spc="148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/</a:t>
            </a:r>
          </a:p>
          <a:p>
            <a:pPr>
              <a:lnSpc>
                <a:spcPts val="3920"/>
              </a:lnSpc>
            </a:pPr>
            <a:r>
              <a:rPr lang="en-US" sz="2800" b="1" i="0" spc="148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https://</a:t>
            </a:r>
            <a:r>
              <a:rPr lang="en-US" sz="2800" b="1" i="0" spc="148" dirty="0" err="1">
                <a:solidFill>
                  <a:schemeClr val="accent2">
                    <a:lumMod val="50000"/>
                  </a:schemeClr>
                </a:solidFill>
                <a:latin typeface="Oswald"/>
              </a:rPr>
              <a:t>www.airbnb.com</a:t>
            </a:r>
            <a:r>
              <a:rPr lang="en-US" sz="2800" b="1" i="0" spc="148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/</a:t>
            </a:r>
          </a:p>
          <a:p>
            <a:pPr>
              <a:lnSpc>
                <a:spcPts val="3920"/>
              </a:lnSpc>
            </a:pP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или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обратиться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за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помощью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к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туроператору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/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ассистанс-организации</a:t>
            </a:r>
            <a:endParaRPr lang="en-US" sz="2800" b="0" i="0" spc="148" dirty="0">
              <a:solidFill>
                <a:schemeClr val="accent3">
                  <a:lumMod val="50000"/>
                </a:schemeClr>
              </a:solidFill>
              <a:latin typeface="Oswa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053242" y="5934973"/>
            <a:ext cx="13360522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3199" b="1" i="0" spc="127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ЕСЛИ ВЫ НАПРАВЛЯЕТЕСЬ В </a:t>
            </a:r>
            <a:r>
              <a:rPr lang="ru-RU" sz="3199" b="1" i="0" spc="127" dirty="0" smtClean="0">
                <a:solidFill>
                  <a:schemeClr val="tx2">
                    <a:lumMod val="50000"/>
                  </a:schemeClr>
                </a:solidFill>
                <a:latin typeface="Oswald"/>
              </a:rPr>
              <a:t>ХМАО-ЮГРУ</a:t>
            </a:r>
            <a:r>
              <a:rPr lang="en-US" sz="3199" b="1" i="0" spc="127" dirty="0" smtClean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endParaRPr lang="en-US" sz="3199" b="1" i="0" spc="127" dirty="0">
              <a:solidFill>
                <a:schemeClr val="tx2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5120"/>
              </a:lnSpc>
            </a:pPr>
            <a:r>
              <a:rPr lang="en-US" sz="3199" b="1" i="0" spc="127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НА СТАЦИОНАРНОЕ ЛЕЧЕНИЕ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53242" y="7280047"/>
            <a:ext cx="11684122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800" b="0" i="0" spc="148" dirty="0" err="1" smtClean="0">
                <a:solidFill>
                  <a:schemeClr val="accent3">
                    <a:lumMod val="50000"/>
                  </a:schemeClr>
                </a:solidFill>
                <a:latin typeface="Oswald"/>
              </a:rPr>
              <a:t>Узнать</a:t>
            </a:r>
            <a:r>
              <a:rPr lang="en-US" sz="2800" b="0" i="0" spc="148" dirty="0" smtClean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условия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вашего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размещения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вы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можете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у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медицинской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организации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,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выбранной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вами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в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соответствии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с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профилем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медицинской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помощи</a:t>
            </a:r>
            <a:r>
              <a:rPr lang="en-US" sz="2800" b="0" i="0" spc="148" dirty="0" smtClean="0">
                <a:solidFill>
                  <a:schemeClr val="accent3">
                    <a:lumMod val="50000"/>
                  </a:schemeClr>
                </a:solidFill>
                <a:latin typeface="Oswald"/>
              </a:rPr>
              <a:t>.</a:t>
            </a:r>
            <a:endParaRPr lang="ru-RU" sz="2800" b="0" i="0" spc="148" dirty="0" smtClean="0">
              <a:solidFill>
                <a:schemeClr val="accent3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3920"/>
              </a:lnSpc>
            </a:pPr>
            <a:r>
              <a:rPr lang="en-US" sz="2800" b="0" i="0" spc="148" dirty="0" err="1" smtClean="0">
                <a:solidFill>
                  <a:schemeClr val="accent3">
                    <a:lumMod val="50000"/>
                  </a:schemeClr>
                </a:solidFill>
                <a:latin typeface="Oswald"/>
              </a:rPr>
              <a:t>Пожалуйста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,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заранее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обратитесь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в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вашу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медицинскую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организацию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по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вопросу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3">
                    <a:lumMod val="50000"/>
                  </a:schemeClr>
                </a:solidFill>
                <a:latin typeface="Oswald"/>
              </a:rPr>
              <a:t>размещения</a:t>
            </a:r>
            <a:r>
              <a:rPr lang="en-US" sz="2800" b="0" i="0" spc="14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290293" y="170641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Oswald"/>
              </a:rPr>
              <a:t>15</a:t>
            </a:r>
          </a:p>
        </p:txBody>
      </p:sp>
      <p:sp>
        <p:nvSpPr>
          <p:cNvPr id="14" name="TextBox 6"/>
          <p:cNvSpPr txBox="1"/>
          <p:nvPr/>
        </p:nvSpPr>
        <p:spPr>
          <a:xfrm>
            <a:off x="17238510" y="170641"/>
            <a:ext cx="997707" cy="39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 smtClean="0">
                <a:latin typeface="Oswald"/>
              </a:rPr>
              <a:t>1</a:t>
            </a:r>
            <a:r>
              <a:rPr lang="ru-RU" sz="2400" b="1" dirty="0" smtClean="0">
                <a:latin typeface="Oswald"/>
              </a:rPr>
              <a:t>5</a:t>
            </a:r>
            <a:endParaRPr lang="en-US" sz="2400" b="1" dirty="0">
              <a:latin typeface="Oswald"/>
            </a:endParaRPr>
          </a:p>
        </p:txBody>
      </p:sp>
      <p:pic>
        <p:nvPicPr>
          <p:cNvPr id="1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0"/>
            <a:ext cx="5596976" cy="949975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0" y="9499752"/>
            <a:ext cx="18283592" cy="77647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58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pbs.twimg.com/media/DvC3f1hXQAAdr4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8288000" cy="103124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translucentPowder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4"/>
          <p:cNvSpPr txBox="1"/>
          <p:nvPr/>
        </p:nvSpPr>
        <p:spPr>
          <a:xfrm>
            <a:off x="667645" y="3004165"/>
            <a:ext cx="16952707" cy="3132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9"/>
              </a:lnSpc>
            </a:pPr>
            <a:r>
              <a:rPr lang="en-US" sz="10031" b="1" i="0" spc="722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IV СТУПЕНЬ</a:t>
            </a:r>
          </a:p>
          <a:p>
            <a:pPr algn="ctr">
              <a:lnSpc>
                <a:spcPts val="12439"/>
              </a:lnSpc>
            </a:pPr>
            <a:endParaRPr lang="en-US" sz="10031" b="1" i="0" spc="722" dirty="0">
              <a:solidFill>
                <a:schemeClr val="accent1">
                  <a:lumMod val="50000"/>
                </a:schemeClr>
              </a:solidFill>
              <a:latin typeface="Oswald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414829" y="5143500"/>
            <a:ext cx="17458337" cy="770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200" b="1" i="0" spc="50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ОФОРМИ</a:t>
            </a:r>
            <a:r>
              <a:rPr lang="ru-RU" sz="4200" b="1" i="0" spc="50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ТЕ</a:t>
            </a:r>
            <a:r>
              <a:rPr lang="en-US" sz="4200" b="1" i="0" spc="50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ВИЗУ ДЛЯ ПРИБЫТИЯ </a:t>
            </a:r>
            <a:r>
              <a:rPr lang="en-US" sz="4200" b="1" i="0" spc="50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В</a:t>
            </a:r>
            <a:r>
              <a:rPr lang="en-US" sz="4200" b="1" i="0" spc="50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РОССИЮ</a:t>
            </a:r>
          </a:p>
        </p:txBody>
      </p:sp>
      <p:sp>
        <p:nvSpPr>
          <p:cNvPr id="5" name="TextBox 6"/>
          <p:cNvSpPr txBox="1"/>
          <p:nvPr/>
        </p:nvSpPr>
        <p:spPr>
          <a:xfrm>
            <a:off x="17290293" y="163993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26984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679388" y="815636"/>
            <a:ext cx="16929222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0"/>
              </a:lnSpc>
            </a:pPr>
            <a:r>
              <a:rPr lang="en-US" sz="4600" b="1" i="0" spc="484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НОРМАТИВНАЯ БАЗА ПО ВИЗАМ </a:t>
            </a:r>
          </a:p>
          <a:p>
            <a:pPr algn="ctr">
              <a:lnSpc>
                <a:spcPts val="6240"/>
              </a:lnSpc>
            </a:pPr>
            <a:r>
              <a:rPr lang="en-US" sz="4600" b="1" i="0" spc="484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ДЛЯ ИНОСТРАННЫХ ГРАЖДАН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7200" y="2414405"/>
            <a:ext cx="17449800" cy="7001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625"/>
              </a:lnSpc>
            </a:pPr>
            <a:r>
              <a:rPr lang="en-US" sz="2100" b="0" i="0" spc="84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    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соответствии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статьей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2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федерального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закона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от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25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июля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2002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года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№ 115-ФЗ "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правовом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положении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иностранных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"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иностранный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гражданин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-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физическое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лицо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не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являющееся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гражданином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имеющее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доказательства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наличия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гражданства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(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подданства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)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иностранного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государства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;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лицо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без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гражданства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-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физическое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лицо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не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являющееся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гражданином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не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имеющее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доказательств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наличия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гражданства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(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подданства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)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иностранного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государства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.</a:t>
            </a:r>
          </a:p>
          <a:p>
            <a:pPr algn="just">
              <a:lnSpc>
                <a:spcPts val="2625"/>
              </a:lnSpc>
            </a:pPr>
            <a:endParaRPr lang="en-US" sz="2100" b="0" i="0" spc="84" dirty="0">
              <a:solidFill>
                <a:schemeClr val="bg2">
                  <a:lumMod val="25000"/>
                </a:schemeClr>
              </a:solidFill>
              <a:latin typeface="Oswald"/>
            </a:endParaRPr>
          </a:p>
          <a:p>
            <a:pPr algn="just">
              <a:lnSpc>
                <a:spcPts val="2625"/>
              </a:lnSpc>
            </a:pP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    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соответствии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статьей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25.2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федерального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закона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от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16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августа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1996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года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№ 114-ФЗ "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порядке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выезда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из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въезда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ru-RU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/>
            </a:r>
            <a:br>
              <a:rPr lang="ru-RU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</a:b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Российскую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"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виза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может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быть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однократной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двукратной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многократной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.</a:t>
            </a:r>
          </a:p>
          <a:p>
            <a:pPr algn="just">
              <a:lnSpc>
                <a:spcPts val="2625"/>
              </a:lnSpc>
            </a:pPr>
            <a:endParaRPr lang="en-US" sz="2100" b="0" i="0" spc="84" dirty="0">
              <a:solidFill>
                <a:schemeClr val="bg2">
                  <a:lumMod val="25000"/>
                </a:schemeClr>
              </a:solidFill>
              <a:latin typeface="Oswald"/>
            </a:endParaRPr>
          </a:p>
          <a:p>
            <a:pPr algn="just">
              <a:lnSpc>
                <a:spcPts val="2625"/>
              </a:lnSpc>
            </a:pP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    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соответствии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статьей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25.6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федерального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закона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от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16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августа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1996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года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№ 114-ФЗ "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порядке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выезда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из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въезда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ru-RU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/>
            </a:r>
            <a:br>
              <a:rPr lang="ru-RU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</a:b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Российскую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" 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зависимости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от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цели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въезда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иностранного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гражданина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Российскую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цели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его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пребывания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обыкновенные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визы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подразделяются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на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частные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деловые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туристические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учебные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рабочие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гуманитарные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визы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на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въезд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ru-RU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/>
            </a:r>
            <a:br>
              <a:rPr lang="ru-RU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</a:b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Российскую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целях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получения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убежища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получения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разрешения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на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временное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проживание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либо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приема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ru-RU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/>
            </a:r>
            <a:br>
              <a:rPr lang="ru-RU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</a:b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гражданство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.</a:t>
            </a:r>
          </a:p>
          <a:p>
            <a:pPr algn="just">
              <a:lnSpc>
                <a:spcPts val="2625"/>
              </a:lnSpc>
            </a:pPr>
            <a:endParaRPr lang="en-US" sz="2100" b="0" i="0" spc="84" dirty="0">
              <a:solidFill>
                <a:schemeClr val="bg2">
                  <a:lumMod val="25000"/>
                </a:schemeClr>
              </a:solidFill>
              <a:latin typeface="Oswald"/>
            </a:endParaRPr>
          </a:p>
          <a:p>
            <a:pPr algn="just">
              <a:lnSpc>
                <a:spcPts val="2625"/>
              </a:lnSpc>
            </a:pP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     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Статья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25.9.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Иностранный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гражданин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или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лицо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без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гражданства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при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въезде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Российскую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обязаны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получить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заполнить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миграционную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карту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.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Миграционная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карта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подлежит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сдаче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(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возврату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)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пункте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пропуска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через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Государственную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границу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при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выезде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иностранного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гражданина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или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лица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без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гражданства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из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.</a:t>
            </a:r>
          </a:p>
          <a:p>
            <a:pPr algn="just">
              <a:lnSpc>
                <a:spcPts val="2625"/>
              </a:lnSpc>
            </a:pP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 </a:t>
            </a:r>
          </a:p>
          <a:p>
            <a:pPr algn="just">
              <a:lnSpc>
                <a:spcPts val="2625"/>
              </a:lnSpc>
            </a:pP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      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соответствии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статьей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18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раздела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II 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зависимости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от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цели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въезда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иностранных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граждан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Российскую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Федерацию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цели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их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пребывания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Российской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Федерации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существуют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следующие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категории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виз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: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)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дипломатическая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б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)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служебная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 </a:t>
            </a:r>
            <a:r>
              <a:rPr lang="ru-RU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/>
            </a:r>
            <a:br>
              <a:rPr lang="ru-RU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</a:b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в)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обыкновенная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г)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транзитная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, д)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виза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временно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проживающего</a:t>
            </a:r>
            <a:r>
              <a:rPr lang="en-US" sz="2100" b="0" i="0" spc="84" dirty="0">
                <a:solidFill>
                  <a:schemeClr val="bg2">
                    <a:lumMod val="25000"/>
                  </a:schemeClr>
                </a:solidFill>
                <a:latin typeface="Oswald"/>
              </a:rPr>
              <a:t> </a:t>
            </a:r>
            <a:r>
              <a:rPr lang="en-US" sz="2100" b="0" i="0" spc="84" dirty="0" err="1">
                <a:solidFill>
                  <a:schemeClr val="bg2">
                    <a:lumMod val="25000"/>
                  </a:schemeClr>
                </a:solidFill>
                <a:latin typeface="Oswald"/>
              </a:rPr>
              <a:t>лица</a:t>
            </a:r>
            <a:r>
              <a:rPr lang="ru-RU" sz="2100" b="0" i="0" spc="84" dirty="0" smtClean="0">
                <a:solidFill>
                  <a:schemeClr val="bg2">
                    <a:lumMod val="25000"/>
                  </a:schemeClr>
                </a:solidFill>
                <a:latin typeface="Oswald"/>
              </a:rPr>
              <a:t>.</a:t>
            </a:r>
            <a:endParaRPr lang="en-US" sz="2100" b="0" i="0" spc="84" dirty="0">
              <a:solidFill>
                <a:schemeClr val="bg2">
                  <a:lumMod val="25000"/>
                </a:schemeClr>
              </a:solidFill>
              <a:latin typeface="Oswa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109757" y="409871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FFFFFF"/>
                </a:solidFill>
                <a:latin typeface="Oswald"/>
              </a:rPr>
              <a:t> 17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0" y="17027"/>
            <a:ext cx="18283592" cy="71517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0" y="9499752"/>
            <a:ext cx="18283592" cy="77647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TextBox 8"/>
          <p:cNvSpPr txBox="1"/>
          <p:nvPr/>
        </p:nvSpPr>
        <p:spPr>
          <a:xfrm>
            <a:off x="17197821" y="155742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FFFFFF"/>
                </a:solidFill>
                <a:latin typeface="Oswald"/>
              </a:rPr>
              <a:t> 17</a:t>
            </a:r>
          </a:p>
        </p:txBody>
      </p:sp>
    </p:spTree>
    <p:extLst>
      <p:ext uri="{BB962C8B-B14F-4D97-AF65-F5344CB8AC3E}">
        <p14:creationId xmlns:p14="http://schemas.microsoft.com/office/powerpoint/2010/main" val="66788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820688" y="3667125"/>
            <a:ext cx="6217348" cy="6429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228600" y="3667125"/>
            <a:ext cx="5592087" cy="6429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6674426" y="3826540"/>
            <a:ext cx="4509872" cy="17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2800" b="0" i="0" spc="112" dirty="0">
                <a:solidFill>
                  <a:srgbClr val="150599"/>
                </a:solidFill>
                <a:latin typeface="Oswald"/>
              </a:rPr>
              <a:t>ТИП ВИЗЫ: ДЕЛОВАЯ</a:t>
            </a:r>
          </a:p>
          <a:p>
            <a:pPr algn="ctr">
              <a:lnSpc>
                <a:spcPts val="4480"/>
              </a:lnSpc>
            </a:pPr>
            <a:r>
              <a:rPr lang="en-US" sz="2800" b="0" i="0" spc="112" dirty="0">
                <a:solidFill>
                  <a:schemeClr val="accent1">
                    <a:lumMod val="75000"/>
                  </a:schemeClr>
                </a:solidFill>
                <a:latin typeface="Oswald"/>
              </a:rPr>
              <a:t>ЦЕЛЬ ПРЕБЫВАНИЯ: </a:t>
            </a:r>
          </a:p>
          <a:p>
            <a:pPr algn="ctr">
              <a:lnSpc>
                <a:spcPts val="4480"/>
              </a:lnSpc>
            </a:pPr>
            <a:r>
              <a:rPr lang="en-US" sz="2800" b="0" i="0" spc="112" dirty="0">
                <a:solidFill>
                  <a:schemeClr val="accent1">
                    <a:lumMod val="75000"/>
                  </a:schemeClr>
                </a:solidFill>
                <a:latin typeface="Oswald"/>
              </a:rPr>
              <a:t>ЛЕЧЕНИЕ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52317" y="5595268"/>
            <a:ext cx="5986704" cy="4501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10"/>
              </a:lnSpc>
            </a:pPr>
            <a:r>
              <a:rPr lang="en-US" sz="2300" b="1" i="0" spc="32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СРОК ДЕЙСТВИЯ: </a:t>
            </a:r>
          </a:p>
          <a:p>
            <a:pPr>
              <a:lnSpc>
                <a:spcPts val="3910"/>
              </a:lnSpc>
            </a:pPr>
            <a:r>
              <a:rPr lang="en-US" sz="2300" b="0" i="0" spc="32" dirty="0" err="1">
                <a:solidFill>
                  <a:schemeClr val="accent2">
                    <a:lumMod val="50000"/>
                  </a:schemeClr>
                </a:solidFill>
                <a:latin typeface="Oswald"/>
              </a:rPr>
              <a:t>До</a:t>
            </a:r>
            <a:r>
              <a:rPr lang="en-US" sz="2300" b="0" i="0" spc="32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 90 </a:t>
            </a:r>
            <a:r>
              <a:rPr lang="en-US" sz="2300" b="0" i="0" spc="32" dirty="0" err="1">
                <a:solidFill>
                  <a:schemeClr val="accent2">
                    <a:lumMod val="50000"/>
                  </a:schemeClr>
                </a:solidFill>
                <a:latin typeface="Oswald"/>
              </a:rPr>
              <a:t>дней</a:t>
            </a:r>
            <a:endParaRPr lang="en-US" sz="2300" b="0" i="0" spc="32" dirty="0">
              <a:solidFill>
                <a:schemeClr val="accent2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3910"/>
              </a:lnSpc>
            </a:pPr>
            <a:endParaRPr lang="en-US" sz="2300" b="0" i="0" spc="32" dirty="0">
              <a:solidFill>
                <a:srgbClr val="CD0808"/>
              </a:solidFill>
              <a:latin typeface="Oswald"/>
            </a:endParaRPr>
          </a:p>
          <a:p>
            <a:pPr>
              <a:lnSpc>
                <a:spcPts val="3910"/>
              </a:lnSpc>
            </a:pPr>
            <a:r>
              <a:rPr lang="en-US" sz="2300" b="1" i="0" spc="32" dirty="0">
                <a:solidFill>
                  <a:srgbClr val="252827"/>
                </a:solidFill>
                <a:latin typeface="Oswald"/>
              </a:rPr>
              <a:t>ДЛЯ КОГО:</a:t>
            </a:r>
          </a:p>
          <a:p>
            <a:pPr>
              <a:lnSpc>
                <a:spcPts val="3910"/>
              </a:lnSpc>
            </a:pP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Иностранцы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,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прибывающие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 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для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лечения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,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обследования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,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медицинских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консультаций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ru-RU" sz="2300" b="0" i="0" spc="32" dirty="0">
                <a:solidFill>
                  <a:srgbClr val="252827"/>
                </a:solidFill>
                <a:latin typeface="Oswald"/>
              </a:rPr>
              <a:t/>
            </a:r>
            <a:br>
              <a:rPr lang="ru-RU" sz="2300" b="0" i="0" spc="32" dirty="0">
                <a:solidFill>
                  <a:srgbClr val="252827"/>
                </a:solidFill>
                <a:latin typeface="Oswald"/>
              </a:rPr>
            </a:b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по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приглашению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лечебного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учреждения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ru-RU" sz="2300" b="0" i="0" spc="32" dirty="0">
                <a:solidFill>
                  <a:srgbClr val="252827"/>
                </a:solidFill>
                <a:latin typeface="Oswald"/>
              </a:rPr>
              <a:t/>
            </a:r>
            <a:br>
              <a:rPr lang="ru-RU" sz="2300" b="0" i="0" spc="32" dirty="0">
                <a:solidFill>
                  <a:srgbClr val="252827"/>
                </a:solidFill>
                <a:latin typeface="Oswald"/>
              </a:rPr>
            </a:b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(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кроме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целевого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туризма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с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целью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 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лечения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) </a:t>
            </a:r>
            <a:r>
              <a:rPr lang="ru-RU" sz="2300" b="0" i="0" spc="32" dirty="0">
                <a:solidFill>
                  <a:srgbClr val="252827"/>
                </a:solidFill>
                <a:latin typeface="Oswald"/>
              </a:rPr>
              <a:t/>
            </a:r>
            <a:br>
              <a:rPr lang="ru-RU" sz="2300" b="0" i="0" spc="32" dirty="0">
                <a:solidFill>
                  <a:srgbClr val="252827"/>
                </a:solidFill>
                <a:latin typeface="Oswald"/>
              </a:rPr>
            </a:b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и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экстренного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 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лечения</a:t>
            </a:r>
            <a:endParaRPr lang="en-US" sz="2300" b="0" i="0" spc="32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2018157" y="3667125"/>
            <a:ext cx="6030724" cy="6429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1295428" y="956852"/>
            <a:ext cx="15976722" cy="2128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19"/>
              </a:lnSpc>
            </a:pPr>
            <a:r>
              <a:rPr lang="en-US" sz="6399" b="1" i="0" spc="422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ВЫБОР ТИПА ВИЗЫ </a:t>
            </a:r>
            <a:r>
              <a:rPr lang="en-US" sz="6399" b="1" i="0" spc="422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И</a:t>
            </a:r>
            <a:r>
              <a:rPr lang="en-US" sz="6399" b="1" i="0" spc="422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ОПРЕДЕЛЕНИЕ </a:t>
            </a:r>
          </a:p>
          <a:p>
            <a:pPr algn="ctr">
              <a:lnSpc>
                <a:spcPts val="8319"/>
              </a:lnSpc>
            </a:pPr>
            <a:r>
              <a:rPr lang="en-US" sz="6399" b="1" i="0" spc="422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ЦЕЛИ ПРЕБЫВАНИЯ*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/>
          <a:srcRect l="44801" t="44801" r="44801" b="44801"/>
          <a:stretch>
            <a:fillRect/>
          </a:stretch>
        </p:blipFill>
        <p:spPr>
          <a:xfrm>
            <a:off x="17337229" y="808284"/>
            <a:ext cx="1901541" cy="1901541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7290293" y="106843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FFFFFF"/>
                </a:solidFill>
                <a:latin typeface="Oswald"/>
              </a:rPr>
              <a:t>1</a:t>
            </a:r>
            <a:r>
              <a:rPr lang="ru-RU" sz="2400" b="1" dirty="0">
                <a:solidFill>
                  <a:srgbClr val="FFFFFF"/>
                </a:solidFill>
                <a:latin typeface="Oswald"/>
              </a:rPr>
              <a:t>8</a:t>
            </a:r>
            <a:endParaRPr lang="en-US" sz="2400" b="1" dirty="0">
              <a:solidFill>
                <a:srgbClr val="FFFFFF"/>
              </a:solidFill>
              <a:latin typeface="Oswa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17348" y="3826540"/>
            <a:ext cx="4509872" cy="163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2800" i="0" spc="112">
                <a:solidFill>
                  <a:srgbClr val="150599"/>
                </a:solidFill>
                <a:latin typeface="Oswald"/>
              </a:rPr>
              <a:t>ТИП ВИЗЫ: ТУРИСТИЧЕСКАЯ</a:t>
            </a:r>
          </a:p>
          <a:p>
            <a:pPr algn="ctr">
              <a:lnSpc>
                <a:spcPts val="4480"/>
              </a:lnSpc>
            </a:pPr>
            <a:r>
              <a:rPr lang="en-US" sz="2800" i="0" spc="112">
                <a:solidFill>
                  <a:srgbClr val="545454"/>
                </a:solidFill>
                <a:latin typeface="Oswald"/>
              </a:rPr>
              <a:t>ЦЕЛЬ ПРЕБЫВАНИЯ: ЦЕЛЕВОЙ ТУРИЗМ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91774" y="3854155"/>
            <a:ext cx="4509872" cy="1639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2800" i="0" spc="112" dirty="0">
                <a:solidFill>
                  <a:srgbClr val="150599"/>
                </a:solidFill>
                <a:latin typeface="Oswald"/>
              </a:rPr>
              <a:t>ТИП ВИЗЫ: ЧАСТНАЯ</a:t>
            </a:r>
          </a:p>
          <a:p>
            <a:pPr algn="ctr">
              <a:lnSpc>
                <a:spcPts val="4480"/>
              </a:lnSpc>
            </a:pPr>
            <a:r>
              <a:rPr lang="en-US" sz="2800" i="0" spc="112" dirty="0">
                <a:solidFill>
                  <a:srgbClr val="545454"/>
                </a:solidFill>
                <a:latin typeface="Oswald"/>
              </a:rPr>
              <a:t>ЦЕЛЬ ПРЕБЫВАНИЯ: </a:t>
            </a:r>
          </a:p>
          <a:p>
            <a:pPr algn="ctr">
              <a:lnSpc>
                <a:spcPts val="4480"/>
              </a:lnSpc>
            </a:pPr>
            <a:r>
              <a:rPr lang="en-US" sz="2800" i="0" spc="112" dirty="0">
                <a:solidFill>
                  <a:srgbClr val="545454"/>
                </a:solidFill>
                <a:latin typeface="Oswald"/>
              </a:rPr>
              <a:t>ОСОБЫЕ СЛУЧАИ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0999" y="5753211"/>
            <a:ext cx="5317131" cy="4001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10"/>
              </a:lnSpc>
            </a:pPr>
            <a:r>
              <a:rPr lang="en-US" sz="2300" b="1" i="0" spc="32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СРОК ДЕЙСТВИЯ: </a:t>
            </a:r>
          </a:p>
          <a:p>
            <a:pPr>
              <a:lnSpc>
                <a:spcPts val="3910"/>
              </a:lnSpc>
            </a:pPr>
            <a:r>
              <a:rPr lang="en-US" sz="2300" b="0" i="0" spc="32" dirty="0" err="1">
                <a:solidFill>
                  <a:schemeClr val="accent2">
                    <a:lumMod val="50000"/>
                  </a:schemeClr>
                </a:solidFill>
                <a:latin typeface="Oswald"/>
              </a:rPr>
              <a:t>До</a:t>
            </a:r>
            <a:r>
              <a:rPr lang="en-US" sz="2300" b="0" i="0" spc="32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 30 </a:t>
            </a:r>
            <a:r>
              <a:rPr lang="en-US" sz="2300" b="0" i="0" spc="32" dirty="0" err="1">
                <a:solidFill>
                  <a:schemeClr val="accent2">
                    <a:lumMod val="50000"/>
                  </a:schemeClr>
                </a:solidFill>
                <a:latin typeface="Oswald"/>
              </a:rPr>
              <a:t>дней</a:t>
            </a:r>
            <a:endParaRPr lang="en-US" sz="2300" b="0" i="0" spc="32" dirty="0">
              <a:solidFill>
                <a:schemeClr val="accent2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3910"/>
              </a:lnSpc>
            </a:pPr>
            <a:endParaRPr lang="en-US" sz="2300" b="0" i="0" spc="32" dirty="0">
              <a:solidFill>
                <a:srgbClr val="CD0808"/>
              </a:solidFill>
              <a:latin typeface="Oswald"/>
            </a:endParaRPr>
          </a:p>
          <a:p>
            <a:pPr>
              <a:lnSpc>
                <a:spcPts val="3910"/>
              </a:lnSpc>
            </a:pPr>
            <a:r>
              <a:rPr lang="en-US" sz="2300" b="1" i="0" spc="32" dirty="0">
                <a:solidFill>
                  <a:srgbClr val="252827"/>
                </a:solidFill>
                <a:latin typeface="Oswald"/>
              </a:rPr>
              <a:t>ДЛЯ КОГО:</a:t>
            </a:r>
          </a:p>
          <a:p>
            <a:pPr>
              <a:lnSpc>
                <a:spcPts val="3910"/>
              </a:lnSpc>
            </a:pP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Иностранцы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,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прибывающие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с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туристическими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целями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 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по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специализированному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туру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ru-RU" sz="2300" b="0" i="0" spc="32" dirty="0">
                <a:solidFill>
                  <a:srgbClr val="252827"/>
                </a:solidFill>
                <a:latin typeface="Oswald"/>
              </a:rPr>
              <a:t/>
            </a:r>
            <a:br>
              <a:rPr lang="ru-RU" sz="2300" b="0" i="0" spc="32" dirty="0">
                <a:solidFill>
                  <a:srgbClr val="252827"/>
                </a:solidFill>
                <a:latin typeface="Oswald"/>
              </a:rPr>
            </a:b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на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медицинские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 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консультации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ru-RU" sz="2300" b="0" i="0" spc="32" dirty="0">
                <a:solidFill>
                  <a:srgbClr val="252827"/>
                </a:solidFill>
                <a:latin typeface="Oswald"/>
              </a:rPr>
              <a:t/>
            </a:r>
            <a:br>
              <a:rPr lang="ru-RU" sz="2300" b="0" i="0" spc="32" dirty="0">
                <a:solidFill>
                  <a:srgbClr val="252827"/>
                </a:solidFill>
                <a:latin typeface="Oswald"/>
              </a:rPr>
            </a:b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и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для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медицинского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обследования</a:t>
            </a:r>
            <a:endParaRPr lang="en-US" sz="2300" b="0" i="0" spc="32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277154" y="5748781"/>
            <a:ext cx="5771727" cy="3500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0"/>
              </a:lnSpc>
            </a:pPr>
            <a:r>
              <a:rPr lang="en-US" sz="2300" b="1" i="0" spc="32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СРОК ДЕЙСТВИЯ: </a:t>
            </a:r>
          </a:p>
          <a:p>
            <a:pPr>
              <a:lnSpc>
                <a:spcPts val="3910"/>
              </a:lnSpc>
            </a:pPr>
            <a:r>
              <a:rPr lang="en-US" sz="2300" b="0" i="0" spc="32" dirty="0" err="1">
                <a:solidFill>
                  <a:schemeClr val="accent2">
                    <a:lumMod val="50000"/>
                  </a:schemeClr>
                </a:solidFill>
                <a:latin typeface="Oswald"/>
              </a:rPr>
              <a:t>До</a:t>
            </a:r>
            <a:r>
              <a:rPr lang="en-US" sz="2300" b="0" i="0" spc="32" dirty="0">
                <a:solidFill>
                  <a:schemeClr val="accent2">
                    <a:lumMod val="50000"/>
                  </a:schemeClr>
                </a:solidFill>
                <a:latin typeface="Oswald"/>
              </a:rPr>
              <a:t> 90 </a:t>
            </a:r>
            <a:r>
              <a:rPr lang="en-US" sz="2300" b="0" i="0" spc="32" dirty="0" err="1">
                <a:solidFill>
                  <a:schemeClr val="accent2">
                    <a:lumMod val="50000"/>
                  </a:schemeClr>
                </a:solidFill>
                <a:latin typeface="Oswald"/>
              </a:rPr>
              <a:t>дней</a:t>
            </a:r>
            <a:endParaRPr lang="en-US" sz="2300" b="0" i="0" spc="32" dirty="0">
              <a:solidFill>
                <a:schemeClr val="accent2">
                  <a:lumMod val="50000"/>
                </a:schemeClr>
              </a:solidFill>
              <a:latin typeface="Oswald"/>
            </a:endParaRPr>
          </a:p>
          <a:p>
            <a:pPr>
              <a:lnSpc>
                <a:spcPts val="3910"/>
              </a:lnSpc>
            </a:pPr>
            <a:endParaRPr lang="en-US" sz="2300" b="0" i="0" spc="32" dirty="0">
              <a:solidFill>
                <a:srgbClr val="CD0808"/>
              </a:solidFill>
              <a:latin typeface="Oswald"/>
            </a:endParaRPr>
          </a:p>
          <a:p>
            <a:pPr>
              <a:lnSpc>
                <a:spcPts val="3910"/>
              </a:lnSpc>
            </a:pPr>
            <a:r>
              <a:rPr lang="en-US" sz="2300" b="1" i="0" spc="32" dirty="0">
                <a:solidFill>
                  <a:srgbClr val="252827"/>
                </a:solidFill>
                <a:latin typeface="Oswald"/>
              </a:rPr>
              <a:t>ДЛЯ КОГО:</a:t>
            </a:r>
          </a:p>
          <a:p>
            <a:pPr>
              <a:lnSpc>
                <a:spcPts val="3910"/>
              </a:lnSpc>
            </a:pP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Иностранцы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,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прибывающие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 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для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экстренного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лечения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 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либо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в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связи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с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тяжелой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болезнью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ru-RU" sz="2300" b="0" i="0" spc="32" dirty="0">
                <a:solidFill>
                  <a:srgbClr val="252827"/>
                </a:solidFill>
                <a:latin typeface="Oswald"/>
              </a:rPr>
              <a:t/>
            </a:r>
            <a:br>
              <a:rPr lang="ru-RU" sz="2300" b="0" i="0" spc="32" dirty="0">
                <a:solidFill>
                  <a:srgbClr val="252827"/>
                </a:solidFill>
                <a:latin typeface="Oswald"/>
              </a:rPr>
            </a:b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или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смертью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 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близкого</a:t>
            </a:r>
            <a:r>
              <a:rPr lang="en-US" sz="2300" b="0" i="0" spc="32" dirty="0">
                <a:solidFill>
                  <a:srgbClr val="252827"/>
                </a:solidFill>
                <a:latin typeface="Oswald"/>
              </a:rPr>
              <a:t> </a:t>
            </a:r>
            <a:r>
              <a:rPr lang="en-US" sz="2300" b="0" i="0" spc="32" dirty="0" err="1">
                <a:solidFill>
                  <a:srgbClr val="252827"/>
                </a:solidFill>
                <a:latin typeface="Oswald"/>
              </a:rPr>
              <a:t>родственника</a:t>
            </a:r>
            <a:endParaRPr lang="en-US" sz="2300" b="0" i="0" spc="32" dirty="0">
              <a:solidFill>
                <a:srgbClr val="252827"/>
              </a:solidFill>
              <a:latin typeface="Oswa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99916" y="3117562"/>
            <a:ext cx="16774716" cy="39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dirty="0">
                <a:solidFill>
                  <a:srgbClr val="A6A6A6"/>
                </a:solidFill>
                <a:latin typeface="Oswald"/>
              </a:rPr>
              <a:t>*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В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соответствии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с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приложением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к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совместному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приказу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МИД России, МВД России и ФСБ России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от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27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декабря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2003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года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№ 19723А/1048/922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0" y="17027"/>
            <a:ext cx="18283592" cy="71517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TextBox 8"/>
          <p:cNvSpPr txBox="1"/>
          <p:nvPr/>
        </p:nvSpPr>
        <p:spPr>
          <a:xfrm>
            <a:off x="17197821" y="155742"/>
            <a:ext cx="997707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FFFFFF"/>
                </a:solidFill>
                <a:latin typeface="Oswald"/>
              </a:rPr>
              <a:t> </a:t>
            </a:r>
            <a:r>
              <a:rPr lang="en-US" sz="2400" b="1" dirty="0" smtClean="0">
                <a:solidFill>
                  <a:srgbClr val="FFFFFF"/>
                </a:solidFill>
                <a:latin typeface="Oswald"/>
              </a:rPr>
              <a:t>1</a:t>
            </a:r>
            <a:r>
              <a:rPr lang="ru-RU" sz="2400" b="1" dirty="0" smtClean="0">
                <a:solidFill>
                  <a:srgbClr val="FFFFFF"/>
                </a:solidFill>
                <a:latin typeface="Oswald"/>
              </a:rPr>
              <a:t>8</a:t>
            </a:r>
            <a:endParaRPr lang="en-US" sz="2400" b="1" dirty="0">
              <a:solidFill>
                <a:srgbClr val="FFFFFF"/>
              </a:solidFill>
              <a:latin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391371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41228" y="1000655"/>
            <a:ext cx="12084172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00"/>
              </a:lnSpc>
            </a:pPr>
            <a:r>
              <a:rPr lang="en-US" sz="4600" b="1" i="0" spc="100" dirty="0">
                <a:solidFill>
                  <a:schemeClr val="accent2">
                    <a:lumMod val="75000"/>
                  </a:schemeClr>
                </a:solidFill>
                <a:latin typeface="Oswald"/>
              </a:rPr>
              <a:t>ПОМОЩЬ В ОФОРМЛЕНИИ ДОКУМЕНТАЦИИ </a:t>
            </a:r>
          </a:p>
          <a:p>
            <a:pPr algn="l">
              <a:lnSpc>
                <a:spcPts val="6200"/>
              </a:lnSpc>
            </a:pPr>
            <a:r>
              <a:rPr lang="en-US" sz="4600" b="1" i="0" spc="100" dirty="0">
                <a:solidFill>
                  <a:schemeClr val="accent2">
                    <a:lumMod val="75000"/>
                  </a:schemeClr>
                </a:solidFill>
                <a:latin typeface="Oswald"/>
              </a:rPr>
              <a:t>ДЛЯ ВЪЕЗДА В РОССИЮ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52114" y="2624694"/>
            <a:ext cx="10826872" cy="58657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3199" b="1" i="0" spc="127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О</a:t>
            </a:r>
            <a:r>
              <a:rPr lang="en-US" sz="3200" b="1" i="0" spc="12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ФОРМЛЕНИЕ ПРИГЛАШЕНИЯ ДЛЯ ПРИБЫТИЯ В РОССИЮ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1228" y="3450142"/>
            <a:ext cx="11931772" cy="25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Медицинская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организация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,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подтвердившая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возможность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Вашего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лечения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,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может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оформить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Вам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приглашение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для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въезда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в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Россию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, а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также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решить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вопрос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по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поводу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постановки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на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миграционный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учет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. </a:t>
            </a:r>
          </a:p>
          <a:p>
            <a:pPr>
              <a:lnSpc>
                <a:spcPts val="3920"/>
              </a:lnSpc>
            </a:pP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Для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уточнения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информации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пожалуйста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обратитесь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в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Вашу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медицинскую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800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организацию</a:t>
            </a:r>
            <a:r>
              <a:rPr lang="en-US" sz="2800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1228" y="7677310"/>
            <a:ext cx="11931772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Если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вопросом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Вашего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лечения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в России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занимается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туроператор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или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ассистанс-организация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,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то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поручите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оформление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документации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для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получения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визы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сотруднику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2799" b="0" i="0" spc="148" dirty="0" err="1">
                <a:solidFill>
                  <a:schemeClr val="accent1">
                    <a:lumMod val="50000"/>
                  </a:schemeClr>
                </a:solidFill>
                <a:latin typeface="Oswald"/>
              </a:rPr>
              <a:t>организации</a:t>
            </a:r>
            <a:r>
              <a:rPr lang="en-US" sz="2799" b="0" i="0" spc="14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290293" y="170641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ru-RU" sz="2400" b="1" dirty="0">
                <a:solidFill>
                  <a:srgbClr val="FFFFFF"/>
                </a:solidFill>
                <a:latin typeface="Oswald"/>
              </a:rPr>
              <a:t>19</a:t>
            </a:r>
            <a:endParaRPr lang="en-US" sz="2400" b="1" dirty="0">
              <a:solidFill>
                <a:srgbClr val="FFFFFF"/>
              </a:solidFill>
              <a:latin typeface="Oswa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41228" y="6227682"/>
            <a:ext cx="10826872" cy="1245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20"/>
              </a:lnSpc>
            </a:pPr>
            <a:r>
              <a:rPr lang="en-US" sz="3200" b="1" i="0" spc="128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ОФОРМЛЕНИЕ НЕОБХОДИМОЙ ДОКУМЕНТАЦИИ ДЛЯ ПОЛУЧЕНИЯ ВИЗЫ ТРЕТЬИМИ ЛИЦАМИ</a:t>
            </a:r>
          </a:p>
        </p:txBody>
      </p:sp>
      <p:pic>
        <p:nvPicPr>
          <p:cNvPr id="1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4212" y="711062"/>
            <a:ext cx="5439380" cy="880351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0" y="-14717"/>
            <a:ext cx="18283592" cy="77647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extBox 6"/>
          <p:cNvSpPr txBox="1"/>
          <p:nvPr/>
        </p:nvSpPr>
        <p:spPr>
          <a:xfrm>
            <a:off x="17145000" y="151442"/>
            <a:ext cx="997707" cy="39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 smtClean="0">
                <a:solidFill>
                  <a:schemeClr val="bg1"/>
                </a:solidFill>
                <a:latin typeface="Oswald"/>
              </a:rPr>
              <a:t>1</a:t>
            </a:r>
            <a:r>
              <a:rPr lang="ru-RU" sz="2400" b="1" dirty="0" smtClean="0">
                <a:solidFill>
                  <a:schemeClr val="bg1"/>
                </a:solidFill>
                <a:latin typeface="Oswald"/>
              </a:rPr>
              <a:t>9</a:t>
            </a:r>
            <a:endParaRPr lang="en-US" sz="2400" b="1" dirty="0">
              <a:solidFill>
                <a:schemeClr val="bg1"/>
              </a:solidFill>
              <a:latin typeface="Oswald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3C18536F-292F-934D-9B8F-D54713A513AE}"/>
              </a:ext>
            </a:extLst>
          </p:cNvPr>
          <p:cNvSpPr/>
          <p:nvPr/>
        </p:nvSpPr>
        <p:spPr>
          <a:xfrm>
            <a:off x="4408" y="9514577"/>
            <a:ext cx="18283592" cy="77647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07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4801" t="44801" r="44801" b="44801"/>
          <a:stretch>
            <a:fillRect/>
          </a:stretch>
        </p:blipFill>
        <p:spPr>
          <a:xfrm>
            <a:off x="8166199" y="9456539"/>
            <a:ext cx="1901541" cy="190154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/>
          <a:srcRect l="44801" t="44801" r="44801" b="44801"/>
          <a:stretch>
            <a:fillRect/>
          </a:stretch>
        </p:blipFill>
        <p:spPr>
          <a:xfrm>
            <a:off x="8179594" y="-1031379"/>
            <a:ext cx="1901541" cy="1901541"/>
          </a:xfrm>
          <a:prstGeom prst="rect">
            <a:avLst/>
          </a:prstGeom>
        </p:spPr>
      </p:pic>
      <p:pic>
        <p:nvPicPr>
          <p:cNvPr id="3076" name="Picture 4" descr="ÐÐ°ÑÑÐ¸Ð½ÐºÐ¸ Ð¿Ð¾ Ð·Ð°Ð¿ÑÐ¾ÑÑ ÑÑÑÐ³ÑÑ ÑÐ¾ÑÐ¾Ð³ÑÐ°ÑÐ¸Ð¸ Ð»ÐµÑÐ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1" y="12700"/>
            <a:ext cx="18272179" cy="102743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translucentPowder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"/>
          <p:cNvSpPr txBox="1"/>
          <p:nvPr/>
        </p:nvSpPr>
        <p:spPr>
          <a:xfrm>
            <a:off x="801893" y="3009900"/>
            <a:ext cx="16952707" cy="3132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9"/>
              </a:lnSpc>
            </a:pPr>
            <a:r>
              <a:rPr lang="en-US" sz="10031" b="1" i="0" spc="722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V СТУПЕНЬ</a:t>
            </a:r>
          </a:p>
          <a:p>
            <a:pPr algn="ctr">
              <a:lnSpc>
                <a:spcPts val="12439"/>
              </a:lnSpc>
            </a:pPr>
            <a:endParaRPr lang="en-US" sz="10031" b="1" i="0" spc="722" dirty="0">
              <a:solidFill>
                <a:srgbClr val="FFFFFF"/>
              </a:solidFill>
              <a:latin typeface="Oswald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387800" y="5147930"/>
            <a:ext cx="17458337" cy="1647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 i="0" spc="508" dirty="0">
                <a:solidFill>
                  <a:srgbClr val="CD0808"/>
                </a:solidFill>
                <a:latin typeface="Oswald"/>
              </a:rPr>
              <a:t>WELCOME TO </a:t>
            </a:r>
            <a:r>
              <a:rPr lang="en-US" sz="4800" b="1" spc="508" dirty="0" smtClean="0">
                <a:solidFill>
                  <a:srgbClr val="CD0808"/>
                </a:solidFill>
                <a:latin typeface="Oswald"/>
              </a:rPr>
              <a:t>UGRA</a:t>
            </a:r>
            <a:r>
              <a:rPr lang="en-US" sz="4800" b="1" i="0" spc="508" dirty="0" smtClean="0">
                <a:solidFill>
                  <a:srgbClr val="CD0808"/>
                </a:solidFill>
                <a:latin typeface="Oswald"/>
              </a:rPr>
              <a:t>!</a:t>
            </a:r>
            <a:endParaRPr lang="en-US" sz="4800" b="1" i="0" spc="508" dirty="0">
              <a:solidFill>
                <a:srgbClr val="CD0808"/>
              </a:solidFill>
              <a:latin typeface="Oswald"/>
            </a:endParaRPr>
          </a:p>
          <a:p>
            <a:pPr algn="ctr">
              <a:lnSpc>
                <a:spcPts val="6720"/>
              </a:lnSpc>
            </a:pPr>
            <a:r>
              <a:rPr lang="en-US" sz="4800" b="1" i="0" spc="508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ПОЛЕЗНЫЕ ТЕЛЕФОНЫ</a:t>
            </a:r>
          </a:p>
        </p:txBody>
      </p:sp>
      <p:sp>
        <p:nvSpPr>
          <p:cNvPr id="12" name="TextBox 6"/>
          <p:cNvSpPr txBox="1"/>
          <p:nvPr/>
        </p:nvSpPr>
        <p:spPr>
          <a:xfrm>
            <a:off x="17290293" y="106843"/>
            <a:ext cx="997707" cy="39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2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0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204441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9815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sp>
      <p:grpSp>
        <p:nvGrpSpPr>
          <p:cNvPr id="3" name="Group 3"/>
          <p:cNvGrpSpPr/>
          <p:nvPr/>
        </p:nvGrpSpPr>
        <p:grpSpPr>
          <a:xfrm>
            <a:off x="0" y="2768654"/>
            <a:ext cx="2740798" cy="2212921"/>
            <a:chOff x="0" y="0"/>
            <a:chExt cx="6350000" cy="51269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5126990"/>
            </a:xfrm>
            <a:custGeom>
              <a:avLst/>
              <a:gdLst/>
              <a:ahLst/>
              <a:cxnLst/>
              <a:rect l="l" t="t" r="r" b="b"/>
              <a:pathLst>
                <a:path w="6350000" h="5126990">
                  <a:moveTo>
                    <a:pt x="3528060" y="0"/>
                  </a:moveTo>
                  <a:lnTo>
                    <a:pt x="0" y="0"/>
                  </a:lnTo>
                  <a:lnTo>
                    <a:pt x="2821940" y="2564130"/>
                  </a:lnTo>
                  <a:lnTo>
                    <a:pt x="0" y="5126990"/>
                  </a:lnTo>
                  <a:lnTo>
                    <a:pt x="3528060" y="5126990"/>
                  </a:lnTo>
                  <a:lnTo>
                    <a:pt x="6350000" y="2564130"/>
                  </a:lnTo>
                  <a:close/>
                </a:path>
              </a:pathLst>
            </a:custGeom>
            <a:solidFill>
              <a:srgbClr val="A6A6A6">
                <a:alpha val="29803"/>
              </a:srgbClr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882123" y="2768654"/>
            <a:ext cx="2740798" cy="2212921"/>
            <a:chOff x="0" y="0"/>
            <a:chExt cx="6350000" cy="51269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5126990"/>
            </a:xfrm>
            <a:custGeom>
              <a:avLst/>
              <a:gdLst/>
              <a:ahLst/>
              <a:cxnLst/>
              <a:rect l="l" t="t" r="r" b="b"/>
              <a:pathLst>
                <a:path w="6350000" h="5126990">
                  <a:moveTo>
                    <a:pt x="3528060" y="0"/>
                  </a:moveTo>
                  <a:lnTo>
                    <a:pt x="0" y="0"/>
                  </a:lnTo>
                  <a:lnTo>
                    <a:pt x="2821940" y="2564130"/>
                  </a:lnTo>
                  <a:lnTo>
                    <a:pt x="0" y="5126990"/>
                  </a:lnTo>
                  <a:lnTo>
                    <a:pt x="3528060" y="5126990"/>
                  </a:lnTo>
                  <a:lnTo>
                    <a:pt x="6350000" y="2564130"/>
                  </a:lnTo>
                  <a:close/>
                </a:path>
              </a:pathLst>
            </a:custGeom>
            <a:solidFill>
              <a:srgbClr val="A6A6A6">
                <a:alpha val="29803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3709723" y="2768654"/>
            <a:ext cx="2740798" cy="2212921"/>
            <a:chOff x="0" y="0"/>
            <a:chExt cx="6350000" cy="51269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5126990"/>
            </a:xfrm>
            <a:custGeom>
              <a:avLst/>
              <a:gdLst/>
              <a:ahLst/>
              <a:cxnLst/>
              <a:rect l="l" t="t" r="r" b="b"/>
              <a:pathLst>
                <a:path w="6350000" h="5126990">
                  <a:moveTo>
                    <a:pt x="3528060" y="0"/>
                  </a:moveTo>
                  <a:lnTo>
                    <a:pt x="0" y="0"/>
                  </a:lnTo>
                  <a:lnTo>
                    <a:pt x="2821940" y="2564130"/>
                  </a:lnTo>
                  <a:lnTo>
                    <a:pt x="0" y="5126990"/>
                  </a:lnTo>
                  <a:lnTo>
                    <a:pt x="3528060" y="5126990"/>
                  </a:lnTo>
                  <a:lnTo>
                    <a:pt x="6350000" y="2564130"/>
                  </a:lnTo>
                  <a:close/>
                </a:path>
              </a:pathLst>
            </a:custGeom>
            <a:solidFill>
              <a:srgbClr val="A6A6A6">
                <a:alpha val="29803"/>
              </a:srgbClr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295094" y="3251393"/>
            <a:ext cx="4470522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6"/>
              </a:lnSpc>
            </a:pP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Единый</a:t>
            </a:r>
            <a:r>
              <a:rPr lang="en-US" sz="3600" b="1" i="0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номер</a:t>
            </a:r>
            <a:endParaRPr lang="en-US" sz="3600" b="1" i="0" spc="270" dirty="0">
              <a:solidFill>
                <a:schemeClr val="tx2">
                  <a:lumMod val="50000"/>
                </a:schemeClr>
              </a:solidFill>
              <a:latin typeface="Oswald"/>
            </a:endParaRPr>
          </a:p>
          <a:p>
            <a:pPr algn="ctr">
              <a:lnSpc>
                <a:spcPts val="4176"/>
              </a:lnSpc>
            </a:pP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экстренных</a:t>
            </a:r>
            <a:r>
              <a:rPr lang="en-US" sz="3600" b="1" i="0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служб</a:t>
            </a:r>
            <a:endParaRPr lang="en-US" sz="3600" b="1" i="0" spc="270" dirty="0">
              <a:solidFill>
                <a:schemeClr val="tx2">
                  <a:lumMod val="50000"/>
                </a:schemeClr>
              </a:solidFill>
              <a:latin typeface="Oswald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5543550" y="2768654"/>
            <a:ext cx="2740798" cy="2212921"/>
            <a:chOff x="0" y="0"/>
            <a:chExt cx="6350000" cy="51269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5126990"/>
            </a:xfrm>
            <a:custGeom>
              <a:avLst/>
              <a:gdLst/>
              <a:ahLst/>
              <a:cxnLst/>
              <a:rect l="l" t="t" r="r" b="b"/>
              <a:pathLst>
                <a:path w="6350000" h="5126990">
                  <a:moveTo>
                    <a:pt x="3528060" y="0"/>
                  </a:moveTo>
                  <a:lnTo>
                    <a:pt x="0" y="0"/>
                  </a:lnTo>
                  <a:lnTo>
                    <a:pt x="2821940" y="2564130"/>
                  </a:lnTo>
                  <a:lnTo>
                    <a:pt x="0" y="5126990"/>
                  </a:lnTo>
                  <a:lnTo>
                    <a:pt x="3528060" y="5126990"/>
                  </a:lnTo>
                  <a:lnTo>
                    <a:pt x="6350000" y="2564130"/>
                  </a:lnTo>
                  <a:close/>
                </a:path>
              </a:pathLst>
            </a:custGeom>
            <a:solidFill>
              <a:srgbClr val="A6A6A6">
                <a:alpha val="29803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7281598" y="2768654"/>
            <a:ext cx="2740798" cy="2212921"/>
            <a:chOff x="0" y="0"/>
            <a:chExt cx="6350000" cy="51269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5126990"/>
            </a:xfrm>
            <a:custGeom>
              <a:avLst/>
              <a:gdLst/>
              <a:ahLst/>
              <a:cxnLst/>
              <a:rect l="l" t="t" r="r" b="b"/>
              <a:pathLst>
                <a:path w="6350000" h="5126990">
                  <a:moveTo>
                    <a:pt x="3528060" y="0"/>
                  </a:moveTo>
                  <a:lnTo>
                    <a:pt x="0" y="0"/>
                  </a:lnTo>
                  <a:lnTo>
                    <a:pt x="2821940" y="2564130"/>
                  </a:lnTo>
                  <a:lnTo>
                    <a:pt x="0" y="5126990"/>
                  </a:lnTo>
                  <a:lnTo>
                    <a:pt x="3528060" y="5126990"/>
                  </a:lnTo>
                  <a:lnTo>
                    <a:pt x="6350000" y="2564130"/>
                  </a:lnTo>
                  <a:close/>
                </a:path>
              </a:pathLst>
            </a:custGeom>
            <a:solidFill>
              <a:srgbClr val="A6A6A6">
                <a:alpha val="29803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9010650" y="2768654"/>
            <a:ext cx="2740798" cy="2212921"/>
            <a:chOff x="0" y="0"/>
            <a:chExt cx="6350000" cy="51269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5126990"/>
            </a:xfrm>
            <a:custGeom>
              <a:avLst/>
              <a:gdLst/>
              <a:ahLst/>
              <a:cxnLst/>
              <a:rect l="l" t="t" r="r" b="b"/>
              <a:pathLst>
                <a:path w="6350000" h="5126990">
                  <a:moveTo>
                    <a:pt x="3528060" y="0"/>
                  </a:moveTo>
                  <a:lnTo>
                    <a:pt x="0" y="0"/>
                  </a:lnTo>
                  <a:lnTo>
                    <a:pt x="2821940" y="2564130"/>
                  </a:lnTo>
                  <a:lnTo>
                    <a:pt x="0" y="5126990"/>
                  </a:lnTo>
                  <a:lnTo>
                    <a:pt x="3528060" y="5126990"/>
                  </a:lnTo>
                  <a:lnTo>
                    <a:pt x="6350000" y="2564130"/>
                  </a:lnTo>
                  <a:close/>
                </a:path>
              </a:pathLst>
            </a:custGeom>
            <a:solidFill>
              <a:srgbClr val="A6A6A6">
                <a:alpha val="29803"/>
              </a:srgbClr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5915208" y="3002304"/>
            <a:ext cx="5099172" cy="176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2"/>
              </a:lnSpc>
            </a:pPr>
            <a:r>
              <a:rPr lang="ru-RU" sz="3600" b="1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Г</a:t>
            </a: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орячая</a:t>
            </a:r>
            <a:r>
              <a:rPr lang="en-US" sz="3600" b="1" i="0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линия</a:t>
            </a:r>
            <a:r>
              <a:rPr lang="ru-RU" sz="3600" b="1" i="0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Федеральной</a:t>
            </a:r>
            <a:r>
              <a:rPr lang="en-US" sz="3600" b="1" i="0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миграционной</a:t>
            </a:r>
            <a:r>
              <a:rPr lang="en-US" sz="3600" b="1" i="0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службы</a:t>
            </a:r>
            <a:endParaRPr lang="en-US" sz="3600" b="1" i="0" spc="270" dirty="0">
              <a:solidFill>
                <a:schemeClr val="tx2">
                  <a:lumMod val="50000"/>
                </a:schemeClr>
              </a:solidFill>
              <a:latin typeface="Oswa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10820400" y="2768654"/>
            <a:ext cx="2740798" cy="2212921"/>
            <a:chOff x="0" y="0"/>
            <a:chExt cx="6350000" cy="51269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5126990"/>
            </a:xfrm>
            <a:custGeom>
              <a:avLst/>
              <a:gdLst/>
              <a:ahLst/>
              <a:cxnLst/>
              <a:rect l="l" t="t" r="r" b="b"/>
              <a:pathLst>
                <a:path w="6350000" h="5126990">
                  <a:moveTo>
                    <a:pt x="3528060" y="0"/>
                  </a:moveTo>
                  <a:lnTo>
                    <a:pt x="0" y="0"/>
                  </a:lnTo>
                  <a:lnTo>
                    <a:pt x="2821940" y="2564130"/>
                  </a:lnTo>
                  <a:lnTo>
                    <a:pt x="0" y="5126990"/>
                  </a:lnTo>
                  <a:lnTo>
                    <a:pt x="3528060" y="5126990"/>
                  </a:lnTo>
                  <a:lnTo>
                    <a:pt x="6350000" y="2564130"/>
                  </a:lnTo>
                  <a:close/>
                </a:path>
              </a:pathLst>
            </a:custGeom>
            <a:solidFill>
              <a:srgbClr val="A6A6A6">
                <a:alpha val="29803"/>
              </a:srgbClr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4351061" y="2768654"/>
            <a:ext cx="2740798" cy="2212921"/>
            <a:chOff x="0" y="0"/>
            <a:chExt cx="6350000" cy="512699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5126990"/>
            </a:xfrm>
            <a:custGeom>
              <a:avLst/>
              <a:gdLst/>
              <a:ahLst/>
              <a:cxnLst/>
              <a:rect l="l" t="t" r="r" b="b"/>
              <a:pathLst>
                <a:path w="6350000" h="5126990">
                  <a:moveTo>
                    <a:pt x="3528060" y="0"/>
                  </a:moveTo>
                  <a:lnTo>
                    <a:pt x="0" y="0"/>
                  </a:lnTo>
                  <a:lnTo>
                    <a:pt x="2821940" y="2564130"/>
                  </a:lnTo>
                  <a:lnTo>
                    <a:pt x="0" y="5126990"/>
                  </a:lnTo>
                  <a:lnTo>
                    <a:pt x="3528060" y="5126990"/>
                  </a:lnTo>
                  <a:lnTo>
                    <a:pt x="6350000" y="2564130"/>
                  </a:lnTo>
                  <a:close/>
                </a:path>
              </a:pathLst>
            </a:custGeom>
            <a:solidFill>
              <a:srgbClr val="A6A6A6">
                <a:alpha val="29803"/>
              </a:srgbClr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2573000" y="2768654"/>
            <a:ext cx="2740798" cy="2212921"/>
            <a:chOff x="0" y="0"/>
            <a:chExt cx="6350000" cy="51269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5126990"/>
            </a:xfrm>
            <a:custGeom>
              <a:avLst/>
              <a:gdLst/>
              <a:ahLst/>
              <a:cxnLst/>
              <a:rect l="l" t="t" r="r" b="b"/>
              <a:pathLst>
                <a:path w="6350000" h="5126990">
                  <a:moveTo>
                    <a:pt x="3528060" y="0"/>
                  </a:moveTo>
                  <a:lnTo>
                    <a:pt x="0" y="0"/>
                  </a:lnTo>
                  <a:lnTo>
                    <a:pt x="2821940" y="2564130"/>
                  </a:lnTo>
                  <a:lnTo>
                    <a:pt x="0" y="5126990"/>
                  </a:lnTo>
                  <a:lnTo>
                    <a:pt x="3528060" y="5126990"/>
                  </a:lnTo>
                  <a:lnTo>
                    <a:pt x="6350000" y="2564130"/>
                  </a:lnTo>
                  <a:close/>
                </a:path>
              </a:pathLst>
            </a:custGeom>
            <a:solidFill>
              <a:srgbClr val="A6A6A6">
                <a:alpha val="29803"/>
              </a:srgbClr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6149190" y="2768654"/>
            <a:ext cx="2740798" cy="2212921"/>
            <a:chOff x="0" y="0"/>
            <a:chExt cx="6350000" cy="51269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350000" cy="5126990"/>
            </a:xfrm>
            <a:custGeom>
              <a:avLst/>
              <a:gdLst/>
              <a:ahLst/>
              <a:cxnLst/>
              <a:rect l="l" t="t" r="r" b="b"/>
              <a:pathLst>
                <a:path w="6350000" h="5126990">
                  <a:moveTo>
                    <a:pt x="3528060" y="0"/>
                  </a:moveTo>
                  <a:lnTo>
                    <a:pt x="0" y="0"/>
                  </a:lnTo>
                  <a:lnTo>
                    <a:pt x="2821940" y="2564130"/>
                  </a:lnTo>
                  <a:lnTo>
                    <a:pt x="0" y="5126990"/>
                  </a:lnTo>
                  <a:lnTo>
                    <a:pt x="3528060" y="5126990"/>
                  </a:lnTo>
                  <a:lnTo>
                    <a:pt x="6350000" y="2564130"/>
                  </a:lnTo>
                  <a:close/>
                </a:path>
              </a:pathLst>
            </a:custGeom>
            <a:solidFill>
              <a:srgbClr val="A6A6A6">
                <a:alpha val="29803"/>
              </a:srgbClr>
            </a:solidFill>
          </p:spPr>
        </p:sp>
      </p:grpSp>
      <p:sp>
        <p:nvSpPr>
          <p:cNvPr id="25" name="TextBox 25"/>
          <p:cNvSpPr txBox="1"/>
          <p:nvPr/>
        </p:nvSpPr>
        <p:spPr>
          <a:xfrm>
            <a:off x="11531478" y="2905814"/>
            <a:ext cx="6756522" cy="176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2"/>
              </a:lnSpc>
            </a:pP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Сообщить</a:t>
            </a:r>
            <a:r>
              <a:rPr lang="en-US" sz="3600" b="1" i="0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о </a:t>
            </a: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нарушениях</a:t>
            </a:r>
            <a:r>
              <a:rPr lang="en-US" sz="3600" b="1" i="0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правопорядка</a:t>
            </a:r>
            <a:r>
              <a:rPr lang="en-US" sz="3600" b="1" i="0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на</a:t>
            </a:r>
            <a:r>
              <a:rPr lang="en-US" sz="3600" b="1" i="0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территории</a:t>
            </a:r>
            <a:r>
              <a:rPr lang="en-US" sz="3600" b="1" i="0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Российской</a:t>
            </a:r>
            <a:r>
              <a:rPr lang="en-US" sz="3600" b="1" i="0" spc="270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 </a:t>
            </a:r>
            <a:r>
              <a:rPr lang="en-US" sz="3600" b="1" i="0" spc="270" dirty="0" err="1">
                <a:solidFill>
                  <a:schemeClr val="tx2">
                    <a:lumMod val="50000"/>
                  </a:schemeClr>
                </a:solidFill>
                <a:latin typeface="Oswald"/>
              </a:rPr>
              <a:t>Федерации</a:t>
            </a:r>
            <a:endParaRPr lang="en-US" sz="3600" b="1" i="0" spc="270" dirty="0">
              <a:solidFill>
                <a:schemeClr val="tx2">
                  <a:lumMod val="50000"/>
                </a:schemeClr>
              </a:solidFill>
              <a:latin typeface="Oswa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393641" y="517504"/>
            <a:ext cx="17500718" cy="1432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04"/>
              </a:lnSpc>
            </a:pPr>
            <a:r>
              <a:rPr lang="en-US" sz="9600" b="1" i="0" spc="69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ПОЛЕЗНЫЕ ТЕЛЕФОНЫ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7290293" y="159364"/>
            <a:ext cx="997707" cy="39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2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1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Oswald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668217" y="5795963"/>
            <a:ext cx="3724275" cy="3724275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0" name="TextBox 30"/>
          <p:cNvSpPr txBox="1"/>
          <p:nvPr/>
        </p:nvSpPr>
        <p:spPr>
          <a:xfrm>
            <a:off x="667621" y="6119812"/>
            <a:ext cx="3725466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9"/>
              </a:lnSpc>
            </a:pPr>
            <a:r>
              <a:rPr lang="en-US" sz="18000" b="1" dirty="0">
                <a:solidFill>
                  <a:srgbClr val="252827"/>
                </a:solidFill>
                <a:latin typeface="Oswald"/>
              </a:rPr>
              <a:t>112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6913949" y="5795963"/>
            <a:ext cx="3724275" cy="3724275"/>
            <a:chOff x="0" y="0"/>
            <a:chExt cx="6350000" cy="6350000"/>
          </a:xfrm>
        </p:grpSpPr>
        <p:sp>
          <p:nvSpPr>
            <p:cNvPr id="32" name="Freeform 3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3566018" y="5795963"/>
            <a:ext cx="3724275" cy="3724275"/>
            <a:chOff x="0" y="0"/>
            <a:chExt cx="6350000" cy="6350000"/>
          </a:xfrm>
        </p:grpSpPr>
        <p:sp>
          <p:nvSpPr>
            <p:cNvPr id="34" name="Freeform 3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-1875224" y="2768654"/>
            <a:ext cx="2740798" cy="2212921"/>
            <a:chOff x="0" y="0"/>
            <a:chExt cx="6350000" cy="512699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350000" cy="5126990"/>
            </a:xfrm>
            <a:custGeom>
              <a:avLst/>
              <a:gdLst/>
              <a:ahLst/>
              <a:cxnLst/>
              <a:rect l="l" t="t" r="r" b="b"/>
              <a:pathLst>
                <a:path w="6350000" h="5126990">
                  <a:moveTo>
                    <a:pt x="3528060" y="0"/>
                  </a:moveTo>
                  <a:lnTo>
                    <a:pt x="0" y="0"/>
                  </a:lnTo>
                  <a:lnTo>
                    <a:pt x="2821940" y="2564130"/>
                  </a:lnTo>
                  <a:lnTo>
                    <a:pt x="0" y="5126990"/>
                  </a:lnTo>
                  <a:lnTo>
                    <a:pt x="3528060" y="5126990"/>
                  </a:lnTo>
                  <a:lnTo>
                    <a:pt x="6350000" y="2564130"/>
                  </a:lnTo>
                  <a:close/>
                </a:path>
              </a:pathLst>
            </a:custGeom>
            <a:solidFill>
              <a:srgbClr val="A6A6A6">
                <a:alpha val="29803"/>
              </a:srgbClr>
            </a:solidFill>
          </p:spPr>
        </p:sp>
      </p:grpSp>
      <p:sp>
        <p:nvSpPr>
          <p:cNvPr id="37" name="TextBox 37"/>
          <p:cNvSpPr txBox="1"/>
          <p:nvPr/>
        </p:nvSpPr>
        <p:spPr>
          <a:xfrm>
            <a:off x="6597976" y="6989445"/>
            <a:ext cx="4356222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252827"/>
                </a:solidFill>
                <a:latin typeface="Oswald"/>
              </a:rPr>
              <a:t>8 (800) 350 23 69</a:t>
            </a:r>
          </a:p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252827"/>
                </a:solidFill>
                <a:latin typeface="Oswald"/>
              </a:rPr>
              <a:t>доб. 381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250045" y="7270750"/>
            <a:ext cx="4356222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>
                <a:solidFill>
                  <a:srgbClr val="252827"/>
                </a:solidFill>
                <a:latin typeface="Oswald"/>
              </a:rPr>
              <a:t>8 (800) 222 74 47</a:t>
            </a:r>
          </a:p>
        </p:txBody>
      </p:sp>
    </p:spTree>
    <p:extLst>
      <p:ext uri="{BB962C8B-B14F-4D97-AF65-F5344CB8AC3E}">
        <p14:creationId xmlns:p14="http://schemas.microsoft.com/office/powerpoint/2010/main" val="335279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/>
          <a:srcRect l="44801" t="44801" r="44801" b="44801"/>
          <a:stretch>
            <a:fillRect/>
          </a:stretch>
        </p:blipFill>
        <p:spPr>
          <a:xfrm>
            <a:off x="17259300" y="9336230"/>
            <a:ext cx="1901541" cy="1901541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5406907" y="257065"/>
            <a:ext cx="9738189" cy="1950546"/>
            <a:chOff x="5" y="-28575"/>
            <a:chExt cx="12984252" cy="2600728"/>
          </a:xfrm>
        </p:grpSpPr>
        <p:sp>
          <p:nvSpPr>
            <p:cNvPr id="5" name="TextBox 5"/>
            <p:cNvSpPr txBox="1"/>
            <p:nvPr/>
          </p:nvSpPr>
          <p:spPr>
            <a:xfrm>
              <a:off x="5" y="-28575"/>
              <a:ext cx="12958391" cy="15896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920"/>
                </a:lnSpc>
              </a:pPr>
              <a:r>
                <a:rPr lang="en-US" sz="8000" b="1" i="0" spc="576" dirty="0" smtClean="0">
                  <a:solidFill>
                    <a:schemeClr val="tx2">
                      <a:lumMod val="50000"/>
                    </a:schemeClr>
                  </a:solidFill>
                  <a:latin typeface="Oswald"/>
                </a:rPr>
                <a:t>НАШИ </a:t>
              </a:r>
              <a:r>
                <a:rPr lang="en-US" sz="8000" b="1" i="0" spc="576" dirty="0">
                  <a:solidFill>
                    <a:schemeClr val="tx2">
                      <a:lumMod val="50000"/>
                    </a:schemeClr>
                  </a:solidFill>
                  <a:latin typeface="Oswald"/>
                </a:rPr>
                <a:t>КОНТАКТЫ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5861" y="1683021"/>
              <a:ext cx="12958396" cy="889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200"/>
                </a:lnSpc>
              </a:pPr>
              <a:r>
                <a:rPr lang="en-US" sz="4000" b="1" i="0" spc="404" dirty="0">
                  <a:solidFill>
                    <a:schemeClr val="accent3">
                      <a:lumMod val="50000"/>
                    </a:schemeClr>
                  </a:solidFill>
                  <a:latin typeface="Oswald"/>
                </a:rPr>
                <a:t>ДЛЯ ВОПРОСОВ И ПРЕДЛОЖЕНИЙ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388892" y="2398203"/>
            <a:ext cx="11607240" cy="203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73"/>
              </a:lnSpc>
            </a:pPr>
            <a:r>
              <a:rPr lang="en-US" sz="3994" b="1" i="0" spc="619" dirty="0">
                <a:solidFill>
                  <a:schemeClr val="accent2">
                    <a:lumMod val="75000"/>
                  </a:schemeClr>
                </a:solidFill>
                <a:latin typeface="Oswald"/>
              </a:rPr>
              <a:t>КООРДИНИРУЮЩИЙ ЦЕНТР </a:t>
            </a:r>
          </a:p>
          <a:p>
            <a:pPr>
              <a:lnSpc>
                <a:spcPts val="5273"/>
              </a:lnSpc>
            </a:pPr>
            <a:r>
              <a:rPr lang="en-US" sz="3994" b="1" i="0" spc="619" dirty="0">
                <a:solidFill>
                  <a:schemeClr val="accent2">
                    <a:lumMod val="75000"/>
                  </a:schemeClr>
                </a:solidFill>
                <a:latin typeface="Oswald"/>
              </a:rPr>
              <a:t>ПО ЭКСПОРТУ МЕДИЦИНСКИХ УСЛУГ </a:t>
            </a:r>
          </a:p>
          <a:p>
            <a:pPr>
              <a:lnSpc>
                <a:spcPts val="5273"/>
              </a:lnSpc>
            </a:pPr>
            <a:r>
              <a:rPr lang="en-US" sz="3994" b="1" i="0" spc="619" dirty="0">
                <a:solidFill>
                  <a:schemeClr val="accent2">
                    <a:lumMod val="75000"/>
                  </a:schemeClr>
                </a:solidFill>
                <a:latin typeface="Oswald"/>
              </a:rPr>
              <a:t>ФГБУ </a:t>
            </a:r>
            <a:r>
              <a:rPr lang="ru-RU" sz="3994" b="1" i="0" spc="619" dirty="0" smtClean="0">
                <a:solidFill>
                  <a:schemeClr val="accent2">
                    <a:lumMod val="75000"/>
                  </a:schemeClr>
                </a:solidFill>
                <a:latin typeface="Oswald"/>
              </a:rPr>
              <a:t>«</a:t>
            </a:r>
            <a:r>
              <a:rPr lang="en-US" sz="3994" b="1" i="0" spc="619" dirty="0" smtClean="0">
                <a:solidFill>
                  <a:schemeClr val="accent2">
                    <a:lumMod val="75000"/>
                  </a:schemeClr>
                </a:solidFill>
                <a:latin typeface="Oswald"/>
              </a:rPr>
              <a:t>ЦНИИОИЗ</a:t>
            </a:r>
            <a:r>
              <a:rPr lang="ru-RU" sz="3994" b="1" i="0" spc="619" dirty="0" smtClean="0">
                <a:solidFill>
                  <a:schemeClr val="accent2">
                    <a:lumMod val="75000"/>
                  </a:schemeClr>
                </a:solidFill>
                <a:latin typeface="Oswald"/>
              </a:rPr>
              <a:t>»</a:t>
            </a:r>
            <a:r>
              <a:rPr lang="en-US" sz="3994" b="1" i="0" spc="619" dirty="0" smtClean="0">
                <a:solidFill>
                  <a:schemeClr val="accent2">
                    <a:lumMod val="75000"/>
                  </a:schemeClr>
                </a:solidFill>
                <a:latin typeface="Oswald"/>
              </a:rPr>
              <a:t> </a:t>
            </a:r>
            <a:r>
              <a:rPr lang="en-US" sz="3994" b="1" i="0" spc="619" dirty="0">
                <a:solidFill>
                  <a:schemeClr val="accent2">
                    <a:lumMod val="75000"/>
                  </a:schemeClr>
                </a:solidFill>
                <a:latin typeface="Oswald"/>
              </a:rPr>
              <a:t>МИНЗДРАВА РОССИИ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09674" y="4429001"/>
            <a:ext cx="10788090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77"/>
              </a:lnSpc>
            </a:pPr>
            <a:r>
              <a:rPr lang="en-US" sz="2774" b="0" i="0" spc="208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127256, Г. МОСКВА, УЛ. ДОБРОЛЮБОВА, Д. 11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406903" y="5050267"/>
            <a:ext cx="1078809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95"/>
              </a:lnSpc>
            </a:pPr>
            <a:r>
              <a:rPr lang="en-US" sz="1997" b="0" i="0" spc="241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ЭЛЕКТРОННАЯ ПОЧТА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02287" y="8974260"/>
            <a:ext cx="3775890" cy="525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77"/>
              </a:lnSpc>
            </a:pPr>
            <a:r>
              <a:rPr lang="en-US" sz="2774" spc="208" dirty="0" smtClean="0">
                <a:solidFill>
                  <a:schemeClr val="accent1">
                    <a:lumMod val="50000"/>
                  </a:schemeClr>
                </a:solidFill>
                <a:latin typeface="Oswald"/>
              </a:rPr>
              <a:t>POST</a:t>
            </a:r>
            <a:r>
              <a:rPr lang="en-US" sz="2774" b="0" i="0" spc="208" dirty="0" smtClean="0">
                <a:solidFill>
                  <a:schemeClr val="accent1">
                    <a:lumMod val="50000"/>
                  </a:schemeClr>
                </a:solidFill>
                <a:latin typeface="Oswald"/>
              </a:rPr>
              <a:t>@CARDIOC.RU</a:t>
            </a:r>
            <a:endParaRPr lang="en-US" sz="2774" b="0" i="0" spc="208" dirty="0">
              <a:solidFill>
                <a:schemeClr val="accent1">
                  <a:lumMod val="50000"/>
                </a:schemeClr>
              </a:solidFill>
              <a:latin typeface="Oswa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26299" y="5983913"/>
            <a:ext cx="10788090" cy="369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95"/>
              </a:lnSpc>
            </a:pPr>
            <a:r>
              <a:rPr lang="en-US" sz="1997" b="0" i="0" spc="241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КОНТАКТНЫЙ ТЕЛЕФОН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426299" y="6383787"/>
            <a:ext cx="10788090" cy="525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77"/>
              </a:lnSpc>
            </a:pPr>
            <a:r>
              <a:rPr lang="en-US" sz="2774" b="0" i="0" spc="20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+7 (495) 618-07-92, ДОБ. </a:t>
            </a:r>
            <a:r>
              <a:rPr lang="en-US" sz="2774" b="0" i="0" spc="208" dirty="0" smtClean="0">
                <a:solidFill>
                  <a:schemeClr val="accent1">
                    <a:lumMod val="50000"/>
                  </a:schemeClr>
                </a:solidFill>
                <a:latin typeface="Oswald"/>
              </a:rPr>
              <a:t>103</a:t>
            </a:r>
            <a:r>
              <a:rPr lang="ru-RU" sz="2774" b="0" i="0" spc="208" dirty="0" smtClean="0">
                <a:solidFill>
                  <a:schemeClr val="accent1">
                    <a:lumMod val="50000"/>
                  </a:schemeClr>
                </a:solidFill>
                <a:latin typeface="Oswald"/>
              </a:rPr>
              <a:t>; </a:t>
            </a:r>
            <a:r>
              <a:rPr lang="en-US" sz="2774" b="0" i="0" spc="208" dirty="0" smtClean="0">
                <a:solidFill>
                  <a:schemeClr val="accent1">
                    <a:lumMod val="50000"/>
                  </a:schemeClr>
                </a:solidFill>
                <a:latin typeface="Oswald"/>
              </a:rPr>
              <a:t>+</a:t>
            </a:r>
            <a:r>
              <a:rPr lang="en-US" sz="2774" b="0" i="0" spc="20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7 (495) 618-07-92, ДОБ. 10</a:t>
            </a:r>
            <a:r>
              <a:rPr lang="ru-RU" sz="2774" b="0" i="0" spc="20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4</a:t>
            </a:r>
            <a:endParaRPr lang="en-US" sz="2774" b="0" i="0" spc="208" dirty="0">
              <a:solidFill>
                <a:schemeClr val="accent1">
                  <a:lumMod val="50000"/>
                </a:schemeClr>
              </a:solidFill>
              <a:latin typeface="Oswa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7290293" y="163993"/>
            <a:ext cx="997707" cy="39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2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2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Oswald"/>
            </a:endParaRPr>
          </a:p>
        </p:txBody>
      </p:sp>
      <p:sp>
        <p:nvSpPr>
          <p:cNvPr id="14" name="TextBox 7"/>
          <p:cNvSpPr txBox="1"/>
          <p:nvPr/>
        </p:nvSpPr>
        <p:spPr>
          <a:xfrm>
            <a:off x="5378730" y="7057912"/>
            <a:ext cx="11607240" cy="203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73"/>
              </a:lnSpc>
            </a:pPr>
            <a:r>
              <a:rPr lang="ru-RU" sz="3994" b="1" i="0" spc="619" dirty="0" smtClean="0">
                <a:solidFill>
                  <a:schemeClr val="accent2">
                    <a:lumMod val="75000"/>
                  </a:schemeClr>
                </a:solidFill>
                <a:latin typeface="Oswald"/>
              </a:rPr>
              <a:t>КООРДИНАЦИОННЫЙ ЦЕНТР ПРОЕКТНОЙ ДЕЯТЕЛЬНОСТИ, </a:t>
            </a:r>
          </a:p>
          <a:p>
            <a:pPr>
              <a:lnSpc>
                <a:spcPts val="5273"/>
              </a:lnSpc>
            </a:pPr>
            <a:r>
              <a:rPr lang="ru-RU" sz="3994" b="1" i="0" spc="619" dirty="0" smtClean="0">
                <a:solidFill>
                  <a:schemeClr val="accent2">
                    <a:lumMod val="75000"/>
                  </a:schemeClr>
                </a:solidFill>
                <a:latin typeface="Oswald"/>
              </a:rPr>
              <a:t>БУ ХМАО-ЮГРЫ«ОКД «ЦД и ССХ»</a:t>
            </a:r>
            <a:endParaRPr lang="en-US" sz="3994" b="1" i="0" spc="619" dirty="0">
              <a:solidFill>
                <a:schemeClr val="accent2">
                  <a:lumMod val="75000"/>
                </a:schemeClr>
              </a:solidFill>
              <a:latin typeface="Oswald"/>
            </a:endParaRPr>
          </a:p>
        </p:txBody>
      </p:sp>
      <p:sp>
        <p:nvSpPr>
          <p:cNvPr id="15" name="TextBox 9"/>
          <p:cNvSpPr txBox="1"/>
          <p:nvPr/>
        </p:nvSpPr>
        <p:spPr>
          <a:xfrm>
            <a:off x="5426299" y="9128878"/>
            <a:ext cx="3157977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95"/>
              </a:lnSpc>
            </a:pPr>
            <a:r>
              <a:rPr lang="en-US" sz="1997" b="0" i="0" spc="241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ЭЛЕКТРОННАЯ ПОЧТА</a:t>
            </a:r>
          </a:p>
        </p:txBody>
      </p:sp>
      <p:sp>
        <p:nvSpPr>
          <p:cNvPr id="16" name="TextBox 10"/>
          <p:cNvSpPr txBox="1"/>
          <p:nvPr/>
        </p:nvSpPr>
        <p:spPr>
          <a:xfrm>
            <a:off x="5388892" y="5397578"/>
            <a:ext cx="10788090" cy="525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77"/>
              </a:lnSpc>
            </a:pPr>
            <a:r>
              <a:rPr lang="en-US" sz="2774" b="0" i="0" spc="208" dirty="0">
                <a:solidFill>
                  <a:schemeClr val="tx2">
                    <a:lumMod val="50000"/>
                  </a:schemeClr>
                </a:solidFill>
                <a:latin typeface="Oswald"/>
              </a:rPr>
              <a:t>OM@ROSMINZDRAV.RU</a:t>
            </a:r>
          </a:p>
        </p:txBody>
      </p:sp>
      <p:sp>
        <p:nvSpPr>
          <p:cNvPr id="17" name="TextBox 11"/>
          <p:cNvSpPr txBox="1"/>
          <p:nvPr/>
        </p:nvSpPr>
        <p:spPr>
          <a:xfrm>
            <a:off x="5406903" y="9639398"/>
            <a:ext cx="3157977" cy="367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95"/>
              </a:lnSpc>
            </a:pPr>
            <a:r>
              <a:rPr lang="en-US" sz="1997" b="0" i="0" spc="241" dirty="0">
                <a:solidFill>
                  <a:schemeClr val="accent3">
                    <a:lumMod val="50000"/>
                  </a:schemeClr>
                </a:solidFill>
                <a:latin typeface="Oswald"/>
              </a:rPr>
              <a:t>КОНТАКТНЫЙ ТЕЛЕФОН</a:t>
            </a:r>
          </a:p>
        </p:txBody>
      </p:sp>
      <p:sp>
        <p:nvSpPr>
          <p:cNvPr id="18" name="TextBox 12"/>
          <p:cNvSpPr txBox="1"/>
          <p:nvPr/>
        </p:nvSpPr>
        <p:spPr>
          <a:xfrm>
            <a:off x="8602287" y="9539247"/>
            <a:ext cx="3198155" cy="525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77"/>
              </a:lnSpc>
            </a:pPr>
            <a:r>
              <a:rPr lang="en-US" sz="2774" b="0" i="0" spc="208" dirty="0">
                <a:solidFill>
                  <a:schemeClr val="accent1">
                    <a:lumMod val="50000"/>
                  </a:schemeClr>
                </a:solidFill>
                <a:latin typeface="Oswald"/>
              </a:rPr>
              <a:t>+7 </a:t>
            </a:r>
            <a:r>
              <a:rPr lang="en-US" sz="2774" b="0" i="0" spc="208" dirty="0" smtClean="0">
                <a:solidFill>
                  <a:schemeClr val="accent1">
                    <a:lumMod val="50000"/>
                  </a:schemeClr>
                </a:solidFill>
                <a:latin typeface="Oswald"/>
              </a:rPr>
              <a:t>(3462) 52-85-40</a:t>
            </a:r>
            <a:endParaRPr lang="en-US" sz="2774" b="0" i="0" spc="208" dirty="0">
              <a:solidFill>
                <a:schemeClr val="accent1">
                  <a:lumMod val="50000"/>
                </a:schemeClr>
              </a:solidFill>
              <a:latin typeface="Oswald"/>
            </a:endParaRPr>
          </a:p>
        </p:txBody>
      </p:sp>
      <p:sp>
        <p:nvSpPr>
          <p:cNvPr id="20" name="AutoShape 5"/>
          <p:cNvSpPr/>
          <p:nvPr/>
        </p:nvSpPr>
        <p:spPr>
          <a:xfrm>
            <a:off x="0" y="0"/>
            <a:ext cx="5143500" cy="10287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</p:sp>
      <p:pic>
        <p:nvPicPr>
          <p:cNvPr id="22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82" y="1928962"/>
            <a:ext cx="4330808" cy="501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ED09EDAF-86B9-6149-81C9-9831A3F328DD}"/>
              </a:ext>
            </a:extLst>
          </p:cNvPr>
          <p:cNvSpPr/>
          <p:nvPr/>
        </p:nvSpPr>
        <p:spPr>
          <a:xfrm>
            <a:off x="-7125" y="8062300"/>
            <a:ext cx="5143500" cy="220023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13"/>
          <p:cNvSpPr txBox="1"/>
          <p:nvPr/>
        </p:nvSpPr>
        <p:spPr>
          <a:xfrm>
            <a:off x="17007018" y="163993"/>
            <a:ext cx="99770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FFFFFF"/>
                </a:solidFill>
                <a:latin typeface="Oswald"/>
              </a:rPr>
              <a:t>2</a:t>
            </a:r>
            <a:r>
              <a:rPr lang="ru-RU" sz="2400" b="1" dirty="0">
                <a:solidFill>
                  <a:srgbClr val="FFFFFF"/>
                </a:solidFill>
                <a:latin typeface="Oswald"/>
              </a:rPr>
              <a:t>2</a:t>
            </a:r>
            <a:endParaRPr lang="en-US" sz="2400" b="1" dirty="0">
              <a:solidFill>
                <a:srgbClr val="FFFFFF"/>
              </a:solidFill>
              <a:latin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76968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1455</Words>
  <Application>Microsoft Office PowerPoint</Application>
  <PresentationFormat>Произвольный</PresentationFormat>
  <Paragraphs>353</Paragraphs>
  <Slides>22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Montserrat Light</vt:lpstr>
      <vt:lpstr>Oswald</vt:lpstr>
      <vt:lpstr>Times New Roman</vt:lpstr>
      <vt:lpstr>Montserrat Extra-Bold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August 16, 2020</dc:title>
  <dc:creator>Алла В. Радецкая</dc:creator>
  <cp:lastModifiedBy>Кожокарь Кристина Георгиевна</cp:lastModifiedBy>
  <cp:revision>56</cp:revision>
  <dcterms:created xsi:type="dcterms:W3CDTF">2006-08-16T00:00:00Z</dcterms:created>
  <dcterms:modified xsi:type="dcterms:W3CDTF">2019-06-26T03:22:12Z</dcterms:modified>
  <dc:identifier>DADU2911hBE</dc:identifier>
</cp:coreProperties>
</file>