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6" r:id="rId2"/>
    <p:sldId id="267" r:id="rId3"/>
    <p:sldId id="272" r:id="rId4"/>
    <p:sldId id="289" r:id="rId5"/>
    <p:sldId id="291" r:id="rId6"/>
    <p:sldId id="293" r:id="rId7"/>
    <p:sldId id="295" r:id="rId8"/>
    <p:sldId id="297" r:id="rId9"/>
    <p:sldId id="300" r:id="rId10"/>
    <p:sldId id="301" r:id="rId11"/>
    <p:sldId id="303" r:id="rId12"/>
    <p:sldId id="283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3789"/>
    <a:srgbClr val="5A2781"/>
    <a:srgbClr val="CCECFF"/>
    <a:srgbClr val="5A69B6"/>
    <a:srgbClr val="007635"/>
    <a:srgbClr val="009E47"/>
    <a:srgbClr val="B23330"/>
    <a:srgbClr val="FF339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8" d="100"/>
          <a:sy n="118" d="100"/>
        </p:scale>
        <p:origin x="-14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8B9563-8433-4C16-ABC3-E1727D201724}" type="doc">
      <dgm:prSet loTypeId="urn:microsoft.com/office/officeart/2005/8/layout/vList6" loCatId="process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718CA8B-FA4D-47F4-A92C-01B5EE067C04}">
      <dgm:prSet phldrT="[Текст]" custT="1"/>
      <dgm:spPr>
        <a:ln>
          <a:solidFill>
            <a:srgbClr val="FF0000"/>
          </a:solidFill>
        </a:ln>
      </dgm:spPr>
      <dgm:t>
        <a:bodyPr anchor="t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- оказание финансовой поддержки инновационным компаниям;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- создание условий для развития предпринимательства в сфере сельского хозяйства;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- новое направление по компенсации затрат сельскохозяйственным 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товаро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-производителям на приобретение кормов;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- единовременное предоставление гранта на организацию Центра 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времяпре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-провождения  детей;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- дополнение перечня социально значимых видов деятельности, по которым осуществляется финансовая поддержка, ветеринарной деятельностью и консалтинговыми услугами;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и др.</a:t>
          </a:r>
        </a:p>
        <a:p>
          <a:pPr algn="l">
            <a:lnSpc>
              <a:spcPct val="100000"/>
            </a:lnSpc>
            <a:spcAft>
              <a:spcPts val="0"/>
            </a:spcAft>
          </a:pP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B06C77-799E-4875-997B-3F963A3FF12A}" type="parTrans" cxnId="{ED5944E8-0126-4A72-B2DF-52CF67283A5F}">
      <dgm:prSet/>
      <dgm:spPr/>
      <dgm:t>
        <a:bodyPr/>
        <a:lstStyle/>
        <a:p>
          <a:endParaRPr lang="ru-RU"/>
        </a:p>
      </dgm:t>
    </dgm:pt>
    <dgm:pt modelId="{8716616E-8C8B-42AB-9B17-6B5FEB669293}" type="sibTrans" cxnId="{ED5944E8-0126-4A72-B2DF-52CF67283A5F}">
      <dgm:prSet/>
      <dgm:spPr/>
      <dgm:t>
        <a:bodyPr/>
        <a:lstStyle/>
        <a:p>
          <a:endParaRPr lang="ru-RU"/>
        </a:p>
      </dgm:t>
    </dgm:pt>
    <dgm:pt modelId="{1C8B77F6-0523-47B9-B822-E1188C292038}">
      <dgm:prSet phldrT="[Текст]" custT="1"/>
      <dgm:spPr>
        <a:solidFill>
          <a:srgbClr val="C00000"/>
        </a:solidFill>
        <a:ln>
          <a:solidFill>
            <a:schemeClr val="tx2"/>
          </a:solidFill>
        </a:ln>
      </dgm:spPr>
      <dgm:t>
        <a:bodyPr/>
        <a:lstStyle/>
        <a:p>
          <a:pPr algn="ctr"/>
          <a:r>
            <a:rPr lang="ru-RU" sz="18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О внесении изменений в приложение к постановлению администрации города от 03.11.2015 №1953 «Об утверждении муниципальной программы «Развитие малого и среднего предпринимательства             на территории города Нижневартовска на 2016-2020 годы»</a:t>
          </a:r>
          <a:endParaRPr lang="ru-RU" sz="1800" b="1" u="none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FA7709-3EF6-480B-963F-3A50CF71DF7E}" type="sibTrans" cxnId="{5402EAC0-0062-4C42-802D-3550C79F7A58}">
      <dgm:prSet/>
      <dgm:spPr/>
      <dgm:t>
        <a:bodyPr/>
        <a:lstStyle/>
        <a:p>
          <a:endParaRPr lang="ru-RU"/>
        </a:p>
      </dgm:t>
    </dgm:pt>
    <dgm:pt modelId="{D6C7A214-ACB6-4AFB-9B09-8848794C0A12}" type="parTrans" cxnId="{5402EAC0-0062-4C42-802D-3550C79F7A58}">
      <dgm:prSet/>
      <dgm:spPr/>
      <dgm:t>
        <a:bodyPr/>
        <a:lstStyle/>
        <a:p>
          <a:endParaRPr lang="ru-RU"/>
        </a:p>
      </dgm:t>
    </dgm:pt>
    <dgm:pt modelId="{59AF5371-A015-4021-AE75-1982AFC88668}" type="pres">
      <dgm:prSet presAssocID="{D18B9563-8433-4C16-ABC3-E1727D20172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43ACD38-936C-4D4A-A8AA-9CFAF1592B01}" type="pres">
      <dgm:prSet presAssocID="{1C8B77F6-0523-47B9-B822-E1188C292038}" presName="linNode" presStyleCnt="0"/>
      <dgm:spPr/>
      <dgm:t>
        <a:bodyPr/>
        <a:lstStyle/>
        <a:p>
          <a:endParaRPr lang="ru-RU"/>
        </a:p>
      </dgm:t>
    </dgm:pt>
    <dgm:pt modelId="{DEE8AE76-86B4-4846-ACC7-57686D9921F8}" type="pres">
      <dgm:prSet presAssocID="{1C8B77F6-0523-47B9-B822-E1188C292038}" presName="parentShp" presStyleLbl="node1" presStyleIdx="0" presStyleCnt="2" custScaleX="1756432" custScaleY="67697" custLinFactNeighborX="30485" custLinFactNeighborY="-13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4E6E09-9881-4099-BF5A-33C1D10130B1}" type="pres">
      <dgm:prSet presAssocID="{1C8B77F6-0523-47B9-B822-E1188C292038}" presName="childShp" presStyleLbl="bgAccFollowNode1" presStyleIdx="0" presStyleCnt="2" custFlipHor="1" custScaleX="13296" custScaleY="78504" custLinFactNeighborX="100" custLinFactNeighborY="-11358">
        <dgm:presLayoutVars>
          <dgm:bulletEnabled val="1"/>
        </dgm:presLayoutVars>
      </dgm:prSet>
      <dgm:spPr>
        <a:ln>
          <a:noFill/>
        </a:ln>
      </dgm:spPr>
      <dgm:t>
        <a:bodyPr/>
        <a:lstStyle/>
        <a:p>
          <a:endParaRPr lang="ru-RU"/>
        </a:p>
      </dgm:t>
    </dgm:pt>
    <dgm:pt modelId="{1DF2258E-92CB-47AF-B969-933A839C9B41}" type="pres">
      <dgm:prSet presAssocID="{F3FA7709-3EF6-480B-963F-3A50CF71DF7E}" presName="spacing" presStyleCnt="0"/>
      <dgm:spPr/>
      <dgm:t>
        <a:bodyPr/>
        <a:lstStyle/>
        <a:p>
          <a:endParaRPr lang="ru-RU"/>
        </a:p>
      </dgm:t>
    </dgm:pt>
    <dgm:pt modelId="{CE706337-B57C-4AFA-A2DD-27B592332C95}" type="pres">
      <dgm:prSet presAssocID="{C718CA8B-FA4D-47F4-A92C-01B5EE067C04}" presName="linNode" presStyleCnt="0"/>
      <dgm:spPr/>
      <dgm:t>
        <a:bodyPr/>
        <a:lstStyle/>
        <a:p>
          <a:endParaRPr lang="ru-RU"/>
        </a:p>
      </dgm:t>
    </dgm:pt>
    <dgm:pt modelId="{307C6726-8CD4-4387-8ED8-68D6780CE4B2}" type="pres">
      <dgm:prSet presAssocID="{C718CA8B-FA4D-47F4-A92C-01B5EE067C04}" presName="parentShp" presStyleLbl="node1" presStyleIdx="1" presStyleCnt="2" custScaleX="489778" custScaleY="153258" custLinFactNeighborX="22924" custLinFactNeighborY="71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886525-569B-4957-90CF-731D92762BE2}" type="pres">
      <dgm:prSet presAssocID="{C718CA8B-FA4D-47F4-A92C-01B5EE067C04}" presName="childShp" presStyleLbl="bgAccFollowNode1" presStyleIdx="1" presStyleCnt="2" custFlipHor="1" custScaleX="2239" custScaleY="221721" custLinFactNeighborX="1380" custLinFactNeighborY="-18102">
        <dgm:presLayoutVars>
          <dgm:bulletEnabled val="1"/>
        </dgm:presLayoutVars>
      </dgm:prSet>
      <dgm:spPr>
        <a:prstGeom prst="rightBracket">
          <a:avLst/>
        </a:prstGeom>
        <a:ln>
          <a:solidFill>
            <a:srgbClr val="0070C0">
              <a:alpha val="90000"/>
            </a:srgbClr>
          </a:solidFill>
        </a:ln>
      </dgm:spPr>
      <dgm:t>
        <a:bodyPr/>
        <a:lstStyle/>
        <a:p>
          <a:endParaRPr lang="ru-RU"/>
        </a:p>
      </dgm:t>
    </dgm:pt>
  </dgm:ptLst>
  <dgm:cxnLst>
    <dgm:cxn modelId="{4716D8DC-E32A-4B86-871B-BF89B5A3A49B}" type="presOf" srcId="{1C8B77F6-0523-47B9-B822-E1188C292038}" destId="{DEE8AE76-86B4-4846-ACC7-57686D9921F8}" srcOrd="0" destOrd="0" presId="urn:microsoft.com/office/officeart/2005/8/layout/vList6"/>
    <dgm:cxn modelId="{ED5944E8-0126-4A72-B2DF-52CF67283A5F}" srcId="{D18B9563-8433-4C16-ABC3-E1727D201724}" destId="{C718CA8B-FA4D-47F4-A92C-01B5EE067C04}" srcOrd="1" destOrd="0" parTransId="{BDB06C77-799E-4875-997B-3F963A3FF12A}" sibTransId="{8716616E-8C8B-42AB-9B17-6B5FEB669293}"/>
    <dgm:cxn modelId="{2BAA400B-3A07-49F2-A786-C0F823A705AA}" type="presOf" srcId="{D18B9563-8433-4C16-ABC3-E1727D201724}" destId="{59AF5371-A015-4021-AE75-1982AFC88668}" srcOrd="0" destOrd="0" presId="urn:microsoft.com/office/officeart/2005/8/layout/vList6"/>
    <dgm:cxn modelId="{EC154F29-D71D-48F3-9168-43AE9DA40687}" type="presOf" srcId="{C718CA8B-FA4D-47F4-A92C-01B5EE067C04}" destId="{307C6726-8CD4-4387-8ED8-68D6780CE4B2}" srcOrd="0" destOrd="0" presId="urn:microsoft.com/office/officeart/2005/8/layout/vList6"/>
    <dgm:cxn modelId="{5402EAC0-0062-4C42-802D-3550C79F7A58}" srcId="{D18B9563-8433-4C16-ABC3-E1727D201724}" destId="{1C8B77F6-0523-47B9-B822-E1188C292038}" srcOrd="0" destOrd="0" parTransId="{D6C7A214-ACB6-4AFB-9B09-8848794C0A12}" sibTransId="{F3FA7709-3EF6-480B-963F-3A50CF71DF7E}"/>
    <dgm:cxn modelId="{1BF74BB4-8C39-4C07-8864-18BBD25CA076}" type="presParOf" srcId="{59AF5371-A015-4021-AE75-1982AFC88668}" destId="{F43ACD38-936C-4D4A-A8AA-9CFAF1592B01}" srcOrd="0" destOrd="0" presId="urn:microsoft.com/office/officeart/2005/8/layout/vList6"/>
    <dgm:cxn modelId="{2D1ABF31-A3DC-482F-96F3-CBF1C7BB2A12}" type="presParOf" srcId="{F43ACD38-936C-4D4A-A8AA-9CFAF1592B01}" destId="{DEE8AE76-86B4-4846-ACC7-57686D9921F8}" srcOrd="0" destOrd="0" presId="urn:microsoft.com/office/officeart/2005/8/layout/vList6"/>
    <dgm:cxn modelId="{45598E4B-B24E-4F98-A2A6-637A187749C8}" type="presParOf" srcId="{F43ACD38-936C-4D4A-A8AA-9CFAF1592B01}" destId="{914E6E09-9881-4099-BF5A-33C1D10130B1}" srcOrd="1" destOrd="0" presId="urn:microsoft.com/office/officeart/2005/8/layout/vList6"/>
    <dgm:cxn modelId="{9079737D-F7C3-4D79-BC7A-B6B599A4BC83}" type="presParOf" srcId="{59AF5371-A015-4021-AE75-1982AFC88668}" destId="{1DF2258E-92CB-47AF-B969-933A839C9B41}" srcOrd="1" destOrd="0" presId="urn:microsoft.com/office/officeart/2005/8/layout/vList6"/>
    <dgm:cxn modelId="{B7775B87-72DD-4009-B0C6-8FEB9076D0FC}" type="presParOf" srcId="{59AF5371-A015-4021-AE75-1982AFC88668}" destId="{CE706337-B57C-4AFA-A2DD-27B592332C95}" srcOrd="2" destOrd="0" presId="urn:microsoft.com/office/officeart/2005/8/layout/vList6"/>
    <dgm:cxn modelId="{E9081DEB-C532-4DB2-8D73-02C7EF835734}" type="presParOf" srcId="{CE706337-B57C-4AFA-A2DD-27B592332C95}" destId="{307C6726-8CD4-4387-8ED8-68D6780CE4B2}" srcOrd="0" destOrd="0" presId="urn:microsoft.com/office/officeart/2005/8/layout/vList6"/>
    <dgm:cxn modelId="{712623BD-1201-4121-A021-63D8EA976F6C}" type="presParOf" srcId="{CE706337-B57C-4AFA-A2DD-27B592332C95}" destId="{2D886525-569B-4957-90CF-731D92762BE2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18B9563-8433-4C16-ABC3-E1727D201724}" type="doc">
      <dgm:prSet loTypeId="urn:microsoft.com/office/officeart/2005/8/layout/vList6" loCatId="process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59AF5371-A015-4021-AE75-1982AFC88668}" type="pres">
      <dgm:prSet presAssocID="{D18B9563-8433-4C16-ABC3-E1727D20172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DE996679-650C-42FA-B8D6-F43A80FE76AD}" type="presOf" srcId="{D18B9563-8433-4C16-ABC3-E1727D201724}" destId="{59AF5371-A015-4021-AE75-1982AFC88668}" srcOrd="0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18B9563-8433-4C16-ABC3-E1727D201724}" type="doc">
      <dgm:prSet loTypeId="urn:microsoft.com/office/officeart/2005/8/layout/vList6" loCatId="process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59AF5371-A015-4021-AE75-1982AFC88668}" type="pres">
      <dgm:prSet presAssocID="{D18B9563-8433-4C16-ABC3-E1727D20172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E586E4C9-2B40-4242-847F-03C5EAE35504}" type="presOf" srcId="{D18B9563-8433-4C16-ABC3-E1727D201724}" destId="{59AF5371-A015-4021-AE75-1982AFC88668}" srcOrd="0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18B9563-8433-4C16-ABC3-E1727D201724}" type="doc">
      <dgm:prSet loTypeId="urn:microsoft.com/office/officeart/2005/8/layout/vList6" loCatId="process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59AF5371-A015-4021-AE75-1982AFC88668}" type="pres">
      <dgm:prSet presAssocID="{D18B9563-8433-4C16-ABC3-E1727D20172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25D26C40-0564-4DDC-80ED-3527C012C8FE}" type="presOf" srcId="{D18B9563-8433-4C16-ABC3-E1727D201724}" destId="{59AF5371-A015-4021-AE75-1982AFC88668}" srcOrd="0" destOrd="0" presId="urn:microsoft.com/office/officeart/2005/8/layout/vList6"/>
  </dgm:cxnLst>
  <dgm:bg>
    <a:blipFill>
      <a:blip xmlns:r="http://schemas.openxmlformats.org/officeDocument/2006/relationships" r:embed="rId1"/>
      <a:stretch>
        <a:fillRect/>
      </a:stretch>
    </a:blipFill>
    <a:effectLst>
      <a:glow rad="228600">
        <a:schemeClr val="accent4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18B9563-8433-4C16-ABC3-E1727D201724}" type="doc">
      <dgm:prSet loTypeId="urn:microsoft.com/office/officeart/2005/8/layout/vList6" loCatId="process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59AF5371-A015-4021-AE75-1982AFC88668}" type="pres">
      <dgm:prSet presAssocID="{D18B9563-8433-4C16-ABC3-E1727D20172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BA9CF7ED-1C62-4D82-A006-4ADB13A39C89}" type="presOf" srcId="{D18B9563-8433-4C16-ABC3-E1727D201724}" destId="{59AF5371-A015-4021-AE75-1982AFC88668}" srcOrd="0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18B9563-8433-4C16-ABC3-E1727D201724}" type="doc">
      <dgm:prSet loTypeId="urn:microsoft.com/office/officeart/2005/8/layout/vList6" loCatId="process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718CA8B-FA4D-47F4-A92C-01B5EE067C04}">
      <dgm:prSet phldrT="[Текст]" custT="1"/>
      <dgm:spPr>
        <a:ln>
          <a:solidFill>
            <a:srgbClr val="5A69B6"/>
          </a:solidFill>
        </a:ln>
      </dgm:spPr>
      <dgm:t>
        <a:bodyPr anchor="t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новая редакция </a:t>
          </a:r>
          <a:r>
            <a:rPr lang="ru-RU" sz="1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Порядка предоставления субсидии: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- условия получения субсидии;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- пакет документов для предоставления субсидии;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- ежемесячное предоставление отчетности по субсидии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и др.</a:t>
          </a:r>
        </a:p>
        <a:p>
          <a:pPr algn="l">
            <a:lnSpc>
              <a:spcPct val="100000"/>
            </a:lnSpc>
            <a:spcAft>
              <a:spcPts val="0"/>
            </a:spcAft>
          </a:pP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B06C77-799E-4875-997B-3F963A3FF12A}" type="parTrans" cxnId="{ED5944E8-0126-4A72-B2DF-52CF67283A5F}">
      <dgm:prSet/>
      <dgm:spPr/>
      <dgm:t>
        <a:bodyPr/>
        <a:lstStyle/>
        <a:p>
          <a:endParaRPr lang="ru-RU"/>
        </a:p>
      </dgm:t>
    </dgm:pt>
    <dgm:pt modelId="{8716616E-8C8B-42AB-9B17-6B5FEB669293}" type="sibTrans" cxnId="{ED5944E8-0126-4A72-B2DF-52CF67283A5F}">
      <dgm:prSet/>
      <dgm:spPr/>
      <dgm:t>
        <a:bodyPr/>
        <a:lstStyle/>
        <a:p>
          <a:endParaRPr lang="ru-RU"/>
        </a:p>
      </dgm:t>
    </dgm:pt>
    <dgm:pt modelId="{1C8B77F6-0523-47B9-B822-E1188C292038}">
      <dgm:prSet phldrT="[Текст]" custT="1"/>
      <dgm:spPr>
        <a:solidFill>
          <a:srgbClr val="C00000"/>
        </a:solidFill>
        <a:ln>
          <a:solidFill>
            <a:schemeClr val="tx2"/>
          </a:solidFill>
        </a:ln>
      </dgm:spPr>
      <dgm:t>
        <a:bodyPr/>
        <a:lstStyle/>
        <a:p>
          <a:pPr algn="ctr"/>
          <a:r>
            <a:rPr lang="ru-RU" sz="1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О внесении изменений в постановление администрации города  от 22.12.2015 №2298 «Об утверждении Порядка предоставления субсидии из бюджета города на возмещение затрат в связи с осуществлением перевозок пассажиров и багажа автомобильным транспортом по маршрутам регулярных перевозок                      на территории города Нижневартовска»</a:t>
          </a:r>
          <a:endParaRPr lang="ru-RU" sz="1600" b="1" u="none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FA7709-3EF6-480B-963F-3A50CF71DF7E}" type="sibTrans" cxnId="{5402EAC0-0062-4C42-802D-3550C79F7A58}">
      <dgm:prSet/>
      <dgm:spPr/>
      <dgm:t>
        <a:bodyPr/>
        <a:lstStyle/>
        <a:p>
          <a:endParaRPr lang="ru-RU"/>
        </a:p>
      </dgm:t>
    </dgm:pt>
    <dgm:pt modelId="{D6C7A214-ACB6-4AFB-9B09-8848794C0A12}" type="parTrans" cxnId="{5402EAC0-0062-4C42-802D-3550C79F7A58}">
      <dgm:prSet/>
      <dgm:spPr/>
      <dgm:t>
        <a:bodyPr/>
        <a:lstStyle/>
        <a:p>
          <a:endParaRPr lang="ru-RU"/>
        </a:p>
      </dgm:t>
    </dgm:pt>
    <dgm:pt modelId="{59AF5371-A015-4021-AE75-1982AFC88668}" type="pres">
      <dgm:prSet presAssocID="{D18B9563-8433-4C16-ABC3-E1727D20172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43ACD38-936C-4D4A-A8AA-9CFAF1592B01}" type="pres">
      <dgm:prSet presAssocID="{1C8B77F6-0523-47B9-B822-E1188C292038}" presName="linNode" presStyleCnt="0"/>
      <dgm:spPr/>
      <dgm:t>
        <a:bodyPr/>
        <a:lstStyle/>
        <a:p>
          <a:endParaRPr lang="ru-RU"/>
        </a:p>
      </dgm:t>
    </dgm:pt>
    <dgm:pt modelId="{DEE8AE76-86B4-4846-ACC7-57686D9921F8}" type="pres">
      <dgm:prSet presAssocID="{1C8B77F6-0523-47B9-B822-E1188C292038}" presName="parentShp" presStyleLbl="node1" presStyleIdx="0" presStyleCnt="2" custScaleX="1734885" custScaleY="75936" custLinFactNeighborX="30485" custLinFactNeighborY="-13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4E6E09-9881-4099-BF5A-33C1D10130B1}" type="pres">
      <dgm:prSet presAssocID="{1C8B77F6-0523-47B9-B822-E1188C292038}" presName="childShp" presStyleLbl="bgAccFollowNode1" presStyleIdx="0" presStyleCnt="2" custFlipHor="1" custScaleX="13296" custScaleY="78504" custLinFactNeighborX="100" custLinFactNeighborY="-11358">
        <dgm:presLayoutVars>
          <dgm:bulletEnabled val="1"/>
        </dgm:presLayoutVars>
      </dgm:prSet>
      <dgm:spPr>
        <a:ln>
          <a:noFill/>
        </a:ln>
      </dgm:spPr>
      <dgm:t>
        <a:bodyPr/>
        <a:lstStyle/>
        <a:p>
          <a:endParaRPr lang="ru-RU"/>
        </a:p>
      </dgm:t>
    </dgm:pt>
    <dgm:pt modelId="{1DF2258E-92CB-47AF-B969-933A839C9B41}" type="pres">
      <dgm:prSet presAssocID="{F3FA7709-3EF6-480B-963F-3A50CF71DF7E}" presName="spacing" presStyleCnt="0"/>
      <dgm:spPr/>
      <dgm:t>
        <a:bodyPr/>
        <a:lstStyle/>
        <a:p>
          <a:endParaRPr lang="ru-RU"/>
        </a:p>
      </dgm:t>
    </dgm:pt>
    <dgm:pt modelId="{CE706337-B57C-4AFA-A2DD-27B592332C95}" type="pres">
      <dgm:prSet presAssocID="{C718CA8B-FA4D-47F4-A92C-01B5EE067C04}" presName="linNode" presStyleCnt="0"/>
      <dgm:spPr/>
      <dgm:t>
        <a:bodyPr/>
        <a:lstStyle/>
        <a:p>
          <a:endParaRPr lang="ru-RU"/>
        </a:p>
      </dgm:t>
    </dgm:pt>
    <dgm:pt modelId="{307C6726-8CD4-4387-8ED8-68D6780CE4B2}" type="pres">
      <dgm:prSet presAssocID="{C718CA8B-FA4D-47F4-A92C-01B5EE067C04}" presName="parentShp" presStyleLbl="node1" presStyleIdx="1" presStyleCnt="2" custScaleX="489778" custScaleY="73716" custLinFactNeighborX="1120" custLinFactNeighborY="-510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886525-569B-4957-90CF-731D92762BE2}" type="pres">
      <dgm:prSet presAssocID="{C718CA8B-FA4D-47F4-A92C-01B5EE067C04}" presName="childShp" presStyleLbl="bgAccFollowNode1" presStyleIdx="1" presStyleCnt="2" custFlipHor="1" custScaleX="2239" custScaleY="221721" custLinFactNeighborX="1171" custLinFactNeighborY="-20409">
        <dgm:presLayoutVars>
          <dgm:bulletEnabled val="1"/>
        </dgm:presLayoutVars>
      </dgm:prSet>
      <dgm:spPr>
        <a:prstGeom prst="rightBracket">
          <a:avLst/>
        </a:prstGeom>
        <a:ln>
          <a:solidFill>
            <a:srgbClr val="0070C0">
              <a:alpha val="90000"/>
            </a:srgbClr>
          </a:solidFill>
        </a:ln>
      </dgm:spPr>
      <dgm:t>
        <a:bodyPr/>
        <a:lstStyle/>
        <a:p>
          <a:endParaRPr lang="ru-RU"/>
        </a:p>
      </dgm:t>
    </dgm:pt>
  </dgm:ptLst>
  <dgm:cxnLst>
    <dgm:cxn modelId="{0DD1E45E-738E-461D-8592-D5132F393D50}" type="presOf" srcId="{D18B9563-8433-4C16-ABC3-E1727D201724}" destId="{59AF5371-A015-4021-AE75-1982AFC88668}" srcOrd="0" destOrd="0" presId="urn:microsoft.com/office/officeart/2005/8/layout/vList6"/>
    <dgm:cxn modelId="{9B4F2480-9B2D-495D-B18D-82B8A163CD33}" type="presOf" srcId="{1C8B77F6-0523-47B9-B822-E1188C292038}" destId="{DEE8AE76-86B4-4846-ACC7-57686D9921F8}" srcOrd="0" destOrd="0" presId="urn:microsoft.com/office/officeart/2005/8/layout/vList6"/>
    <dgm:cxn modelId="{ED5944E8-0126-4A72-B2DF-52CF67283A5F}" srcId="{D18B9563-8433-4C16-ABC3-E1727D201724}" destId="{C718CA8B-FA4D-47F4-A92C-01B5EE067C04}" srcOrd="1" destOrd="0" parTransId="{BDB06C77-799E-4875-997B-3F963A3FF12A}" sibTransId="{8716616E-8C8B-42AB-9B17-6B5FEB669293}"/>
    <dgm:cxn modelId="{4EDDF469-7649-44AD-8984-DA5429AAF1DA}" type="presOf" srcId="{C718CA8B-FA4D-47F4-A92C-01B5EE067C04}" destId="{307C6726-8CD4-4387-8ED8-68D6780CE4B2}" srcOrd="0" destOrd="0" presId="urn:microsoft.com/office/officeart/2005/8/layout/vList6"/>
    <dgm:cxn modelId="{5402EAC0-0062-4C42-802D-3550C79F7A58}" srcId="{D18B9563-8433-4C16-ABC3-E1727D201724}" destId="{1C8B77F6-0523-47B9-B822-E1188C292038}" srcOrd="0" destOrd="0" parTransId="{D6C7A214-ACB6-4AFB-9B09-8848794C0A12}" sibTransId="{F3FA7709-3EF6-480B-963F-3A50CF71DF7E}"/>
    <dgm:cxn modelId="{86E7C00C-5906-4901-A310-05EDE036EB86}" type="presParOf" srcId="{59AF5371-A015-4021-AE75-1982AFC88668}" destId="{F43ACD38-936C-4D4A-A8AA-9CFAF1592B01}" srcOrd="0" destOrd="0" presId="urn:microsoft.com/office/officeart/2005/8/layout/vList6"/>
    <dgm:cxn modelId="{B70F5527-2990-4983-806A-B997019707A8}" type="presParOf" srcId="{F43ACD38-936C-4D4A-A8AA-9CFAF1592B01}" destId="{DEE8AE76-86B4-4846-ACC7-57686D9921F8}" srcOrd="0" destOrd="0" presId="urn:microsoft.com/office/officeart/2005/8/layout/vList6"/>
    <dgm:cxn modelId="{6866290B-74AA-4904-B575-AB4C2D10B954}" type="presParOf" srcId="{F43ACD38-936C-4D4A-A8AA-9CFAF1592B01}" destId="{914E6E09-9881-4099-BF5A-33C1D10130B1}" srcOrd="1" destOrd="0" presId="urn:microsoft.com/office/officeart/2005/8/layout/vList6"/>
    <dgm:cxn modelId="{DE76B24E-C693-46DD-828E-4B89755DBA01}" type="presParOf" srcId="{59AF5371-A015-4021-AE75-1982AFC88668}" destId="{1DF2258E-92CB-47AF-B969-933A839C9B41}" srcOrd="1" destOrd="0" presId="urn:microsoft.com/office/officeart/2005/8/layout/vList6"/>
    <dgm:cxn modelId="{07D9DBA9-FB25-4591-B5D0-CFADD027D028}" type="presParOf" srcId="{59AF5371-A015-4021-AE75-1982AFC88668}" destId="{CE706337-B57C-4AFA-A2DD-27B592332C95}" srcOrd="2" destOrd="0" presId="urn:microsoft.com/office/officeart/2005/8/layout/vList6"/>
    <dgm:cxn modelId="{B1955056-9310-4DAE-AE6C-C57FDD595C99}" type="presParOf" srcId="{CE706337-B57C-4AFA-A2DD-27B592332C95}" destId="{307C6726-8CD4-4387-8ED8-68D6780CE4B2}" srcOrd="0" destOrd="0" presId="urn:microsoft.com/office/officeart/2005/8/layout/vList6"/>
    <dgm:cxn modelId="{2168CEB5-BD44-4A6E-9DA2-357EA065E876}" type="presParOf" srcId="{CE706337-B57C-4AFA-A2DD-27B592332C95}" destId="{2D886525-569B-4957-90CF-731D92762BE2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18B9563-8433-4C16-ABC3-E1727D201724}" type="doc">
      <dgm:prSet loTypeId="urn:microsoft.com/office/officeart/2005/8/layout/vList6" loCatId="process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59AF5371-A015-4021-AE75-1982AFC88668}" type="pres">
      <dgm:prSet presAssocID="{D18B9563-8433-4C16-ABC3-E1727D20172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704030BD-7701-46D5-9CF0-598BCFC5389D}" type="presOf" srcId="{D18B9563-8433-4C16-ABC3-E1727D201724}" destId="{59AF5371-A015-4021-AE75-1982AFC88668}" srcOrd="0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4E6E09-9881-4099-BF5A-33C1D10130B1}">
      <dsp:nvSpPr>
        <dsp:cNvPr id="0" name=""/>
        <dsp:cNvSpPr/>
      </dsp:nvSpPr>
      <dsp:spPr>
        <a:xfrm flipH="1">
          <a:off x="8612276" y="0"/>
          <a:ext cx="97746" cy="145739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noFill/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E8AE76-86B4-4846-ACC7-57686D9921F8}">
      <dsp:nvSpPr>
        <dsp:cNvPr id="0" name=""/>
        <dsp:cNvSpPr/>
      </dsp:nvSpPr>
      <dsp:spPr>
        <a:xfrm>
          <a:off x="104616" y="76476"/>
          <a:ext cx="8608351" cy="1256765"/>
        </a:xfrm>
        <a:prstGeom prst="roundRect">
          <a:avLst/>
        </a:prstGeom>
        <a:solidFill>
          <a:srgbClr val="C00000"/>
        </a:solidFill>
        <a:ln>
          <a:solidFill>
            <a:schemeClr val="tx2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О внесении изменений в приложение к постановлению администрации города от 03.11.2015 №1953 «Об утверждении муниципальной программы «Развитие малого и среднего предпринимательства             на территории города Нижневартовска на 2016-2020 годы»</a:t>
          </a:r>
          <a:endParaRPr lang="ru-RU" sz="1800" b="1" u="none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65966" y="137826"/>
        <a:ext cx="8485651" cy="1134065"/>
      </dsp:txXfrm>
    </dsp:sp>
    <dsp:sp modelId="{2D886525-569B-4957-90CF-731D92762BE2}">
      <dsp:nvSpPr>
        <dsp:cNvPr id="0" name=""/>
        <dsp:cNvSpPr/>
      </dsp:nvSpPr>
      <dsp:spPr>
        <a:xfrm flipH="1">
          <a:off x="8653642" y="1307706"/>
          <a:ext cx="59325" cy="4116153"/>
        </a:xfrm>
        <a:prstGeom prst="rightBracket">
          <a:avLst/>
        </a:prstGeom>
        <a:solidFill>
          <a:schemeClr val="accent4">
            <a:tint val="40000"/>
            <a:alpha val="90000"/>
            <a:hueOff val="-3945706"/>
            <a:satOff val="22157"/>
            <a:lumOff val="1408"/>
            <a:alphaOff val="0"/>
          </a:schemeClr>
        </a:solidFill>
        <a:ln w="9525" cap="flat" cmpd="sng" algn="ctr">
          <a:solidFill>
            <a:srgbClr val="0070C0">
              <a:alpha val="90000"/>
            </a:srgb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7C6726-8CD4-4387-8ED8-68D6780CE4B2}">
      <dsp:nvSpPr>
        <dsp:cNvPr id="0" name=""/>
        <dsp:cNvSpPr/>
      </dsp:nvSpPr>
      <dsp:spPr>
        <a:xfrm>
          <a:off x="61440" y="2411416"/>
          <a:ext cx="8651527" cy="2845167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solidFill>
            <a:srgbClr val="FF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t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- оказание финансовой поддержки инновационным компаниям;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- создание условий для развития предпринимательства в сфере сельского хозяйства;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- новое направление по компенсации затрат сельскохозяйственным </a:t>
          </a: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товаро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-производителям на приобретение кормов;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- единовременное предоставление гранта на организацию Центра </a:t>
          </a:r>
          <a:r>
            <a:rPr lang="ru-RU" sz="1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времяпре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-провождения  детей;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- дополнение перечня социально значимых видов деятельности, по которым осуществляется финансовая поддержка, ветеринарной деятельностью и консалтинговыми услугами;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и др.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0330" y="2550306"/>
        <a:ext cx="8373747" cy="25673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4E6E09-9881-4099-BF5A-33C1D10130B1}">
      <dsp:nvSpPr>
        <dsp:cNvPr id="0" name=""/>
        <dsp:cNvSpPr/>
      </dsp:nvSpPr>
      <dsp:spPr>
        <a:xfrm flipH="1">
          <a:off x="8610553" y="0"/>
          <a:ext cx="98934" cy="145739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noFill/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E8AE76-86B4-4846-ACC7-57686D9921F8}">
      <dsp:nvSpPr>
        <dsp:cNvPr id="0" name=""/>
        <dsp:cNvSpPr/>
      </dsp:nvSpPr>
      <dsp:spPr>
        <a:xfrm>
          <a:off x="106887" y="0"/>
          <a:ext cx="8606080" cy="1409718"/>
        </a:xfrm>
        <a:prstGeom prst="roundRect">
          <a:avLst/>
        </a:prstGeom>
        <a:solidFill>
          <a:srgbClr val="C00000"/>
        </a:solidFill>
        <a:ln>
          <a:solidFill>
            <a:schemeClr val="tx2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О внесении изменений в постановление администрации города  от 22.12.2015 №2298 «Об утверждении Порядка предоставления субсидии из бюджета города на возмещение затрат в связи с осуществлением перевозок пассажиров и багажа автомобильным транспортом по маршрутам регулярных перевозок                      на территории города Нижневартовска»</a:t>
          </a:r>
          <a:endParaRPr lang="ru-RU" sz="1600" b="1" u="none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5704" y="68817"/>
        <a:ext cx="8468446" cy="1272084"/>
      </dsp:txXfrm>
    </dsp:sp>
    <dsp:sp modelId="{2D886525-569B-4957-90CF-731D92762BE2}">
      <dsp:nvSpPr>
        <dsp:cNvPr id="0" name=""/>
        <dsp:cNvSpPr/>
      </dsp:nvSpPr>
      <dsp:spPr>
        <a:xfrm flipH="1">
          <a:off x="8653642" y="1264878"/>
          <a:ext cx="59325" cy="4116153"/>
        </a:xfrm>
        <a:prstGeom prst="rightBracket">
          <a:avLst/>
        </a:prstGeom>
        <a:solidFill>
          <a:schemeClr val="accent4">
            <a:tint val="40000"/>
            <a:alpha val="90000"/>
            <a:hueOff val="-3945706"/>
            <a:satOff val="22157"/>
            <a:lumOff val="1408"/>
            <a:alphaOff val="0"/>
          </a:schemeClr>
        </a:solidFill>
        <a:ln w="9525" cap="flat" cmpd="sng" algn="ctr">
          <a:solidFill>
            <a:srgbClr val="0070C0">
              <a:alpha val="90000"/>
            </a:srgb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7C6726-8CD4-4387-8ED8-68D6780CE4B2}">
      <dsp:nvSpPr>
        <dsp:cNvPr id="0" name=""/>
        <dsp:cNvSpPr/>
      </dsp:nvSpPr>
      <dsp:spPr>
        <a:xfrm>
          <a:off x="30733" y="2069642"/>
          <a:ext cx="8651527" cy="1368505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solidFill>
            <a:srgbClr val="5A69B6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t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новая редакция </a:t>
          </a:r>
          <a:r>
            <a:rPr lang="ru-RU" sz="1600" b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Порядка предоставления субсидии: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- условия получения субсидии;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- пакет документов для предоставления субсидии;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- ежемесячное предоставление отчетности по субсидии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и др.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7538" y="2136447"/>
        <a:ext cx="8517917" cy="123489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9B092E-3A2C-45ED-85AF-EB6F872164D1}" type="datetimeFigureOut">
              <a:rPr lang="ru-RU" smtClean="0"/>
              <a:t>27.06.2017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D14F8B-0E79-42D5-AC76-595A757CFC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673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D14F8B-0E79-42D5-AC76-595A757CFCC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5791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Relationship Id="rId9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11" Type="http://schemas.openxmlformats.org/officeDocument/2006/relationships/hyperlink" Target="http://www.n-vartovsk.ru/" TargetMode="External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12.png"/><Relationship Id="rId4" Type="http://schemas.openxmlformats.org/officeDocument/2006/relationships/diagramLayout" Target="../diagrams/layout6.xml"/><Relationship Id="rId9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7.xml"/><Relationship Id="rId11" Type="http://schemas.openxmlformats.org/officeDocument/2006/relationships/image" Target="../media/image15.jpeg"/><Relationship Id="rId5" Type="http://schemas.openxmlformats.org/officeDocument/2006/relationships/diagramLayout" Target="../diagrams/layout7.xml"/><Relationship Id="rId10" Type="http://schemas.openxmlformats.org/officeDocument/2006/relationships/image" Target="../media/image14.png"/><Relationship Id="rId4" Type="http://schemas.openxmlformats.org/officeDocument/2006/relationships/diagramData" Target="../diagrams/data7.xml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61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4" name="TextBox 3"/>
          <p:cNvSpPr txBox="1"/>
          <p:nvPr/>
        </p:nvSpPr>
        <p:spPr>
          <a:xfrm>
            <a:off x="20457" y="34263"/>
            <a:ext cx="9144000" cy="369332"/>
          </a:xfrm>
          <a:prstGeom prst="rect">
            <a:avLst/>
          </a:prstGeom>
          <a:solidFill>
            <a:schemeClr val="bg1">
              <a:alpha val="64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ru-RU" sz="1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 </a:t>
            </a:r>
            <a:r>
              <a:rPr lang="ru-RU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экономики администрации города Нижневартовска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-108520" y="1876316"/>
            <a:ext cx="9149013" cy="2246769"/>
          </a:xfrm>
          <a:prstGeom prst="rect">
            <a:avLst/>
          </a:prstGeom>
          <a:solidFill>
            <a:schemeClr val="bg1">
              <a:alpha val="5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 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опыте осуществления расчета стандартных издержек субъектов предпринимательской деятельности </a:t>
            </a: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проведении процедур оценки регулирующего </a:t>
            </a: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воздействия в городе Нижневартовске</a:t>
            </a:r>
            <a:endParaRPr lang="ru-RU" sz="2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9" name="Picture 5" descr="C:\Users\Кирпикова ЕА\Desktop\Coat_of_Arms_of_Nizhnevartovsk_(Khanty-Mansia)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73" y="34263"/>
            <a:ext cx="737483" cy="946465"/>
          </a:xfrm>
          <a:prstGeom prst="rect">
            <a:avLst/>
          </a:prstGeom>
          <a:noFill/>
          <a:effectLst>
            <a:outerShdw blurRad="254000" dist="63500" dir="9120000" algn="tr" rotWithShape="0">
              <a:prstClr val="black">
                <a:alpha val="7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707903" y="6093296"/>
            <a:ext cx="194421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Нижневартовск</a:t>
            </a:r>
          </a:p>
          <a:p>
            <a:pPr algn="ctr"/>
            <a:r>
              <a:rPr lang="ru-RU" sz="1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2017</a:t>
            </a:r>
            <a:endParaRPr lang="ru-RU" sz="1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2" descr="Оценка регулирующего воздействия (лого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757" y="6269814"/>
            <a:ext cx="2195736" cy="4625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</p:pic>
    </p:spTree>
    <p:extLst>
      <p:ext uri="{BB962C8B-B14F-4D97-AF65-F5344CB8AC3E}">
        <p14:creationId xmlns:p14="http://schemas.microsoft.com/office/powerpoint/2010/main" val="52855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338554"/>
          </a:xfrm>
          <a:prstGeom prst="rect">
            <a:avLst/>
          </a:prstGeom>
          <a:solidFill>
            <a:schemeClr val="accent1">
              <a:lumMod val="75000"/>
              <a:alpha val="7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 экономики администрации города Нижневартовска</a:t>
            </a: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3" name="Picture 5" descr="C:\Users\Кирпикова ЕА\Desktop\Презентация 3 сентября\hmao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0901"/>
            <a:ext cx="1584176" cy="99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262556226"/>
              </p:ext>
            </p:extLst>
          </p:nvPr>
        </p:nvGraphicFramePr>
        <p:xfrm>
          <a:off x="215516" y="836712"/>
          <a:ext cx="8712968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2" descr="Оценка регулирующего воздействия (лого)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940" y="6260569"/>
            <a:ext cx="2160240" cy="5486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</p:pic>
      <p:sp>
        <p:nvSpPr>
          <p:cNvPr id="4" name="Стрелка вниз 3"/>
          <p:cNvSpPr/>
          <p:nvPr/>
        </p:nvSpPr>
        <p:spPr>
          <a:xfrm>
            <a:off x="4067944" y="2204864"/>
            <a:ext cx="1008112" cy="1008112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7" descr="C:\Users\Наташа\Desktop\doc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92080" y="2060848"/>
            <a:ext cx="1800200" cy="1493928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6" name="TextBox 5"/>
          <p:cNvSpPr txBox="1"/>
          <p:nvPr/>
        </p:nvSpPr>
        <p:spPr>
          <a:xfrm>
            <a:off x="5508104" y="237036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5A69B6"/>
                </a:solidFill>
              </a:rPr>
              <a:t>ПРОЕКТ   АКТА</a:t>
            </a:r>
            <a:endParaRPr lang="ru-RU" sz="1600" b="1" dirty="0">
              <a:solidFill>
                <a:srgbClr val="5A69B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48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338554"/>
          </a:xfrm>
          <a:prstGeom prst="rect">
            <a:avLst/>
          </a:prstGeom>
          <a:solidFill>
            <a:schemeClr val="accent1">
              <a:lumMod val="75000"/>
              <a:alpha val="78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 экономики администрации города Нижневартовска</a:t>
            </a: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трелка вправо 1"/>
          <p:cNvSpPr/>
          <p:nvPr/>
        </p:nvSpPr>
        <p:spPr>
          <a:xfrm>
            <a:off x="1431836" y="114724"/>
            <a:ext cx="6696744" cy="990409"/>
          </a:xfrm>
          <a:prstGeom prst="rightArrow">
            <a:avLst>
              <a:gd name="adj1" fmla="val 64258"/>
              <a:gd name="adj2" fmla="val 50000"/>
            </a:avLst>
          </a:prstGeom>
          <a:solidFill>
            <a:schemeClr val="tx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2" descr="Оценка регулирующего воздействия (лого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6237312"/>
            <a:ext cx="2195736" cy="57172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</p:pic>
      <p:pic>
        <p:nvPicPr>
          <p:cNvPr id="8" name="Picture 5" descr="C:\Users\Кирпикова ЕА\Desktop\Презентация 3 сентября\hmao1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0901"/>
            <a:ext cx="1584176" cy="99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431836" y="609928"/>
            <a:ext cx="7316628" cy="9468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Группа участников отношений, интересы которых будут затронуты предлагаемым правовым регулированием</a:t>
            </a: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2059" name="Picture 11" descr="C:\Users\Брыль НП.MERIA\AppData\Local\Microsoft\Windows\Temporary Internet Files\Content.IE5\TFZNIGUY\Cow_horned_portrait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76872"/>
            <a:ext cx="3096344" cy="3024336"/>
          </a:xfrm>
          <a:prstGeom prst="rect">
            <a:avLst/>
          </a:prstGeom>
          <a:noFill/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3851920" y="1916832"/>
            <a:ext cx="5040560" cy="41044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субъекты малого и среднего </a:t>
            </a:r>
            <a:r>
              <a:rPr lang="ru-RU" sz="1600" b="1" dirty="0" err="1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предприни-мательства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 которым в соответствии со статьей 3 Федерального закона от 24.07.2007 №209-ФЗ «О развитии  малого и среднего предпринимательства в Российской Федерации» относятся хозяйствующие субъекты (юридические лица и индивидуальные </a:t>
            </a:r>
            <a:r>
              <a:rPr lang="ru-RU" sz="1600" b="1" dirty="0" err="1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предприни-матели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– 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13,1 тыс., </a:t>
            </a:r>
            <a:r>
              <a:rPr lang="ru-RU" sz="1600" b="1" dirty="0" smtClean="0">
                <a:solidFill>
                  <a:srgbClr val="3B37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 них:</a:t>
            </a:r>
          </a:p>
          <a:p>
            <a:pPr algn="just"/>
            <a:endParaRPr lang="ru-RU" sz="1600" b="1" dirty="0" smtClean="0">
              <a:solidFill>
                <a:srgbClr val="3B378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600" b="1" dirty="0">
                <a:solidFill>
                  <a:srgbClr val="3B37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1600" b="1" dirty="0" smtClean="0">
                <a:solidFill>
                  <a:srgbClr val="3B37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ельскохозяйственных товаропроизводителей  - 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</a:t>
            </a:r>
            <a:r>
              <a:rPr lang="ru-RU" sz="1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solidFill>
                  <a:srgbClr val="3B37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600" b="1" dirty="0" err="1" smtClean="0">
                <a:solidFill>
                  <a:srgbClr val="3B37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т.ч</a:t>
            </a:r>
            <a:r>
              <a:rPr lang="ru-RU" sz="1600" b="1" dirty="0" smtClean="0">
                <a:solidFill>
                  <a:srgbClr val="3B37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600" b="1" dirty="0">
                <a:solidFill>
                  <a:srgbClr val="3B37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sz="1600" b="1" dirty="0" smtClean="0">
                <a:solidFill>
                  <a:srgbClr val="3B37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олучателей поддержки </a:t>
            </a:r>
            <a:r>
              <a:rPr lang="ru-RU" sz="16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251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338554"/>
          </a:xfrm>
          <a:prstGeom prst="rect">
            <a:avLst/>
          </a:prstGeom>
          <a:solidFill>
            <a:schemeClr val="accent1">
              <a:lumMod val="75000"/>
              <a:alpha val="7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 экономики администрации города Нижневартовска</a:t>
            </a: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3" name="Picture 5" descr="C:\Users\Кирпикова ЕА\Desktop\Презентация 3 сентября\hmao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0901"/>
            <a:ext cx="1584176" cy="99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539456068"/>
              </p:ext>
            </p:extLst>
          </p:nvPr>
        </p:nvGraphicFramePr>
        <p:xfrm>
          <a:off x="215516" y="836712"/>
          <a:ext cx="8712968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2" descr="Оценка регулирующего воздействия (лого)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940" y="6260569"/>
            <a:ext cx="2160240" cy="5486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</p:pic>
      <p:sp>
        <p:nvSpPr>
          <p:cNvPr id="9" name="Скругленный прямоугольник 8"/>
          <p:cNvSpPr/>
          <p:nvPr/>
        </p:nvSpPr>
        <p:spPr>
          <a:xfrm>
            <a:off x="1431836" y="609928"/>
            <a:ext cx="7316628" cy="9468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Расчет стандартных издержек по 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компенсации затрат сельскохозяйственным 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товаропроизводителям </a:t>
            </a:r>
          </a:p>
          <a:p>
            <a:pPr lvl="0" algn="ctr"/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приобретение кормов</a:t>
            </a: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835696" y="1772816"/>
            <a:ext cx="6912768" cy="2376264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b="1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Оценка информационных издержек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b="1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ru-RU" sz="16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рудозатраты на подготовку документов: </a:t>
            </a:r>
            <a:r>
              <a:rPr lang="ru-RU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чел./часа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среднемесячная з/плата</a:t>
            </a:r>
            <a:r>
              <a:rPr lang="ru-RU" sz="16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16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21 023 руб./мес.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среднее количество чел./часов в месяц</a:t>
            </a:r>
            <a:r>
              <a:rPr lang="ru-RU" sz="16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**</a:t>
            </a:r>
            <a:r>
              <a:rPr lang="ru-RU" sz="16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sz="16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147,95 чел./час.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стоимость 1 чел./часа: </a:t>
            </a:r>
            <a:r>
              <a:rPr lang="ru-RU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21 023:147,95 = 142,1 руб.</a:t>
            </a:r>
          </a:p>
          <a:p>
            <a:pPr algn="just"/>
            <a:endParaRPr lang="ru-RU" b="1" i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600" b="1" i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Частота</a:t>
            </a:r>
            <a:r>
              <a:rPr lang="ru-RU" b="1" i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i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выполнения информационного требования </a:t>
            </a:r>
            <a:r>
              <a:rPr lang="en-US" sz="1600" b="1" i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ru-RU" sz="1600" b="1" i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endParaRPr lang="ru-RU" sz="1600" b="1" i="1" dirty="0">
              <a:solidFill>
                <a:srgbClr val="5A278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138" y="1702055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</a:rPr>
              <a:t>Пакет документов</a:t>
            </a:r>
            <a:endParaRPr lang="ru-RU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5" name="Picture 6" descr="C:\Users\Кирпикова ЕА\Desktop\1404381262_dogovor_large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005835"/>
            <a:ext cx="1873566" cy="1584176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ый прямоугольник 12"/>
          <p:cNvSpPr/>
          <p:nvPr/>
        </p:nvSpPr>
        <p:spPr>
          <a:xfrm>
            <a:off x="666768" y="4437112"/>
            <a:ext cx="8081696" cy="86409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ru-RU" sz="16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ru-RU" sz="11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Среднемесячная номинальная начисленная заработная плата одного работника организаций по видам экономической деятельности  в ХМАО – Югре (сельское хозяйство, охота и лесное хозяйство) по данным информационной базы территориального органа Федеральной службы государственной статистики за январь-ноябрь 2016 года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66768" y="5455323"/>
            <a:ext cx="8081696" cy="63797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ru-RU" sz="16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**</a:t>
            </a:r>
            <a:r>
              <a:rPr lang="ru-RU" sz="12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2017 </a:t>
            </a:r>
            <a:r>
              <a:rPr lang="ru-RU" sz="1100" b="1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году </a:t>
            </a:r>
            <a:r>
              <a:rPr lang="ru-RU" sz="11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норма рабочего времени при 36-часовой рабочей неделе составляет 1775,4 час.;</a:t>
            </a:r>
          </a:p>
          <a:p>
            <a:pPr algn="just"/>
            <a:r>
              <a:rPr lang="ru-RU" sz="11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среднее количество человеко-часов в месяц составляет 147,95 чел./час. (1775,4 : 12 = 147,95)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225204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338554"/>
          </a:xfrm>
          <a:prstGeom prst="rect">
            <a:avLst/>
          </a:prstGeom>
          <a:solidFill>
            <a:schemeClr val="accent1">
              <a:lumMod val="75000"/>
              <a:alpha val="7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 экономики администрации города Нижневартовска</a:t>
            </a: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3" name="Picture 5" descr="C:\Users\Кирпикова ЕА\Desktop\Презентация 3 сентября\hmao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0901"/>
            <a:ext cx="1584176" cy="99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115731778"/>
              </p:ext>
            </p:extLst>
          </p:nvPr>
        </p:nvGraphicFramePr>
        <p:xfrm>
          <a:off x="215516" y="836712"/>
          <a:ext cx="8712968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2" descr="Оценка регулирующего воздействия (лого)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940" y="6260569"/>
            <a:ext cx="2160240" cy="5486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</p:pic>
      <p:sp>
        <p:nvSpPr>
          <p:cNvPr id="9" name="Скругленный прямоугольник 8"/>
          <p:cNvSpPr/>
          <p:nvPr/>
        </p:nvSpPr>
        <p:spPr>
          <a:xfrm>
            <a:off x="1431836" y="609928"/>
            <a:ext cx="7316628" cy="80284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Определение стоимости приобретений, необходимых для выполнения информационного требования</a:t>
            </a:r>
            <a:endParaRPr lang="ru-RU" sz="2000" dirty="0">
              <a:solidFill>
                <a:srgbClr val="C00000"/>
              </a:solidFill>
            </a:endParaRPr>
          </a:p>
        </p:txBody>
      </p:sp>
      <p:pic>
        <p:nvPicPr>
          <p:cNvPr id="4105" name="Picture 9" descr="C:\Users\Брыль НП.MERIA\AppData\Local\Microsoft\Windows\Temporary Internet Files\Content.IE5\WGLQ00QR\sams-01[1]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04" y="3429000"/>
            <a:ext cx="2376264" cy="2232248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43705" y="1687261"/>
            <a:ext cx="8504760" cy="151216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Аиэ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МР : (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МР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средняя рыночная цена на соответствующий товар, руб.</a:t>
            </a:r>
          </a:p>
          <a:p>
            <a:pPr algn="just"/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нормативное число лет службы приобретения (для работ/услуг и расходных материалов </a:t>
            </a: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</a:t>
            </a:r>
          </a:p>
          <a:p>
            <a:pPr algn="just"/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14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1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just"/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ожидаемое число использований за календарный год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843808" y="3356992"/>
            <a:ext cx="5976664" cy="230425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Расходные материалы</a:t>
            </a:r>
            <a:r>
              <a:rPr lang="ru-RU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артридж для принтера -</a:t>
            </a:r>
            <a:r>
              <a:rPr lang="en-US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1 635 руб.</a:t>
            </a:r>
          </a:p>
          <a:p>
            <a:pPr algn="just"/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бумага А4 - 392 руб. </a:t>
            </a:r>
          </a:p>
          <a:p>
            <a:pPr algn="just"/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Расчет стоимости картриджа: </a:t>
            </a:r>
          </a:p>
          <a:p>
            <a:pPr algn="just"/>
            <a:r>
              <a:rPr lang="ru-RU" b="1" dirty="0" err="1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Аиэ</a:t>
            </a:r>
            <a:r>
              <a:rPr lang="ru-RU" b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1635 : (1*1)= 1 635 руб.</a:t>
            </a:r>
          </a:p>
          <a:p>
            <a:pPr algn="just"/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Расчет стоимости бумаги А4:</a:t>
            </a:r>
          </a:p>
          <a:p>
            <a:pPr algn="just"/>
            <a:r>
              <a:rPr lang="ru-RU" b="1" dirty="0" err="1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Аиэ</a:t>
            </a:r>
            <a:r>
              <a:rPr lang="ru-RU" b="1" dirty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ru-RU" b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392 </a:t>
            </a:r>
            <a:r>
              <a:rPr lang="ru-RU" b="1" dirty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(1*1)= </a:t>
            </a:r>
            <a:r>
              <a:rPr lang="ru-RU" b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392 </a:t>
            </a:r>
            <a:r>
              <a:rPr lang="ru-RU" b="1" dirty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</a:t>
            </a:r>
          </a:p>
          <a:p>
            <a:pPr algn="just"/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43704" y="6137236"/>
            <a:ext cx="6416528" cy="63797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ru-RU" sz="16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12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Средняя рыночная стоимость расходных материалов определена на основании данных, размещенных в сети Интернет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106021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338554"/>
          </a:xfrm>
          <a:prstGeom prst="rect">
            <a:avLst/>
          </a:prstGeom>
          <a:solidFill>
            <a:schemeClr val="accent1">
              <a:lumMod val="75000"/>
              <a:alpha val="7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 экономики администрации города Нижневартовска</a:t>
            </a: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3" name="Picture 5" descr="C:\Users\Кирпикова ЕА\Desktop\Презентация 3 сентября\hmao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0901"/>
            <a:ext cx="1584176" cy="99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929448415"/>
              </p:ext>
            </p:extLst>
          </p:nvPr>
        </p:nvGraphicFramePr>
        <p:xfrm>
          <a:off x="251520" y="1916832"/>
          <a:ext cx="3312368" cy="2664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2" descr="Оценка регулирующего воздействия (лого)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940" y="6260569"/>
            <a:ext cx="2160240" cy="5486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</p:pic>
      <p:sp>
        <p:nvSpPr>
          <p:cNvPr id="9" name="Скругленный прямоугольник 8"/>
          <p:cNvSpPr/>
          <p:nvPr/>
        </p:nvSpPr>
        <p:spPr>
          <a:xfrm>
            <a:off x="1431836" y="609928"/>
            <a:ext cx="7316628" cy="80284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Расчет транспортных расходов, необходимых для выполнения информационного требования</a:t>
            </a: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779912" y="1916832"/>
            <a:ext cx="5040560" cy="244827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Стоимость транспортных расходов, связанных с доставкой документов по городу Нижневартовску</a:t>
            </a:r>
            <a:r>
              <a:rPr lang="ru-RU" sz="16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16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26,5*2 = 53 руб./год</a:t>
            </a:r>
          </a:p>
          <a:p>
            <a:pPr algn="ctr"/>
            <a:endParaRPr lang="ru-RU" sz="1600" b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6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выполнения информационного требования необходимо 2 поездки</a:t>
            </a:r>
            <a:endParaRPr lang="ru-RU" sz="1600" b="1" i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7544" y="4869160"/>
            <a:ext cx="8496944" cy="129614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ru-RU" sz="1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ru-RU" sz="14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расчета транспортных расходов принят предельный максимальный тариф на проезд  пассажиров в городском сообщении в транспортных средствах категории «М2» на период с 01.01.2017 по 31.12.2017, утвержденный приказом Региональной службы по тарифам Ханты-Мансийского округа – Югры от 09.12.2016 №166-нп </a:t>
            </a:r>
          </a:p>
          <a:p>
            <a:pPr algn="ctr"/>
            <a:r>
              <a:rPr lang="ru-RU" sz="14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26,5 руб. за 1 поездку</a:t>
            </a:r>
            <a:r>
              <a:rPr lang="ru-RU" sz="14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812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338554"/>
          </a:xfrm>
          <a:prstGeom prst="rect">
            <a:avLst/>
          </a:prstGeom>
          <a:solidFill>
            <a:schemeClr val="accent1">
              <a:lumMod val="75000"/>
              <a:alpha val="7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 экономики администрации города Нижневартовска</a:t>
            </a: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3" name="Picture 5" descr="C:\Users\Кирпикова ЕА\Desktop\Презентация 3 сентября\hmao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0901"/>
            <a:ext cx="1584176" cy="99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666591098"/>
              </p:ext>
            </p:extLst>
          </p:nvPr>
        </p:nvGraphicFramePr>
        <p:xfrm>
          <a:off x="215516" y="836712"/>
          <a:ext cx="8712968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2" descr="Оценка регулирующего воздействия (лого)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940" y="6260569"/>
            <a:ext cx="2160240" cy="5486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</p:pic>
      <p:sp>
        <p:nvSpPr>
          <p:cNvPr id="9" name="Скругленный прямоугольник 8"/>
          <p:cNvSpPr/>
          <p:nvPr/>
        </p:nvSpPr>
        <p:spPr>
          <a:xfrm>
            <a:off x="1431836" y="609928"/>
            <a:ext cx="7316628" cy="80284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Расчет информационных издержек по выполнению информационного требования</a:t>
            </a: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331640" y="1916832"/>
            <a:ext cx="7488832" cy="23762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4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0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ru-RU" sz="20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</a:t>
            </a:r>
            <a:r>
              <a:rPr lang="en-US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en-US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ru-RU" sz="20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Аит</a:t>
            </a:r>
            <a:endParaRPr lang="ru-RU" sz="20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ru-RU" sz="16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</a:t>
            </a:r>
            <a:r>
              <a:rPr lang="ru-RU" sz="1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sz="1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затраты рабочего времени на выполнение каждого информационного требования (час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.) </a:t>
            </a:r>
            <a:endParaRPr lang="ru-RU" sz="1600" b="1" dirty="0" smtClean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1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ru-RU" sz="1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средняя стоимость часа работы персонала, включая стоимость оплаты труда, налоги и пр. (руб.) </a:t>
            </a:r>
          </a:p>
          <a:p>
            <a:pPr algn="just"/>
            <a:r>
              <a:rPr lang="ru-RU" sz="16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Аит</a:t>
            </a:r>
            <a:r>
              <a:rPr lang="ru-RU" sz="1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стоимость приобретений, необходимых для выполнения информационного требования (руб.)</a:t>
            </a:r>
            <a:endParaRPr lang="ru-RU" sz="1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sz="16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95736" y="4653136"/>
            <a:ext cx="6120680" cy="1512169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8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4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</a:t>
            </a: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2*142,1+2 027+53 =2 364,2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руб./год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4716016" y="4293096"/>
            <a:ext cx="720080" cy="360040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57" name="Picture 13" descr="C:\Users\Брыль НП.MERIA\AppData\Local\Microsoft\Windows\Temporary Internet Files\Content.IE5\HPSCIU92\Math2[1]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4437112"/>
            <a:ext cx="1944216" cy="216024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413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338554"/>
          </a:xfrm>
          <a:prstGeom prst="rect">
            <a:avLst/>
          </a:prstGeom>
          <a:solidFill>
            <a:schemeClr val="accent1">
              <a:lumMod val="75000"/>
              <a:alpha val="7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 экономики администрации города Нижневартовска</a:t>
            </a: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3" name="Picture 5" descr="C:\Users\Кирпикова ЕА\Desktop\Презентация 3 сентября\hmao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0901"/>
            <a:ext cx="1584176" cy="99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284681543"/>
              </p:ext>
            </p:extLst>
          </p:nvPr>
        </p:nvGraphicFramePr>
        <p:xfrm>
          <a:off x="215516" y="836712"/>
          <a:ext cx="8712968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2" descr="Оценка регулирующего воздействия (лого)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940" y="6309320"/>
            <a:ext cx="2160240" cy="5486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</p:pic>
      <p:sp>
        <p:nvSpPr>
          <p:cNvPr id="4" name="Стрелка вниз 3"/>
          <p:cNvSpPr/>
          <p:nvPr/>
        </p:nvSpPr>
        <p:spPr>
          <a:xfrm>
            <a:off x="4059398" y="2276872"/>
            <a:ext cx="1008112" cy="624926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7" descr="C:\Users\Наташа\Desktop\doc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58216" y="2780928"/>
            <a:ext cx="1800200" cy="1493928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6" name="TextBox 5"/>
          <p:cNvSpPr txBox="1"/>
          <p:nvPr/>
        </p:nvSpPr>
        <p:spPr>
          <a:xfrm>
            <a:off x="6741852" y="3189456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ПРОЕКТ АКТА</a:t>
            </a:r>
            <a:endParaRPr lang="ru-RU" sz="1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9511" y="4538930"/>
            <a:ext cx="1612979" cy="1547812"/>
          </a:xfrm>
          <a:prstGeom prst="roundRect">
            <a:avLst>
              <a:gd name="adj" fmla="val 10000"/>
            </a:avLst>
          </a:prstGeom>
          <a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000" r="-6000"/>
            </a:stretch>
          </a:blipFill>
          <a:ln>
            <a:solidFill>
              <a:schemeClr val="accent3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Скругленный прямоугольник 4"/>
          <p:cNvSpPr/>
          <p:nvPr/>
        </p:nvSpPr>
        <p:spPr>
          <a:xfrm>
            <a:off x="1979712" y="4437112"/>
            <a:ext cx="6912768" cy="18002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ru-RU" sz="1450" b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Публичные консультации проведены на официальном сайте органов местного самоуправления города Нижневартовска </a:t>
            </a:r>
            <a:r>
              <a:rPr lang="ru-RU" sz="1450" b="1" u="sng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450" b="1" u="sng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www.n-vartovsk.ru</a:t>
            </a:r>
            <a:r>
              <a:rPr lang="ru-RU" sz="145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1450" b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также в форме совместного совещания разработчика проекта акта и руководителей шести автотранспортных организаций, осуществляющих перевозки пассажиров и багажа на территории города. По результатам совещания в проект акта внесены изменения.</a:t>
            </a:r>
          </a:p>
          <a:p>
            <a:pPr algn="just"/>
            <a:r>
              <a:rPr lang="ru-RU" sz="1450" b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Протокол совещания подписан всеми участниками.</a:t>
            </a:r>
          </a:p>
          <a:p>
            <a:pPr algn="just"/>
            <a:endParaRPr lang="ru-RU" sz="1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577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338554"/>
          </a:xfrm>
          <a:prstGeom prst="rect">
            <a:avLst/>
          </a:prstGeom>
          <a:solidFill>
            <a:schemeClr val="accent1">
              <a:lumMod val="75000"/>
              <a:alpha val="7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 экономики администрации города Нижневартовска</a:t>
            </a: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3" name="Picture 5" descr="C:\Users\Кирпикова ЕА\Desktop\Презентация 3 сентября\hmao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0901"/>
            <a:ext cx="1584176" cy="99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Оценка регулирующего воздействия (лого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940" y="6260569"/>
            <a:ext cx="2160240" cy="5486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</p:pic>
      <p:sp>
        <p:nvSpPr>
          <p:cNvPr id="9" name="Скругленный прямоугольник 8"/>
          <p:cNvSpPr/>
          <p:nvPr/>
        </p:nvSpPr>
        <p:spPr>
          <a:xfrm>
            <a:off x="1431836" y="620688"/>
            <a:ext cx="7316628" cy="100811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Расчет информационных издержек потенциальных получателей субсидии </a:t>
            </a:r>
            <a:r>
              <a:rPr lang="en-US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выполнению информационного 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требования</a:t>
            </a: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841329" y="1844824"/>
            <a:ext cx="6912768" cy="2952327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b="1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Оценка информационных издержек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b="1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ru-RU" sz="16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рудозатраты на подготовку документов: </a:t>
            </a:r>
            <a:r>
              <a:rPr lang="ru-RU" sz="16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ru-RU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чел./час.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среднемесячная з/плата</a:t>
            </a:r>
            <a:r>
              <a:rPr lang="ru-RU" sz="1600" b="1" i="1" dirty="0" smtClean="0">
                <a:solidFill>
                  <a:srgbClr val="3B37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16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36 746 руб./мес.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среднее количество чел./часов в месяц</a:t>
            </a:r>
            <a:r>
              <a:rPr lang="ru-RU" sz="1600" b="1" i="1" dirty="0" smtClean="0">
                <a:solidFill>
                  <a:srgbClr val="3B37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**</a:t>
            </a:r>
            <a:r>
              <a:rPr lang="ru-RU" sz="16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sz="16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164,4 чел./час.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стоимость 1 чел./часа: </a:t>
            </a:r>
            <a:r>
              <a:rPr lang="ru-RU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36 746 : 164,4 = 223,52 руб.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страховые взносы от ФОТ: </a:t>
            </a:r>
            <a:r>
              <a:rPr lang="ru-RU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223,52руб.*30,2%=67,50 руб.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b="1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ru-RU" sz="16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акладные расходы</a:t>
            </a:r>
            <a:r>
              <a:rPr lang="ru-RU" sz="14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223,52 </a:t>
            </a:r>
            <a:r>
              <a:rPr lang="ru-RU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</a:t>
            </a:r>
            <a:r>
              <a:rPr lang="ru-RU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.*5% </a:t>
            </a:r>
            <a:r>
              <a:rPr lang="ru-RU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ru-RU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11,18 </a:t>
            </a:r>
            <a:r>
              <a:rPr lang="ru-RU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</a:t>
            </a:r>
          </a:p>
          <a:p>
            <a:r>
              <a:rPr lang="ru-RU" sz="16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частота выполнения = 1</a:t>
            </a:r>
          </a:p>
          <a:p>
            <a:pPr algn="just"/>
            <a:r>
              <a:rPr lang="ru-RU" sz="1600" b="1" i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ru-RU" b="1" i="1" u="sng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Итого</a:t>
            </a:r>
            <a:r>
              <a:rPr lang="ru-RU" b="1" i="1" u="sng" dirty="0" smtClean="0">
                <a:solidFill>
                  <a:srgbClr val="3B37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sz="1600" b="1" i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8час.*(223,52+67,50+11,18) = 2 417,60 руб.</a:t>
            </a:r>
            <a:endParaRPr lang="ru-RU" b="1" i="1" dirty="0">
              <a:solidFill>
                <a:srgbClr val="5A278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ru-RU" sz="1600" b="1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91968" y="4941168"/>
            <a:ext cx="8064896" cy="64807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ru-RU" sz="1600" b="1" i="1" dirty="0" smtClean="0">
                <a:solidFill>
                  <a:srgbClr val="3B37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16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Среднемесячная номинальная начисленная заработная плата одного работника организаций в целом по экономике Российской Федерации в 2016 году по данным информационной базы территориального органа </a:t>
            </a:r>
            <a:r>
              <a:rPr lang="ru-RU" sz="1100" b="1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</a:t>
            </a:r>
            <a:r>
              <a:rPr lang="ru-RU" sz="11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едеральной службы государственной статистики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05226" y="5740003"/>
            <a:ext cx="8081696" cy="49395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ru-RU" sz="1600" b="1" i="1" dirty="0" smtClean="0">
                <a:solidFill>
                  <a:srgbClr val="3B37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**</a:t>
            </a:r>
            <a:r>
              <a:rPr lang="ru-RU" sz="12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2017 </a:t>
            </a:r>
            <a:r>
              <a:rPr lang="ru-RU" sz="1100" b="1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году </a:t>
            </a:r>
            <a:r>
              <a:rPr lang="ru-RU" sz="11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норма рабочего времени при 40-часовой рабочей неделе составляет 1973 час.;</a:t>
            </a:r>
          </a:p>
          <a:p>
            <a:pPr algn="just"/>
            <a:r>
              <a:rPr lang="ru-RU" sz="11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среднее количество человеко-часов в месяц составляет 164,4 чел./час. (1973 : 12 = 164,4)</a:t>
            </a:r>
            <a:endParaRPr lang="ru-RU" sz="1100" dirty="0"/>
          </a:p>
        </p:txBody>
      </p:sp>
      <p:pic>
        <p:nvPicPr>
          <p:cNvPr id="12" name="Picture 5" descr="C:\Users\admin_me\Desktop\papka-s-dokumentam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4289" y="2420888"/>
            <a:ext cx="1656184" cy="1656184"/>
          </a:xfrm>
          <a:prstGeom prst="rect">
            <a:avLst/>
          </a:prstGeom>
          <a:noFill/>
          <a:ln>
            <a:solidFill>
              <a:srgbClr val="5A69B6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4" name="TextBox 3"/>
          <p:cNvSpPr txBox="1"/>
          <p:nvPr/>
        </p:nvSpPr>
        <p:spPr>
          <a:xfrm>
            <a:off x="127981" y="2453947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Пакет документов</a:t>
            </a:r>
            <a:endParaRPr lang="ru-RU" sz="1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841329" y="1700808"/>
            <a:ext cx="6403079" cy="28803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6186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338554"/>
          </a:xfrm>
          <a:prstGeom prst="rect">
            <a:avLst/>
          </a:prstGeom>
          <a:solidFill>
            <a:schemeClr val="accent1">
              <a:lumMod val="75000"/>
              <a:alpha val="7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 экономики администрации города Нижневартовска</a:t>
            </a: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3" name="Picture 5" descr="C:\Users\Кирпикова ЕА\Desktop\Презентация 3 сентября\hmao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0901"/>
            <a:ext cx="1584176" cy="99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038065016"/>
              </p:ext>
            </p:extLst>
          </p:nvPr>
        </p:nvGraphicFramePr>
        <p:xfrm>
          <a:off x="215516" y="836712"/>
          <a:ext cx="8712968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Picture 2" descr="Оценка регулирующего воздействия (лого)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940" y="6260569"/>
            <a:ext cx="2160240" cy="5486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</p:pic>
      <p:sp>
        <p:nvSpPr>
          <p:cNvPr id="9" name="Скругленный прямоугольник 8"/>
          <p:cNvSpPr/>
          <p:nvPr/>
        </p:nvSpPr>
        <p:spPr>
          <a:xfrm>
            <a:off x="1431836" y="609928"/>
            <a:ext cx="7316628" cy="80284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Определение стоимости приобретений, необходимых для выполнения информационного требования</a:t>
            </a: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732034" y="1634774"/>
            <a:ext cx="6016430" cy="179422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Расходные материалы</a:t>
            </a:r>
            <a:r>
              <a:rPr lang="ru-RU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артридж для принтера -1 750 руб.</a:t>
            </a:r>
          </a:p>
          <a:p>
            <a:pPr algn="just"/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бумага А4 - 225 руб. </a:t>
            </a:r>
          </a:p>
          <a:p>
            <a:pPr algn="just"/>
            <a:endParaRPr lang="en-US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Расчет стоимости расходных материалов: </a:t>
            </a:r>
          </a:p>
          <a:p>
            <a:pPr algn="just"/>
            <a:r>
              <a:rPr lang="ru-RU" b="1" dirty="0" err="1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Аиэ</a:t>
            </a:r>
            <a:r>
              <a:rPr lang="ru-RU" b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1 750 : (1*1) + </a:t>
            </a:r>
            <a:r>
              <a:rPr lang="ru-RU" b="1" dirty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225 : (1*1)= </a:t>
            </a:r>
            <a:r>
              <a:rPr lang="ru-RU" b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1 975 руб.</a:t>
            </a:r>
          </a:p>
          <a:p>
            <a:pPr algn="just"/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43704" y="6260568"/>
            <a:ext cx="6416528" cy="51464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ru-RU" sz="16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1200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Средняя рыночная стоимость расходных материалов определена на основании данных, размещенных в сети Интернет</a:t>
            </a:r>
            <a:endParaRPr lang="ru-RU" sz="1100" dirty="0"/>
          </a:p>
        </p:txBody>
      </p:sp>
      <p:pic>
        <p:nvPicPr>
          <p:cNvPr id="8208" name="Picture 16" descr="C:\Users\Брыль НП.MERIA\AppData\Local\Microsoft\Windows\Temporary Internet Files\Content.IE5\1ERS5056\lnasto-Laser-Printer-ln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49" y="1772816"/>
            <a:ext cx="2451235" cy="1806174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30" name="Picture 38" descr="C:\Users\Брыль НП.MERIA\AppData\Local\Microsoft\Windows\Temporary Internet Files\Content.IE5\HPSCIU92\Proton_Wira_taxi_in_Pyongyang,_North_Korea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03" y="3711740"/>
            <a:ext cx="2399051" cy="1372909"/>
          </a:xfrm>
          <a:prstGeom prst="rect">
            <a:avLst/>
          </a:prstGeom>
          <a:noFill/>
          <a:effectLst>
            <a:glow rad="101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Скругленный прямоугольник 52"/>
          <p:cNvSpPr/>
          <p:nvPr/>
        </p:nvSpPr>
        <p:spPr>
          <a:xfrm>
            <a:off x="2732034" y="3626530"/>
            <a:ext cx="6016430" cy="145865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Транспортные расходы:</a:t>
            </a:r>
          </a:p>
          <a:p>
            <a:pPr algn="just"/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средняя стоимость услуг такси в городе: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 руб.</a:t>
            </a:r>
          </a:p>
          <a:p>
            <a:pPr algn="just"/>
            <a:endParaRPr lang="en-US" sz="1600" b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частота </a:t>
            </a:r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выполнения = 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16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243703" y="5229200"/>
            <a:ext cx="8504761" cy="80284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3B37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ИТОГО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единовременные расходы: </a:t>
            </a:r>
          </a:p>
          <a:p>
            <a:pPr algn="ctr"/>
            <a:r>
              <a:rPr lang="ru-RU" b="1" dirty="0" err="1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Аиэ</a:t>
            </a:r>
            <a:r>
              <a:rPr lang="ru-RU" b="1" dirty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1 975 + 100 + 2 417,60 = 4 492,60 руб.</a:t>
            </a:r>
          </a:p>
        </p:txBody>
      </p:sp>
    </p:spTree>
    <p:extLst>
      <p:ext uri="{BB962C8B-B14F-4D97-AF65-F5344CB8AC3E}">
        <p14:creationId xmlns:p14="http://schemas.microsoft.com/office/powerpoint/2010/main" val="105529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338554"/>
          </a:xfrm>
          <a:prstGeom prst="rect">
            <a:avLst/>
          </a:prstGeom>
          <a:solidFill>
            <a:schemeClr val="accent1">
              <a:lumMod val="75000"/>
              <a:alpha val="7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 экономики администрации города Нижневартовска</a:t>
            </a: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3" name="Picture 5" descr="C:\Users\Кирпикова ЕА\Desktop\Презентация 3 сентября\hmao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0901"/>
            <a:ext cx="1584176" cy="99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Оценка регулирующего воздействия (лого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940" y="6260569"/>
            <a:ext cx="2160240" cy="5486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</p:pic>
      <p:sp>
        <p:nvSpPr>
          <p:cNvPr id="9" name="Скругленный прямоугольник 8"/>
          <p:cNvSpPr/>
          <p:nvPr/>
        </p:nvSpPr>
        <p:spPr>
          <a:xfrm>
            <a:off x="1431836" y="620688"/>
            <a:ext cx="7316628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Расчет долгосрочных расходов потенциальных получателей субсидии </a:t>
            </a: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75856" y="1844825"/>
            <a:ext cx="5478241" cy="2520279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1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трудозатраты: </a:t>
            </a:r>
            <a:r>
              <a:rPr lang="ru-RU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2 417,6 руб.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расходные материалы: </a:t>
            </a:r>
            <a:r>
              <a:rPr lang="ru-RU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2 200 руб.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транспортные расходы: </a:t>
            </a:r>
            <a:r>
              <a:rPr lang="ru-RU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 </a:t>
            </a:r>
            <a:r>
              <a:rPr lang="ru-RU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</a:t>
            </a:r>
          </a:p>
          <a:p>
            <a:pPr algn="just"/>
            <a:r>
              <a:rPr lang="ru-RU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ru-RU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ru-RU" b="1" i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частота </a:t>
            </a:r>
            <a:r>
              <a:rPr lang="ru-RU" b="1" i="1" dirty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выполнения = </a:t>
            </a:r>
            <a:r>
              <a:rPr lang="ru-RU" b="1" i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endParaRPr lang="ru-RU" b="1" i="1" dirty="0">
              <a:solidFill>
                <a:srgbClr val="5A278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i="1" u="sng" dirty="0" smtClean="0">
                <a:solidFill>
                  <a:srgbClr val="3B37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Итого долгосрочных расходов:</a:t>
            </a:r>
          </a:p>
          <a:p>
            <a:pPr algn="ctr"/>
            <a:r>
              <a:rPr lang="ru-RU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2 417,6*12 + 2 200 + 100*12 = 32 411,2 руб. </a:t>
            </a:r>
            <a:endParaRPr lang="ru-RU" sz="1600" b="1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841329" y="1700808"/>
            <a:ext cx="6403079" cy="28803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42" name="Picture 2" descr="C:\Users\Брыль НП.MERIA\Desktop\Калькулятор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55" y="1844825"/>
            <a:ext cx="3059693" cy="2448978"/>
          </a:xfrm>
          <a:prstGeom prst="rect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144155" y="4725144"/>
            <a:ext cx="8604309" cy="144016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b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Совокупные информационные издержки (</a:t>
            </a:r>
            <a:r>
              <a:rPr lang="ru-RU" b="1" i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год</a:t>
            </a:r>
            <a:r>
              <a:rPr lang="ru-RU" sz="2000" b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): 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36 903,8 руб.</a:t>
            </a:r>
          </a:p>
          <a:p>
            <a:pPr algn="ctr"/>
            <a:endParaRPr lang="ru-RU" b="1" dirty="0" smtClean="0">
              <a:solidFill>
                <a:srgbClr val="5A278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4 492,6 </a:t>
            </a:r>
            <a:r>
              <a:rPr lang="ru-RU" b="1" dirty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</a:t>
            </a:r>
            <a:r>
              <a:rPr lang="ru-RU" b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+  32 </a:t>
            </a:r>
            <a:r>
              <a:rPr lang="ru-RU" b="1" dirty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411,2 </a:t>
            </a:r>
            <a:r>
              <a:rPr lang="ru-RU" b="1" dirty="0" smtClean="0">
                <a:solidFill>
                  <a:srgbClr val="5A278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</a:t>
            </a:r>
          </a:p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единовременные      долгосрочные</a:t>
            </a:r>
          </a:p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расходы                 расходы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72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338554"/>
          </a:xfrm>
          <a:prstGeom prst="rect">
            <a:avLst/>
          </a:prstGeom>
          <a:solidFill>
            <a:schemeClr val="accent1">
              <a:lumMod val="75000"/>
              <a:alpha val="78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 экономики администрации города Нижневартовска</a:t>
            </a: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Оценка регулирующего воздействия (лог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6309320"/>
            <a:ext cx="2195736" cy="52183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</p:pic>
      <p:pic>
        <p:nvPicPr>
          <p:cNvPr id="8" name="Рисунок 7"/>
          <p:cNvPicPr/>
          <p:nvPr/>
        </p:nvPicPr>
        <p:blipFill>
          <a:blip r:embed="rId3"/>
          <a:stretch>
            <a:fillRect/>
          </a:stretch>
        </p:blipFill>
        <p:spPr>
          <a:xfrm>
            <a:off x="179512" y="476672"/>
            <a:ext cx="8821488" cy="5832648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1979712" y="4725144"/>
            <a:ext cx="2952328" cy="28803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лево 8"/>
          <p:cNvSpPr/>
          <p:nvPr/>
        </p:nvSpPr>
        <p:spPr>
          <a:xfrm>
            <a:off x="4932040" y="4653136"/>
            <a:ext cx="792088" cy="432048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547664" y="450892"/>
            <a:ext cx="252028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000" b="1" u="sng" dirty="0" smtClean="0">
                <a:solidFill>
                  <a:srgbClr val="FF0000"/>
                </a:solidFill>
              </a:rPr>
              <a:t>www</a:t>
            </a:r>
            <a:r>
              <a:rPr lang="ru-RU" sz="2000" b="1" u="sng" dirty="0" smtClean="0">
                <a:solidFill>
                  <a:srgbClr val="FF0000"/>
                </a:solidFill>
              </a:rPr>
              <a:t>.</a:t>
            </a:r>
            <a:r>
              <a:rPr lang="en-US" sz="2000" b="1" u="sng" dirty="0" smtClean="0">
                <a:solidFill>
                  <a:srgbClr val="FF0000"/>
                </a:solidFill>
              </a:rPr>
              <a:t>n-</a:t>
            </a:r>
            <a:r>
              <a:rPr lang="en-US" sz="2000" b="1" u="sng" dirty="0" err="1" smtClean="0">
                <a:solidFill>
                  <a:srgbClr val="FF0000"/>
                </a:solidFill>
              </a:rPr>
              <a:t>vartovsk</a:t>
            </a:r>
            <a:r>
              <a:rPr lang="ru-RU" sz="2000" b="1" u="sng" dirty="0" smtClean="0">
                <a:solidFill>
                  <a:srgbClr val="FF0000"/>
                </a:solidFill>
              </a:rPr>
              <a:t>.</a:t>
            </a:r>
            <a:r>
              <a:rPr lang="en-US" sz="2000" b="1" u="sng" dirty="0" err="1" smtClean="0">
                <a:solidFill>
                  <a:srgbClr val="FF0000"/>
                </a:solidFill>
              </a:rPr>
              <a:t>ru</a:t>
            </a:r>
            <a:endParaRPr lang="ru-RU" sz="20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42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4" name="TextBox 3"/>
          <p:cNvSpPr txBox="1"/>
          <p:nvPr/>
        </p:nvSpPr>
        <p:spPr>
          <a:xfrm>
            <a:off x="20457" y="34263"/>
            <a:ext cx="9144000" cy="369332"/>
          </a:xfrm>
          <a:prstGeom prst="rect">
            <a:avLst/>
          </a:prstGeom>
          <a:solidFill>
            <a:schemeClr val="bg1">
              <a:alpha val="64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 экономики администрации города Нижневартовска</a:t>
            </a:r>
            <a:endParaRPr lang="ru-RU" sz="16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5013" y="2344846"/>
            <a:ext cx="9149013" cy="1508105"/>
          </a:xfrm>
          <a:prstGeom prst="rect">
            <a:avLst/>
          </a:prstGeom>
          <a:solidFill>
            <a:schemeClr val="bg1">
              <a:alpha val="53000"/>
            </a:schemeClr>
          </a:solidFill>
        </p:spPr>
        <p:txBody>
          <a:bodyPr wrap="square">
            <a:spAutoFit/>
          </a:bodyPr>
          <a:lstStyle/>
          <a:p>
            <a:pPr algn="ctr"/>
            <a:endParaRPr lang="ru-RU" sz="28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</a:t>
            </a:r>
            <a:r>
              <a:rPr lang="ru-RU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ВНИМАНИЕ</a:t>
            </a:r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pPr algn="ctr"/>
            <a:endParaRPr lang="ru-RU" sz="2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2" descr="Оценка регулирующего воздействия (лого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5713" y="6222744"/>
            <a:ext cx="2195736" cy="5486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</p:pic>
      <p:pic>
        <p:nvPicPr>
          <p:cNvPr id="8" name="Picture 5" descr="C:\Users\Кирпикова ЕА\Desktop\Презентация 3 сентября\hmao1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86" y="-16010"/>
            <a:ext cx="1574886" cy="1114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707902" y="6186649"/>
            <a:ext cx="194421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Нижневартовск</a:t>
            </a:r>
          </a:p>
          <a:p>
            <a:pPr algn="ctr"/>
            <a:r>
              <a:rPr lang="ru-RU" sz="1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2017</a:t>
            </a:r>
            <a:endParaRPr lang="ru-RU" sz="1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942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14458</TotalTime>
  <Words>1141</Words>
  <Application>Microsoft Office PowerPoint</Application>
  <PresentationFormat>Экран (4:3)</PresentationFormat>
  <Paragraphs>128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Кирпикова Екатерина Алексеевна</dc:creator>
  <cp:lastModifiedBy>Брыль Наталья Петровна</cp:lastModifiedBy>
  <cp:revision>317</cp:revision>
  <dcterms:created xsi:type="dcterms:W3CDTF">2015-08-25T09:44:46Z</dcterms:created>
  <dcterms:modified xsi:type="dcterms:W3CDTF">2017-06-27T11:40:02Z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